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media/image10.jpg" ContentType="image/png"/>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ppt/charts/chart3.xml" ContentType="application/vnd.openxmlformats-officedocument.drawingml.chart+xml"/>
  <Override PartName="/ppt/theme/themeOverride3.xml" ContentType="application/vnd.openxmlformats-officedocument.themeOverride+xml"/>
  <Override PartName="/ppt/charts/chart4.xml" ContentType="application/vnd.openxmlformats-officedocument.drawingml.chart+xml"/>
  <Override PartName="/ppt/theme/themeOverride4.xml" ContentType="application/vnd.openxmlformats-officedocument.themeOverride+xml"/>
  <Override PartName="/docProps/core.xml" ContentType="application/vnd.openxmlformats-package.core-properties+xml"/>
  <Override PartName="/docProps/app.xml" ContentType="application/vnd.openxmlformats-officedocument.extended-properties+xml"/>
  <Override PartName="/ppt/charts/colors1.xml" ContentType="application/vnd.ms-office.chartcolorstyle+xml"/>
  <Override PartName="/ppt/charts/style1.xml" ContentType="application/vnd.ms-office.chartstyle+xml"/>
  <Override PartName="/ppt/charts/colors2.xml" ContentType="application/vnd.ms-office.chartcolorstyle+xml"/>
  <Override PartName="/ppt/charts/style2.xml" ContentType="application/vnd.ms-office.chartstyle+xml"/>
  <Override PartName="/ppt/charts/colors3.xml" ContentType="application/vnd.ms-office.chartcolorstyle+xml"/>
  <Override PartName="/ppt/charts/style3.xml" ContentType="application/vnd.ms-office.chartstyle+xml"/>
  <Override PartName="/ppt/charts/colors4.xml" ContentType="application/vnd.ms-office.chartcolorstyle+xml"/>
  <Override PartName="/ppt/charts/style4.xml" ContentType="application/vnd.ms-office.chart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3852" r:id="rId1"/>
    <p:sldMasterId id="2147483864" r:id="rId2"/>
    <p:sldMasterId id="2147483877" r:id="rId3"/>
  </p:sldMasterIdLst>
  <p:notesMasterIdLst>
    <p:notesMasterId r:id="rId81"/>
  </p:notesMasterIdLst>
  <p:sldIdLst>
    <p:sldId id="508" r:id="rId4"/>
    <p:sldId id="336" r:id="rId5"/>
    <p:sldId id="523" r:id="rId6"/>
    <p:sldId id="513" r:id="rId7"/>
    <p:sldId id="281" r:id="rId8"/>
    <p:sldId id="519" r:id="rId9"/>
    <p:sldId id="521" r:id="rId10"/>
    <p:sldId id="520" r:id="rId11"/>
    <p:sldId id="436" r:id="rId12"/>
    <p:sldId id="522" r:id="rId13"/>
    <p:sldId id="286" r:id="rId14"/>
    <p:sldId id="437" r:id="rId15"/>
    <p:sldId id="287" r:id="rId16"/>
    <p:sldId id="288" r:id="rId17"/>
    <p:sldId id="289" r:id="rId18"/>
    <p:sldId id="290" r:id="rId19"/>
    <p:sldId id="292" r:id="rId20"/>
    <p:sldId id="531" r:id="rId21"/>
    <p:sldId id="291" r:id="rId22"/>
    <p:sldId id="335" r:id="rId23"/>
    <p:sldId id="524" r:id="rId24"/>
    <p:sldId id="525" r:id="rId25"/>
    <p:sldId id="438" r:id="rId26"/>
    <p:sldId id="514" r:id="rId27"/>
    <p:sldId id="528" r:id="rId28"/>
    <p:sldId id="530" r:id="rId29"/>
    <p:sldId id="526" r:id="rId30"/>
    <p:sldId id="293" r:id="rId31"/>
    <p:sldId id="294" r:id="rId32"/>
    <p:sldId id="257" r:id="rId33"/>
    <p:sldId id="259" r:id="rId34"/>
    <p:sldId id="260" r:id="rId35"/>
    <p:sldId id="261" r:id="rId36"/>
    <p:sldId id="265" r:id="rId37"/>
    <p:sldId id="295" r:id="rId38"/>
    <p:sldId id="266" r:id="rId39"/>
    <p:sldId id="268" r:id="rId40"/>
    <p:sldId id="269" r:id="rId41"/>
    <p:sldId id="270" r:id="rId42"/>
    <p:sldId id="272" r:id="rId43"/>
    <p:sldId id="279" r:id="rId44"/>
    <p:sldId id="296" r:id="rId45"/>
    <p:sldId id="297" r:id="rId46"/>
    <p:sldId id="303" r:id="rId47"/>
    <p:sldId id="304" r:id="rId48"/>
    <p:sldId id="305" r:id="rId49"/>
    <p:sldId id="298" r:id="rId50"/>
    <p:sldId id="532" r:id="rId51"/>
    <p:sldId id="533" r:id="rId52"/>
    <p:sldId id="534" r:id="rId53"/>
    <p:sldId id="306" r:id="rId54"/>
    <p:sldId id="318" r:id="rId55"/>
    <p:sldId id="307" r:id="rId56"/>
    <p:sldId id="323" r:id="rId57"/>
    <p:sldId id="314" r:id="rId58"/>
    <p:sldId id="321" r:id="rId59"/>
    <p:sldId id="328" r:id="rId60"/>
    <p:sldId id="330" r:id="rId61"/>
    <p:sldId id="441" r:id="rId62"/>
    <p:sldId id="442" r:id="rId63"/>
    <p:sldId id="443" r:id="rId64"/>
    <p:sldId id="444" r:id="rId65"/>
    <p:sldId id="512" r:id="rId66"/>
    <p:sldId id="331" r:id="rId67"/>
    <p:sldId id="334" r:id="rId68"/>
    <p:sldId id="445" r:id="rId69"/>
    <p:sldId id="337" r:id="rId70"/>
    <p:sldId id="339" r:id="rId71"/>
    <p:sldId id="440" r:id="rId72"/>
    <p:sldId id="340" r:id="rId73"/>
    <p:sldId id="535" r:id="rId74"/>
    <p:sldId id="446" r:id="rId75"/>
    <p:sldId id="332" r:id="rId76"/>
    <p:sldId id="510" r:id="rId77"/>
    <p:sldId id="509" r:id="rId78"/>
    <p:sldId id="529" r:id="rId79"/>
    <p:sldId id="511" r:id="rId80"/>
  </p:sldIdLst>
  <p:sldSz cx="9144000" cy="6858000" type="screen4x3"/>
  <p:notesSz cx="10020300" cy="688816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CC"/>
    <a:srgbClr val="FFFFCC"/>
    <a:srgbClr val="FFCC99"/>
    <a:srgbClr val="CCECFF"/>
    <a:srgbClr val="7D8AE9"/>
    <a:srgbClr val="6699FF"/>
    <a:srgbClr val="3399FF"/>
    <a:srgbClr val="FFFF99"/>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74" autoAdjust="0"/>
    <p:restoredTop sz="94660"/>
  </p:normalViewPr>
  <p:slideViewPr>
    <p:cSldViewPr snapToGrid="0">
      <p:cViewPr varScale="1">
        <p:scale>
          <a:sx n="94" d="100"/>
          <a:sy n="94" d="100"/>
        </p:scale>
        <p:origin x="-893" y="-62"/>
      </p:cViewPr>
      <p:guideLst>
        <p:guide orient="horz" pos="2160"/>
        <p:guide pos="2880"/>
      </p:guideLst>
    </p:cSldViewPr>
  </p:slideViewPr>
  <p:notesTextViewPr>
    <p:cViewPr>
      <p:scale>
        <a:sx n="3" d="2"/>
        <a:sy n="3" d="2"/>
      </p:scale>
      <p:origin x="0" y="0"/>
    </p:cViewPr>
  </p:notesTextViewPr>
  <p:sorterViewPr>
    <p:cViewPr>
      <p:scale>
        <a:sx n="100" d="100"/>
        <a:sy n="100" d="100"/>
      </p:scale>
      <p:origin x="0" y="-688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6" Type="http://schemas.openxmlformats.org/officeDocument/2006/relationships/slide" Target="slides/slide73.xml"/><Relationship Id="rId84" Type="http://schemas.openxmlformats.org/officeDocument/2006/relationships/theme" Target="theme/theme1.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slide" Target="slides/slide76.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presProps" Target="presProps.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microsoft.com/office/2011/relationships/chartColorStyle" Target="colors1.xml"/><Relationship Id="rId2" Type="http://schemas.openxmlformats.org/officeDocument/2006/relationships/package" Target="../embeddings/Microsoft_Excel_Worksheet1.xlsx"/><Relationship Id="rId1" Type="http://schemas.openxmlformats.org/officeDocument/2006/relationships/themeOverride" Target="../theme/themeOverride1.xml"/><Relationship Id="rId4" Type="http://schemas.microsoft.com/office/2011/relationships/chartStyle" Target="style1.xml"/></Relationships>
</file>

<file path=ppt/charts/_rels/chart2.xml.rels><?xml version="1.0" encoding="UTF-8" standalone="yes"?>
<Relationships xmlns="http://schemas.openxmlformats.org/package/2006/relationships"><Relationship Id="rId3" Type="http://schemas.microsoft.com/office/2011/relationships/chartColorStyle" Target="colors2.xml"/><Relationship Id="rId2" Type="http://schemas.openxmlformats.org/officeDocument/2006/relationships/package" Target="../embeddings/Microsoft_Excel_Worksheet2.xlsx"/><Relationship Id="rId1" Type="http://schemas.openxmlformats.org/officeDocument/2006/relationships/themeOverride" Target="../theme/themeOverride2.xml"/><Relationship Id="rId4" Type="http://schemas.microsoft.com/office/2011/relationships/chartStyle" Target="style2.xml"/></Relationships>
</file>

<file path=ppt/charts/_rels/chart3.xml.rels><?xml version="1.0" encoding="UTF-8" standalone="yes"?>
<Relationships xmlns="http://schemas.openxmlformats.org/package/2006/relationships"><Relationship Id="rId3" Type="http://schemas.microsoft.com/office/2011/relationships/chartColorStyle" Target="colors3.xml"/><Relationship Id="rId2" Type="http://schemas.openxmlformats.org/officeDocument/2006/relationships/package" Target="../embeddings/Microsoft_Excel_Worksheet3.xlsx"/><Relationship Id="rId1" Type="http://schemas.openxmlformats.org/officeDocument/2006/relationships/themeOverride" Target="../theme/themeOverride3.xml"/><Relationship Id="rId4" Type="http://schemas.microsoft.com/office/2011/relationships/chartStyle" Target="style3.xml"/></Relationships>
</file>

<file path=ppt/charts/_rels/chart4.xml.rels><?xml version="1.0" encoding="UTF-8" standalone="yes"?>
<Relationships xmlns="http://schemas.openxmlformats.org/package/2006/relationships"><Relationship Id="rId3" Type="http://schemas.microsoft.com/office/2011/relationships/chartColorStyle" Target="colors4.xml"/><Relationship Id="rId2" Type="http://schemas.openxmlformats.org/officeDocument/2006/relationships/package" Target="../embeddings/Microsoft_Excel_Worksheet4.xlsx"/><Relationship Id="rId1" Type="http://schemas.openxmlformats.org/officeDocument/2006/relationships/themeOverride" Target="../theme/themeOverride4.xml"/><Relationship Id="rId4"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stacked"/>
        <c:varyColors val="0"/>
        <c:ser>
          <c:idx val="0"/>
          <c:order val="0"/>
          <c:tx>
            <c:v>Eiwit</c:v>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l-NL"/>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Sheet1!$A$1:$A$8</c:f>
              <c:strCache>
                <c:ptCount val="8"/>
                <c:pt idx="0">
                  <c:v>witzaad</c:v>
                </c:pt>
                <c:pt idx="1">
                  <c:v>kropaar</c:v>
                </c:pt>
                <c:pt idx="2">
                  <c:v>haver</c:v>
                </c:pt>
                <c:pt idx="3">
                  <c:v>gierst</c:v>
                </c:pt>
                <c:pt idx="4">
                  <c:v>Japans gierst</c:v>
                </c:pt>
                <c:pt idx="5">
                  <c:v>boekweit</c:v>
                </c:pt>
                <c:pt idx="6">
                  <c:v>Dari/Milo</c:v>
                </c:pt>
                <c:pt idx="7">
                  <c:v>mungbonen</c:v>
                </c:pt>
              </c:strCache>
            </c:strRef>
          </c:cat>
          <c:val>
            <c:numRef>
              <c:f>Sheet1!$B$1:$B$8</c:f>
              <c:numCache>
                <c:formatCode>General</c:formatCode>
                <c:ptCount val="8"/>
                <c:pt idx="0">
                  <c:v>15.1</c:v>
                </c:pt>
                <c:pt idx="1">
                  <c:v>13.8</c:v>
                </c:pt>
                <c:pt idx="2">
                  <c:v>13.9</c:v>
                </c:pt>
                <c:pt idx="3">
                  <c:v>11.1</c:v>
                </c:pt>
                <c:pt idx="4">
                  <c:v>12.8</c:v>
                </c:pt>
                <c:pt idx="5">
                  <c:v>11.5</c:v>
                </c:pt>
                <c:pt idx="6">
                  <c:v>10.3</c:v>
                </c:pt>
                <c:pt idx="7">
                  <c:v>23.9</c:v>
                </c:pt>
              </c:numCache>
            </c:numRef>
          </c:val>
          <c:extLst xmlns:c16r2="http://schemas.microsoft.com/office/drawing/2015/06/chart">
            <c:ext xmlns:c16="http://schemas.microsoft.com/office/drawing/2014/chart" uri="{C3380CC4-5D6E-409C-BE32-E72D297353CC}">
              <c16:uniqueId val="{00000000-C32E-4D1A-8119-BA9B620EEF95}"/>
            </c:ext>
          </c:extLst>
        </c:ser>
        <c:ser>
          <c:idx val="1"/>
          <c:order val="1"/>
          <c:tx>
            <c:v>Vetten</c:v>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l-NL"/>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Sheet1!$A$1:$A$8</c:f>
              <c:strCache>
                <c:ptCount val="8"/>
                <c:pt idx="0">
                  <c:v>witzaad</c:v>
                </c:pt>
                <c:pt idx="1">
                  <c:v>kropaar</c:v>
                </c:pt>
                <c:pt idx="2">
                  <c:v>haver</c:v>
                </c:pt>
                <c:pt idx="3">
                  <c:v>gierst</c:v>
                </c:pt>
                <c:pt idx="4">
                  <c:v>Japans gierst</c:v>
                </c:pt>
                <c:pt idx="5">
                  <c:v>boekweit</c:v>
                </c:pt>
                <c:pt idx="6">
                  <c:v>Dari/Milo</c:v>
                </c:pt>
                <c:pt idx="7">
                  <c:v>mungbonen</c:v>
                </c:pt>
              </c:strCache>
            </c:strRef>
          </c:cat>
          <c:val>
            <c:numRef>
              <c:f>Sheet1!$C$1:$C$8</c:f>
              <c:numCache>
                <c:formatCode>General</c:formatCode>
                <c:ptCount val="8"/>
                <c:pt idx="0">
                  <c:v>5.0999999999999996</c:v>
                </c:pt>
                <c:pt idx="1">
                  <c:v>4.3</c:v>
                </c:pt>
                <c:pt idx="2">
                  <c:v>8</c:v>
                </c:pt>
                <c:pt idx="3">
                  <c:v>3.7</c:v>
                </c:pt>
                <c:pt idx="4">
                  <c:v>3.8</c:v>
                </c:pt>
                <c:pt idx="5">
                  <c:v>2.2999999999999998</c:v>
                </c:pt>
                <c:pt idx="6">
                  <c:v>3.3</c:v>
                </c:pt>
                <c:pt idx="7">
                  <c:v>1.1499999999999999</c:v>
                </c:pt>
              </c:numCache>
            </c:numRef>
          </c:val>
          <c:extLst xmlns:c16r2="http://schemas.microsoft.com/office/drawing/2015/06/chart">
            <c:ext xmlns:c16="http://schemas.microsoft.com/office/drawing/2014/chart" uri="{C3380CC4-5D6E-409C-BE32-E72D297353CC}">
              <c16:uniqueId val="{00000001-C32E-4D1A-8119-BA9B620EEF95}"/>
            </c:ext>
          </c:extLst>
        </c:ser>
        <c:ser>
          <c:idx val="2"/>
          <c:order val="2"/>
          <c:tx>
            <c:v>Koolhydraten</c:v>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l-NL"/>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Sheet1!$A$1:$A$8</c:f>
              <c:strCache>
                <c:ptCount val="8"/>
                <c:pt idx="0">
                  <c:v>witzaad</c:v>
                </c:pt>
                <c:pt idx="1">
                  <c:v>kropaar</c:v>
                </c:pt>
                <c:pt idx="2">
                  <c:v>haver</c:v>
                </c:pt>
                <c:pt idx="3">
                  <c:v>gierst</c:v>
                </c:pt>
                <c:pt idx="4">
                  <c:v>Japans gierst</c:v>
                </c:pt>
                <c:pt idx="5">
                  <c:v>boekweit</c:v>
                </c:pt>
                <c:pt idx="6">
                  <c:v>Dari/Milo</c:v>
                </c:pt>
                <c:pt idx="7">
                  <c:v>mungbonen</c:v>
                </c:pt>
              </c:strCache>
            </c:strRef>
          </c:cat>
          <c:val>
            <c:numRef>
              <c:f>Sheet1!$D$1:$D$8</c:f>
              <c:numCache>
                <c:formatCode>General</c:formatCode>
                <c:ptCount val="8"/>
                <c:pt idx="0">
                  <c:v>56</c:v>
                </c:pt>
                <c:pt idx="1">
                  <c:v>72.7</c:v>
                </c:pt>
                <c:pt idx="2">
                  <c:v>64.2</c:v>
                </c:pt>
                <c:pt idx="3">
                  <c:v>59.8</c:v>
                </c:pt>
                <c:pt idx="4">
                  <c:v>60</c:v>
                </c:pt>
                <c:pt idx="5">
                  <c:v>57.8</c:v>
                </c:pt>
                <c:pt idx="6">
                  <c:v>70.400000000000006</c:v>
                </c:pt>
                <c:pt idx="7">
                  <c:v>62.62</c:v>
                </c:pt>
              </c:numCache>
            </c:numRef>
          </c:val>
          <c:extLst xmlns:c16r2="http://schemas.microsoft.com/office/drawing/2015/06/chart">
            <c:ext xmlns:c16="http://schemas.microsoft.com/office/drawing/2014/chart" uri="{C3380CC4-5D6E-409C-BE32-E72D297353CC}">
              <c16:uniqueId val="{00000002-C32E-4D1A-8119-BA9B620EEF95}"/>
            </c:ext>
          </c:extLst>
        </c:ser>
        <c:dLbls>
          <c:dLblPos val="ctr"/>
          <c:showLegendKey val="0"/>
          <c:showVal val="1"/>
          <c:showCatName val="0"/>
          <c:showSerName val="0"/>
          <c:showPercent val="0"/>
          <c:showBubbleSize val="0"/>
        </c:dLbls>
        <c:gapWidth val="150"/>
        <c:overlap val="100"/>
        <c:axId val="159479680"/>
        <c:axId val="159481216"/>
      </c:barChart>
      <c:catAx>
        <c:axId val="159479680"/>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NL"/>
          </a:p>
        </c:txPr>
        <c:crossAx val="159481216"/>
        <c:crosses val="autoZero"/>
        <c:auto val="1"/>
        <c:lblAlgn val="ctr"/>
        <c:lblOffset val="100"/>
        <c:noMultiLvlLbl val="0"/>
      </c:catAx>
      <c:valAx>
        <c:axId val="1594812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NL"/>
          </a:p>
        </c:txPr>
        <c:crossAx val="159479680"/>
        <c:crosses val="autoZero"/>
        <c:crossBetween val="between"/>
      </c:valAx>
      <c:spPr>
        <a:solidFill>
          <a:srgbClr val="FFFFCC"/>
        </a:solidFill>
        <a:ln w="12700">
          <a:solidFill>
            <a:srgbClr val="FFFFFF">
              <a:lumMod val="50000"/>
            </a:srgbClr>
          </a:solid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NL"/>
        </a:p>
      </c:txPr>
    </c:legend>
    <c:plotVisOnly val="1"/>
    <c:dispBlanksAs val="gap"/>
    <c:showDLblsOverMax val="0"/>
  </c:chart>
  <c:spPr>
    <a:solidFill>
      <a:schemeClr val="bg1"/>
    </a:solidFill>
    <a:ln w="12700" cap="flat" cmpd="sng" algn="ctr">
      <a:solidFill>
        <a:schemeClr val="tx1">
          <a:lumMod val="15000"/>
          <a:lumOff val="85000"/>
        </a:schemeClr>
      </a:solidFill>
      <a:round/>
    </a:ln>
    <a:effectLst/>
  </c:spPr>
  <c:txPr>
    <a:bodyPr/>
    <a:lstStyle/>
    <a:p>
      <a:pPr>
        <a:defRPr/>
      </a:pPr>
      <a:endParaRPr lang="nl-NL"/>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stacked"/>
        <c:varyColors val="0"/>
        <c:ser>
          <c:idx val="0"/>
          <c:order val="0"/>
          <c:tx>
            <c:v>eiwit</c:v>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l-NL"/>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Sheet1!$A$1:$A$10</c:f>
              <c:strCache>
                <c:ptCount val="10"/>
                <c:pt idx="0">
                  <c:v>Lijnzaad</c:v>
                </c:pt>
                <c:pt idx="1">
                  <c:v>Negerzaad</c:v>
                </c:pt>
                <c:pt idx="2">
                  <c:v>Perilla</c:v>
                </c:pt>
                <c:pt idx="3">
                  <c:v>Hennep</c:v>
                </c:pt>
                <c:pt idx="4">
                  <c:v>Slazaad</c:v>
                </c:pt>
                <c:pt idx="5">
                  <c:v>Sesamzaad</c:v>
                </c:pt>
                <c:pt idx="6">
                  <c:v>Maanzaad</c:v>
                </c:pt>
                <c:pt idx="7">
                  <c:v>Zonnebloem</c:v>
                </c:pt>
                <c:pt idx="8">
                  <c:v>Kardi</c:v>
                </c:pt>
                <c:pt idx="9">
                  <c:v>Mariadistel</c:v>
                </c:pt>
              </c:strCache>
            </c:strRef>
          </c:cat>
          <c:val>
            <c:numRef>
              <c:f>Sheet1!$B$1:$B$10</c:f>
              <c:numCache>
                <c:formatCode>General</c:formatCode>
                <c:ptCount val="10"/>
                <c:pt idx="0">
                  <c:v>24.4</c:v>
                </c:pt>
                <c:pt idx="1">
                  <c:v>20.7</c:v>
                </c:pt>
                <c:pt idx="2">
                  <c:v>17</c:v>
                </c:pt>
                <c:pt idx="3">
                  <c:v>19.2</c:v>
                </c:pt>
                <c:pt idx="4">
                  <c:v>28.8</c:v>
                </c:pt>
                <c:pt idx="5">
                  <c:v>20.9</c:v>
                </c:pt>
                <c:pt idx="6">
                  <c:v>20.2</c:v>
                </c:pt>
                <c:pt idx="7">
                  <c:v>22.5</c:v>
                </c:pt>
                <c:pt idx="8">
                  <c:v>16.2</c:v>
                </c:pt>
                <c:pt idx="9">
                  <c:v>16.8</c:v>
                </c:pt>
              </c:numCache>
            </c:numRef>
          </c:val>
          <c:extLst xmlns:c16r2="http://schemas.microsoft.com/office/drawing/2015/06/chart">
            <c:ext xmlns:c16="http://schemas.microsoft.com/office/drawing/2014/chart" uri="{C3380CC4-5D6E-409C-BE32-E72D297353CC}">
              <c16:uniqueId val="{00000000-E15E-485D-8385-264731B8CA3B}"/>
            </c:ext>
          </c:extLst>
        </c:ser>
        <c:ser>
          <c:idx val="1"/>
          <c:order val="1"/>
          <c:tx>
            <c:v>vetten</c:v>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l-NL"/>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Sheet1!$A$1:$A$10</c:f>
              <c:strCache>
                <c:ptCount val="10"/>
                <c:pt idx="0">
                  <c:v>Lijnzaad</c:v>
                </c:pt>
                <c:pt idx="1">
                  <c:v>Negerzaad</c:v>
                </c:pt>
                <c:pt idx="2">
                  <c:v>Perilla</c:v>
                </c:pt>
                <c:pt idx="3">
                  <c:v>Hennep</c:v>
                </c:pt>
                <c:pt idx="4">
                  <c:v>Slazaad</c:v>
                </c:pt>
                <c:pt idx="5">
                  <c:v>Sesamzaad</c:v>
                </c:pt>
                <c:pt idx="6">
                  <c:v>Maanzaad</c:v>
                </c:pt>
                <c:pt idx="7">
                  <c:v>Zonnebloem</c:v>
                </c:pt>
                <c:pt idx="8">
                  <c:v>Kardi</c:v>
                </c:pt>
                <c:pt idx="9">
                  <c:v>Mariadistel</c:v>
                </c:pt>
              </c:strCache>
            </c:strRef>
          </c:cat>
          <c:val>
            <c:numRef>
              <c:f>Sheet1!$C$1:$C$10</c:f>
              <c:numCache>
                <c:formatCode>General</c:formatCode>
                <c:ptCount val="10"/>
                <c:pt idx="0">
                  <c:v>30.9</c:v>
                </c:pt>
                <c:pt idx="1">
                  <c:v>42.2</c:v>
                </c:pt>
                <c:pt idx="2">
                  <c:v>43</c:v>
                </c:pt>
                <c:pt idx="3">
                  <c:v>32.1</c:v>
                </c:pt>
                <c:pt idx="4">
                  <c:v>35.799999999999997</c:v>
                </c:pt>
                <c:pt idx="5">
                  <c:v>50</c:v>
                </c:pt>
                <c:pt idx="6">
                  <c:v>42.3</c:v>
                </c:pt>
                <c:pt idx="7">
                  <c:v>49</c:v>
                </c:pt>
                <c:pt idx="8">
                  <c:v>38.5</c:v>
                </c:pt>
                <c:pt idx="9">
                  <c:v>23.8</c:v>
                </c:pt>
              </c:numCache>
            </c:numRef>
          </c:val>
          <c:extLst xmlns:c16r2="http://schemas.microsoft.com/office/drawing/2015/06/chart">
            <c:ext xmlns:c16="http://schemas.microsoft.com/office/drawing/2014/chart" uri="{C3380CC4-5D6E-409C-BE32-E72D297353CC}">
              <c16:uniqueId val="{00000001-E15E-485D-8385-264731B8CA3B}"/>
            </c:ext>
          </c:extLst>
        </c:ser>
        <c:ser>
          <c:idx val="2"/>
          <c:order val="2"/>
          <c:tx>
            <c:v>koolhydraten</c:v>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l-NL"/>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Sheet1!$A$1:$A$10</c:f>
              <c:strCache>
                <c:ptCount val="10"/>
                <c:pt idx="0">
                  <c:v>Lijnzaad</c:v>
                </c:pt>
                <c:pt idx="1">
                  <c:v>Negerzaad</c:v>
                </c:pt>
                <c:pt idx="2">
                  <c:v>Perilla</c:v>
                </c:pt>
                <c:pt idx="3">
                  <c:v>Hennep</c:v>
                </c:pt>
                <c:pt idx="4">
                  <c:v>Slazaad</c:v>
                </c:pt>
                <c:pt idx="5">
                  <c:v>Sesamzaad</c:v>
                </c:pt>
                <c:pt idx="6">
                  <c:v>Maanzaad</c:v>
                </c:pt>
                <c:pt idx="7">
                  <c:v>Zonnebloem</c:v>
                </c:pt>
                <c:pt idx="8">
                  <c:v>Kardi</c:v>
                </c:pt>
                <c:pt idx="9">
                  <c:v>Mariadistel</c:v>
                </c:pt>
              </c:strCache>
            </c:strRef>
          </c:cat>
          <c:val>
            <c:numRef>
              <c:f>Sheet1!$D$1:$D$10</c:f>
              <c:numCache>
                <c:formatCode>General</c:formatCode>
                <c:ptCount val="10"/>
                <c:pt idx="0">
                  <c:v>22.3</c:v>
                </c:pt>
                <c:pt idx="1">
                  <c:v>13.1</c:v>
                </c:pt>
                <c:pt idx="2">
                  <c:v>30</c:v>
                </c:pt>
                <c:pt idx="3">
                  <c:v>18</c:v>
                </c:pt>
                <c:pt idx="4">
                  <c:v>7.9</c:v>
                </c:pt>
                <c:pt idx="5">
                  <c:v>13.6</c:v>
                </c:pt>
                <c:pt idx="6">
                  <c:v>4.2</c:v>
                </c:pt>
                <c:pt idx="7">
                  <c:v>12.3</c:v>
                </c:pt>
                <c:pt idx="8">
                  <c:v>31.8</c:v>
                </c:pt>
                <c:pt idx="9">
                  <c:v>31.8</c:v>
                </c:pt>
              </c:numCache>
            </c:numRef>
          </c:val>
          <c:extLst xmlns:c16r2="http://schemas.microsoft.com/office/drawing/2015/06/chart">
            <c:ext xmlns:c16="http://schemas.microsoft.com/office/drawing/2014/chart" uri="{C3380CC4-5D6E-409C-BE32-E72D297353CC}">
              <c16:uniqueId val="{00000002-E15E-485D-8385-264731B8CA3B}"/>
            </c:ext>
          </c:extLst>
        </c:ser>
        <c:dLbls>
          <c:dLblPos val="ctr"/>
          <c:showLegendKey val="0"/>
          <c:showVal val="1"/>
          <c:showCatName val="0"/>
          <c:showSerName val="0"/>
          <c:showPercent val="0"/>
          <c:showBubbleSize val="0"/>
        </c:dLbls>
        <c:gapWidth val="150"/>
        <c:overlap val="100"/>
        <c:axId val="193585152"/>
        <c:axId val="193586688"/>
      </c:barChart>
      <c:catAx>
        <c:axId val="1935851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NL"/>
          </a:p>
        </c:txPr>
        <c:crossAx val="193586688"/>
        <c:crosses val="autoZero"/>
        <c:auto val="1"/>
        <c:lblAlgn val="ctr"/>
        <c:lblOffset val="100"/>
        <c:noMultiLvlLbl val="0"/>
      </c:catAx>
      <c:valAx>
        <c:axId val="19358668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NL"/>
          </a:p>
        </c:txPr>
        <c:crossAx val="193585152"/>
        <c:crosses val="autoZero"/>
        <c:crossBetween val="between"/>
      </c:valAx>
      <c:spPr>
        <a:solidFill>
          <a:srgbClr val="FFFFCC"/>
        </a:solidFill>
        <a:ln w="12700">
          <a:solidFill>
            <a:srgbClr val="2F2B20"/>
          </a:solid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NL"/>
        </a:p>
      </c:txPr>
    </c:legend>
    <c:plotVisOnly val="1"/>
    <c:dispBlanksAs val="gap"/>
    <c:showDLblsOverMax val="0"/>
  </c:chart>
  <c:spPr>
    <a:noFill/>
    <a:ln>
      <a:noFill/>
    </a:ln>
    <a:effectLst/>
  </c:spPr>
  <c:txPr>
    <a:bodyPr/>
    <a:lstStyle/>
    <a:p>
      <a:pPr>
        <a:defRPr/>
      </a:pPr>
      <a:endParaRPr lang="nl-NL"/>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stacked"/>
        <c:varyColors val="0"/>
        <c:ser>
          <c:idx val="0"/>
          <c:order val="0"/>
          <c:tx>
            <c:strRef>
              <c:f>Sheet1!$B$1</c:f>
              <c:strCache>
                <c:ptCount val="1"/>
                <c:pt idx="0">
                  <c:v>eiwit</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l-NL"/>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Easyyem</c:v>
                </c:pt>
                <c:pt idx="1">
                  <c:v>Deli Nature</c:v>
                </c:pt>
                <c:pt idx="2">
                  <c:v>Cédé</c:v>
                </c:pt>
                <c:pt idx="3">
                  <c:v>Slaats</c:v>
                </c:pt>
                <c:pt idx="4">
                  <c:v>Orlux</c:v>
                </c:pt>
              </c:strCache>
            </c:strRef>
          </c:cat>
          <c:val>
            <c:numRef>
              <c:f>Sheet1!$B$2:$B$6</c:f>
              <c:numCache>
                <c:formatCode>General</c:formatCode>
                <c:ptCount val="5"/>
                <c:pt idx="0">
                  <c:v>22</c:v>
                </c:pt>
                <c:pt idx="1">
                  <c:v>17.5</c:v>
                </c:pt>
                <c:pt idx="2">
                  <c:v>16</c:v>
                </c:pt>
                <c:pt idx="3">
                  <c:v>15</c:v>
                </c:pt>
                <c:pt idx="4">
                  <c:v>17</c:v>
                </c:pt>
              </c:numCache>
            </c:numRef>
          </c:val>
          <c:extLst xmlns:c16r2="http://schemas.microsoft.com/office/drawing/2015/06/chart">
            <c:ext xmlns:c16="http://schemas.microsoft.com/office/drawing/2014/chart" uri="{C3380CC4-5D6E-409C-BE32-E72D297353CC}">
              <c16:uniqueId val="{00000000-EC52-46FE-8B80-80CFEA4A69BF}"/>
            </c:ext>
          </c:extLst>
        </c:ser>
        <c:ser>
          <c:idx val="1"/>
          <c:order val="1"/>
          <c:tx>
            <c:strRef>
              <c:f>Sheet1!$C$1</c:f>
              <c:strCache>
                <c:ptCount val="1"/>
                <c:pt idx="0">
                  <c:v>vetten</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l-NL"/>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Easyyem</c:v>
                </c:pt>
                <c:pt idx="1">
                  <c:v>Deli Nature</c:v>
                </c:pt>
                <c:pt idx="2">
                  <c:v>Cédé</c:v>
                </c:pt>
                <c:pt idx="3">
                  <c:v>Slaats</c:v>
                </c:pt>
                <c:pt idx="4">
                  <c:v>Orlux</c:v>
                </c:pt>
              </c:strCache>
            </c:strRef>
          </c:cat>
          <c:val>
            <c:numRef>
              <c:f>Sheet1!$C$2:$C$6</c:f>
              <c:numCache>
                <c:formatCode>General</c:formatCode>
                <c:ptCount val="5"/>
                <c:pt idx="0">
                  <c:v>8</c:v>
                </c:pt>
                <c:pt idx="1">
                  <c:v>5</c:v>
                </c:pt>
                <c:pt idx="2">
                  <c:v>7.9</c:v>
                </c:pt>
                <c:pt idx="3">
                  <c:v>5.2</c:v>
                </c:pt>
                <c:pt idx="4">
                  <c:v>4.8</c:v>
                </c:pt>
              </c:numCache>
            </c:numRef>
          </c:val>
          <c:extLst xmlns:c16r2="http://schemas.microsoft.com/office/drawing/2015/06/chart">
            <c:ext xmlns:c16="http://schemas.microsoft.com/office/drawing/2014/chart" uri="{C3380CC4-5D6E-409C-BE32-E72D297353CC}">
              <c16:uniqueId val="{00000001-EC52-46FE-8B80-80CFEA4A69BF}"/>
            </c:ext>
          </c:extLst>
        </c:ser>
        <c:ser>
          <c:idx val="2"/>
          <c:order val="2"/>
          <c:tx>
            <c:strRef>
              <c:f>Sheet1!$D$1</c:f>
              <c:strCache>
                <c:ptCount val="1"/>
                <c:pt idx="0">
                  <c:v>ruwe as</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l-NL"/>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Easyyem</c:v>
                </c:pt>
                <c:pt idx="1">
                  <c:v>Deli Nature</c:v>
                </c:pt>
                <c:pt idx="2">
                  <c:v>Cédé</c:v>
                </c:pt>
                <c:pt idx="3">
                  <c:v>Slaats</c:v>
                </c:pt>
                <c:pt idx="4">
                  <c:v>Orlux</c:v>
                </c:pt>
              </c:strCache>
            </c:strRef>
          </c:cat>
          <c:val>
            <c:numRef>
              <c:f>Sheet1!$D$2:$D$6</c:f>
              <c:numCache>
                <c:formatCode>General</c:formatCode>
                <c:ptCount val="5"/>
                <c:pt idx="0">
                  <c:v>3.8</c:v>
                </c:pt>
                <c:pt idx="1">
                  <c:v>4</c:v>
                </c:pt>
                <c:pt idx="2">
                  <c:v>4.5999999999999996</c:v>
                </c:pt>
                <c:pt idx="3">
                  <c:v>5.6</c:v>
                </c:pt>
                <c:pt idx="4">
                  <c:v>2</c:v>
                </c:pt>
              </c:numCache>
            </c:numRef>
          </c:val>
          <c:extLst xmlns:c16r2="http://schemas.microsoft.com/office/drawing/2015/06/chart">
            <c:ext xmlns:c16="http://schemas.microsoft.com/office/drawing/2014/chart" uri="{C3380CC4-5D6E-409C-BE32-E72D297353CC}">
              <c16:uniqueId val="{00000002-EC52-46FE-8B80-80CFEA4A69BF}"/>
            </c:ext>
          </c:extLst>
        </c:ser>
        <c:ser>
          <c:idx val="3"/>
          <c:order val="3"/>
          <c:tx>
            <c:strRef>
              <c:f>Sheet1!$E$1</c:f>
              <c:strCache>
                <c:ptCount val="1"/>
                <c:pt idx="0">
                  <c:v>celstof</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l-NL"/>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Easyyem</c:v>
                </c:pt>
                <c:pt idx="1">
                  <c:v>Deli Nature</c:v>
                </c:pt>
                <c:pt idx="2">
                  <c:v>Cédé</c:v>
                </c:pt>
                <c:pt idx="3">
                  <c:v>Slaats</c:v>
                </c:pt>
                <c:pt idx="4">
                  <c:v>Orlux</c:v>
                </c:pt>
              </c:strCache>
            </c:strRef>
          </c:cat>
          <c:val>
            <c:numRef>
              <c:f>Sheet1!$E$2:$E$6</c:f>
              <c:numCache>
                <c:formatCode>General</c:formatCode>
                <c:ptCount val="5"/>
                <c:pt idx="1">
                  <c:v>3</c:v>
                </c:pt>
                <c:pt idx="2">
                  <c:v>3</c:v>
                </c:pt>
                <c:pt idx="3">
                  <c:v>0.5</c:v>
                </c:pt>
                <c:pt idx="4">
                  <c:v>1.5</c:v>
                </c:pt>
              </c:numCache>
            </c:numRef>
          </c:val>
          <c:extLst xmlns:c16r2="http://schemas.microsoft.com/office/drawing/2015/06/chart">
            <c:ext xmlns:c16="http://schemas.microsoft.com/office/drawing/2014/chart" uri="{C3380CC4-5D6E-409C-BE32-E72D297353CC}">
              <c16:uniqueId val="{00000003-EC52-46FE-8B80-80CFEA4A69BF}"/>
            </c:ext>
          </c:extLst>
        </c:ser>
        <c:dLbls>
          <c:dLblPos val="ctr"/>
          <c:showLegendKey val="0"/>
          <c:showVal val="1"/>
          <c:showCatName val="0"/>
          <c:showSerName val="0"/>
          <c:showPercent val="0"/>
          <c:showBubbleSize val="0"/>
        </c:dLbls>
        <c:gapWidth val="150"/>
        <c:overlap val="100"/>
        <c:axId val="180134272"/>
        <c:axId val="180135808"/>
      </c:barChart>
      <c:catAx>
        <c:axId val="1801342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NL"/>
          </a:p>
        </c:txPr>
        <c:crossAx val="180135808"/>
        <c:crosses val="autoZero"/>
        <c:auto val="1"/>
        <c:lblAlgn val="ctr"/>
        <c:lblOffset val="100"/>
        <c:noMultiLvlLbl val="0"/>
      </c:catAx>
      <c:valAx>
        <c:axId val="18013580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NL"/>
          </a:p>
        </c:txPr>
        <c:crossAx val="180134272"/>
        <c:crosses val="autoZero"/>
        <c:crossBetween val="between"/>
      </c:valAx>
      <c:spPr>
        <a:solidFill>
          <a:srgbClr val="FFFFCC"/>
        </a:solidFill>
        <a:ln w="12700">
          <a:solidFill>
            <a:srgbClr val="2F2B20"/>
          </a:solid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NL"/>
        </a:p>
      </c:txPr>
    </c:legend>
    <c:plotVisOnly val="1"/>
    <c:dispBlanksAs val="gap"/>
    <c:showDLblsOverMax val="0"/>
  </c:chart>
  <c:spPr>
    <a:noFill/>
    <a:ln>
      <a:noFill/>
    </a:ln>
    <a:effectLst/>
  </c:spPr>
  <c:txPr>
    <a:bodyPr/>
    <a:lstStyle/>
    <a:p>
      <a:pPr>
        <a:defRPr/>
      </a:pPr>
      <a:endParaRPr lang="nl-NL"/>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stacked"/>
        <c:varyColors val="0"/>
        <c:ser>
          <c:idx val="0"/>
          <c:order val="0"/>
          <c:tx>
            <c:strRef>
              <c:f>Sheet3!$B$1</c:f>
              <c:strCache>
                <c:ptCount val="1"/>
                <c:pt idx="0">
                  <c:v>eiwit</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l-NL"/>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Sheet3!$A$2:$A$6</c:f>
              <c:strCache>
                <c:ptCount val="5"/>
                <c:pt idx="0">
                  <c:v>Deli Nature vet</c:v>
                </c:pt>
                <c:pt idx="1">
                  <c:v>Cédé Morbido</c:v>
                </c:pt>
                <c:pt idx="2">
                  <c:v>Orlux Gold</c:v>
                </c:pt>
                <c:pt idx="3">
                  <c:v>Witte Molen</c:v>
                </c:pt>
                <c:pt idx="4">
                  <c:v>Witte Molen Next Generation</c:v>
                </c:pt>
              </c:strCache>
            </c:strRef>
          </c:cat>
          <c:val>
            <c:numRef>
              <c:f>Sheet3!$B$2:$B$6</c:f>
              <c:numCache>
                <c:formatCode>General</c:formatCode>
                <c:ptCount val="5"/>
                <c:pt idx="0">
                  <c:v>17.5</c:v>
                </c:pt>
                <c:pt idx="1">
                  <c:v>16</c:v>
                </c:pt>
                <c:pt idx="2">
                  <c:v>17</c:v>
                </c:pt>
                <c:pt idx="3">
                  <c:v>10.7</c:v>
                </c:pt>
                <c:pt idx="4">
                  <c:v>14.1</c:v>
                </c:pt>
              </c:numCache>
            </c:numRef>
          </c:val>
          <c:extLst xmlns:c16r2="http://schemas.microsoft.com/office/drawing/2015/06/chart">
            <c:ext xmlns:c16="http://schemas.microsoft.com/office/drawing/2014/chart" uri="{C3380CC4-5D6E-409C-BE32-E72D297353CC}">
              <c16:uniqueId val="{00000000-90DD-41C0-919E-C62400C2B6F6}"/>
            </c:ext>
          </c:extLst>
        </c:ser>
        <c:ser>
          <c:idx val="1"/>
          <c:order val="1"/>
          <c:tx>
            <c:strRef>
              <c:f>Sheet3!$C$1</c:f>
              <c:strCache>
                <c:ptCount val="1"/>
                <c:pt idx="0">
                  <c:v>vet</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l-NL"/>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Sheet3!$A$2:$A$6</c:f>
              <c:strCache>
                <c:ptCount val="5"/>
                <c:pt idx="0">
                  <c:v>Deli Nature vet</c:v>
                </c:pt>
                <c:pt idx="1">
                  <c:v>Cédé Morbido</c:v>
                </c:pt>
                <c:pt idx="2">
                  <c:v>Orlux Gold</c:v>
                </c:pt>
                <c:pt idx="3">
                  <c:v>Witte Molen</c:v>
                </c:pt>
                <c:pt idx="4">
                  <c:v>Witte Molen Next Generation</c:v>
                </c:pt>
              </c:strCache>
            </c:strRef>
          </c:cat>
          <c:val>
            <c:numRef>
              <c:f>Sheet3!$C$2:$C$6</c:f>
              <c:numCache>
                <c:formatCode>General</c:formatCode>
                <c:ptCount val="5"/>
                <c:pt idx="0">
                  <c:v>5</c:v>
                </c:pt>
                <c:pt idx="1">
                  <c:v>9.8000000000000007</c:v>
                </c:pt>
                <c:pt idx="2">
                  <c:v>16</c:v>
                </c:pt>
                <c:pt idx="3">
                  <c:v>10.9</c:v>
                </c:pt>
                <c:pt idx="4">
                  <c:v>10.5</c:v>
                </c:pt>
              </c:numCache>
            </c:numRef>
          </c:val>
          <c:extLst xmlns:c16r2="http://schemas.microsoft.com/office/drawing/2015/06/chart">
            <c:ext xmlns:c16="http://schemas.microsoft.com/office/drawing/2014/chart" uri="{C3380CC4-5D6E-409C-BE32-E72D297353CC}">
              <c16:uniqueId val="{00000001-90DD-41C0-919E-C62400C2B6F6}"/>
            </c:ext>
          </c:extLst>
        </c:ser>
        <c:ser>
          <c:idx val="2"/>
          <c:order val="2"/>
          <c:tx>
            <c:strRef>
              <c:f>Sheet3!$D$1</c:f>
              <c:strCache>
                <c:ptCount val="1"/>
                <c:pt idx="0">
                  <c:v>ruwe as</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l-NL"/>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Sheet3!$A$2:$A$6</c:f>
              <c:strCache>
                <c:ptCount val="5"/>
                <c:pt idx="0">
                  <c:v>Deli Nature vet</c:v>
                </c:pt>
                <c:pt idx="1">
                  <c:v>Cédé Morbido</c:v>
                </c:pt>
                <c:pt idx="2">
                  <c:v>Orlux Gold</c:v>
                </c:pt>
                <c:pt idx="3">
                  <c:v>Witte Molen</c:v>
                </c:pt>
                <c:pt idx="4">
                  <c:v>Witte Molen Next Generation</c:v>
                </c:pt>
              </c:strCache>
            </c:strRef>
          </c:cat>
          <c:val>
            <c:numRef>
              <c:f>Sheet3!$D$2:$D$6</c:f>
              <c:numCache>
                <c:formatCode>General</c:formatCode>
                <c:ptCount val="5"/>
                <c:pt idx="0">
                  <c:v>4</c:v>
                </c:pt>
                <c:pt idx="1">
                  <c:v>4.5999999999999996</c:v>
                </c:pt>
                <c:pt idx="2">
                  <c:v>5</c:v>
                </c:pt>
                <c:pt idx="3">
                  <c:v>2.2000000000000002</c:v>
                </c:pt>
                <c:pt idx="4">
                  <c:v>2.2000000000000002</c:v>
                </c:pt>
              </c:numCache>
            </c:numRef>
          </c:val>
          <c:extLst xmlns:c16r2="http://schemas.microsoft.com/office/drawing/2015/06/chart">
            <c:ext xmlns:c16="http://schemas.microsoft.com/office/drawing/2014/chart" uri="{C3380CC4-5D6E-409C-BE32-E72D297353CC}">
              <c16:uniqueId val="{00000002-90DD-41C0-919E-C62400C2B6F6}"/>
            </c:ext>
          </c:extLst>
        </c:ser>
        <c:ser>
          <c:idx val="3"/>
          <c:order val="3"/>
          <c:tx>
            <c:strRef>
              <c:f>Sheet3!$E$1</c:f>
              <c:strCache>
                <c:ptCount val="1"/>
                <c:pt idx="0">
                  <c:v>celstof</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l-NL"/>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Sheet3!$A$2:$A$6</c:f>
              <c:strCache>
                <c:ptCount val="5"/>
                <c:pt idx="0">
                  <c:v>Deli Nature vet</c:v>
                </c:pt>
                <c:pt idx="1">
                  <c:v>Cédé Morbido</c:v>
                </c:pt>
                <c:pt idx="2">
                  <c:v>Orlux Gold</c:v>
                </c:pt>
                <c:pt idx="3">
                  <c:v>Witte Molen</c:v>
                </c:pt>
                <c:pt idx="4">
                  <c:v>Witte Molen Next Generation</c:v>
                </c:pt>
              </c:strCache>
            </c:strRef>
          </c:cat>
          <c:val>
            <c:numRef>
              <c:f>Sheet3!$E$2:$E$6</c:f>
              <c:numCache>
                <c:formatCode>General</c:formatCode>
                <c:ptCount val="5"/>
                <c:pt idx="0">
                  <c:v>3</c:v>
                </c:pt>
                <c:pt idx="1">
                  <c:v>3</c:v>
                </c:pt>
                <c:pt idx="2">
                  <c:v>1.6</c:v>
                </c:pt>
                <c:pt idx="3">
                  <c:v>1.9</c:v>
                </c:pt>
                <c:pt idx="4">
                  <c:v>1.9</c:v>
                </c:pt>
              </c:numCache>
            </c:numRef>
          </c:val>
          <c:extLst xmlns:c16r2="http://schemas.microsoft.com/office/drawing/2015/06/chart">
            <c:ext xmlns:c16="http://schemas.microsoft.com/office/drawing/2014/chart" uri="{C3380CC4-5D6E-409C-BE32-E72D297353CC}">
              <c16:uniqueId val="{00000003-90DD-41C0-919E-C62400C2B6F6}"/>
            </c:ext>
          </c:extLst>
        </c:ser>
        <c:dLbls>
          <c:dLblPos val="ctr"/>
          <c:showLegendKey val="0"/>
          <c:showVal val="1"/>
          <c:showCatName val="0"/>
          <c:showSerName val="0"/>
          <c:showPercent val="0"/>
          <c:showBubbleSize val="0"/>
        </c:dLbls>
        <c:gapWidth val="150"/>
        <c:overlap val="100"/>
        <c:axId val="180542080"/>
        <c:axId val="180232576"/>
      </c:barChart>
      <c:catAx>
        <c:axId val="1805420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NL"/>
          </a:p>
        </c:txPr>
        <c:crossAx val="180232576"/>
        <c:crosses val="autoZero"/>
        <c:auto val="1"/>
        <c:lblAlgn val="ctr"/>
        <c:lblOffset val="100"/>
        <c:noMultiLvlLbl val="0"/>
      </c:catAx>
      <c:valAx>
        <c:axId val="18023257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NL"/>
          </a:p>
        </c:txPr>
        <c:crossAx val="180542080"/>
        <c:crosses val="autoZero"/>
        <c:crossBetween val="between"/>
      </c:valAx>
      <c:spPr>
        <a:solidFill>
          <a:srgbClr val="FFFFCC"/>
        </a:solidFill>
        <a:ln w="12700">
          <a:solidFill>
            <a:srgbClr val="2F2B20"/>
          </a:solid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NL"/>
        </a:p>
      </c:txPr>
    </c:legend>
    <c:plotVisOnly val="1"/>
    <c:dispBlanksAs val="gap"/>
    <c:showDLblsOverMax val="0"/>
  </c:chart>
  <c:spPr>
    <a:noFill/>
    <a:ln>
      <a:noFill/>
    </a:ln>
    <a:effectLst/>
  </c:spPr>
  <c:txPr>
    <a:bodyPr/>
    <a:lstStyle/>
    <a:p>
      <a:pPr>
        <a:defRPr/>
      </a:pPr>
      <a:endParaRPr lang="nl-NL"/>
    </a:p>
  </c:txPr>
  <c:externalData r:id="rId2">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4342129" cy="34560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idx="1"/>
          </p:nvPr>
        </p:nvSpPr>
        <p:spPr>
          <a:xfrm>
            <a:off x="5675852" y="0"/>
            <a:ext cx="4342129" cy="345604"/>
          </a:xfrm>
          <a:prstGeom prst="rect">
            <a:avLst/>
          </a:prstGeom>
        </p:spPr>
        <p:txBody>
          <a:bodyPr vert="horz" lIns="94229" tIns="47114" rIns="94229" bIns="47114" rtlCol="0"/>
          <a:lstStyle>
            <a:lvl1pPr algn="r">
              <a:defRPr sz="1200"/>
            </a:lvl1pPr>
          </a:lstStyle>
          <a:p>
            <a:fld id="{32059080-4E46-4BE6-B8C7-BA2F175AE90C}" type="datetimeFigureOut">
              <a:rPr lang="en-US" smtClean="0"/>
              <a:t>2/20/2024</a:t>
            </a:fld>
            <a:endParaRPr lang="en-US"/>
          </a:p>
        </p:txBody>
      </p:sp>
      <p:sp>
        <p:nvSpPr>
          <p:cNvPr id="4" name="Slide Image Placeholder 3"/>
          <p:cNvSpPr>
            <a:spLocks noGrp="1" noRot="1" noChangeAspect="1"/>
          </p:cNvSpPr>
          <p:nvPr>
            <p:ph type="sldImg" idx="2"/>
          </p:nvPr>
        </p:nvSpPr>
        <p:spPr>
          <a:xfrm>
            <a:off x="3459163" y="860425"/>
            <a:ext cx="3101975" cy="2325688"/>
          </a:xfrm>
          <a:prstGeom prst="rect">
            <a:avLst/>
          </a:prstGeom>
          <a:noFill/>
          <a:ln w="12700">
            <a:solidFill>
              <a:prstClr val="black"/>
            </a:solidFill>
          </a:ln>
        </p:spPr>
        <p:txBody>
          <a:bodyPr vert="horz" lIns="94229" tIns="47114" rIns="94229" bIns="47114" rtlCol="0" anchor="ctr"/>
          <a:lstStyle/>
          <a:p>
            <a:endParaRPr lang="en-US"/>
          </a:p>
        </p:txBody>
      </p:sp>
      <p:sp>
        <p:nvSpPr>
          <p:cNvPr id="5" name="Notes Placeholder 4"/>
          <p:cNvSpPr>
            <a:spLocks noGrp="1"/>
          </p:cNvSpPr>
          <p:nvPr>
            <p:ph type="body" sz="quarter" idx="3"/>
          </p:nvPr>
        </p:nvSpPr>
        <p:spPr>
          <a:xfrm>
            <a:off x="1002031" y="3314929"/>
            <a:ext cx="8016239" cy="2712214"/>
          </a:xfrm>
          <a:prstGeom prst="rect">
            <a:avLst/>
          </a:prstGeom>
        </p:spPr>
        <p:txBody>
          <a:bodyPr vert="horz" lIns="94229" tIns="47114" rIns="94229" bIns="471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6542560"/>
            <a:ext cx="4342129" cy="345604"/>
          </a:xfrm>
          <a:prstGeom prst="rect">
            <a:avLst/>
          </a:prstGeom>
        </p:spPr>
        <p:txBody>
          <a:bodyPr vert="horz" lIns="94229" tIns="47114" rIns="94229" bIns="47114" rtlCol="0" anchor="b"/>
          <a:lstStyle>
            <a:lvl1pPr algn="l">
              <a:defRPr sz="1200"/>
            </a:lvl1pPr>
          </a:lstStyle>
          <a:p>
            <a:endParaRPr lang="en-US"/>
          </a:p>
        </p:txBody>
      </p:sp>
      <p:sp>
        <p:nvSpPr>
          <p:cNvPr id="7" name="Slide Number Placeholder 6"/>
          <p:cNvSpPr>
            <a:spLocks noGrp="1"/>
          </p:cNvSpPr>
          <p:nvPr>
            <p:ph type="sldNum" sz="quarter" idx="5"/>
          </p:nvPr>
        </p:nvSpPr>
        <p:spPr>
          <a:xfrm>
            <a:off x="5675852" y="6542560"/>
            <a:ext cx="4342129" cy="345604"/>
          </a:xfrm>
          <a:prstGeom prst="rect">
            <a:avLst/>
          </a:prstGeom>
        </p:spPr>
        <p:txBody>
          <a:bodyPr vert="horz" lIns="94229" tIns="47114" rIns="94229" bIns="47114" rtlCol="0" anchor="b"/>
          <a:lstStyle>
            <a:lvl1pPr algn="r">
              <a:defRPr sz="1200"/>
            </a:lvl1pPr>
          </a:lstStyle>
          <a:p>
            <a:fld id="{31522027-23A9-404F-9C6D-54183A8B8EE4}" type="slidenum">
              <a:rPr lang="en-US" smtClean="0"/>
              <a:t>‹nr.›</a:t>
            </a:fld>
            <a:endParaRPr lang="en-US"/>
          </a:p>
        </p:txBody>
      </p:sp>
    </p:spTree>
    <p:extLst>
      <p:ext uri="{BB962C8B-B14F-4D97-AF65-F5344CB8AC3E}">
        <p14:creationId xmlns:p14="http://schemas.microsoft.com/office/powerpoint/2010/main" val="41064451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1" y="762000"/>
            <a:ext cx="6856214"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6952697" y="762000"/>
            <a:ext cx="2193989" cy="5334001"/>
          </a:xfrm>
          <a:prstGeom prst="rect">
            <a:avLst/>
          </a:prstGeom>
          <a:solidFill>
            <a:srgbClr val="C3C3C3">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02386" y="1298448"/>
            <a:ext cx="5486400" cy="3255264"/>
          </a:xfrm>
        </p:spPr>
        <p:txBody>
          <a:bodyPr anchor="b">
            <a:normAutofit/>
          </a:bodyPr>
          <a:lstStyle>
            <a:lvl1pPr algn="l">
              <a:defRPr sz="5400" spc="-10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825011" y="4670246"/>
            <a:ext cx="5486400" cy="914400"/>
          </a:xfrm>
        </p:spPr>
        <p:txBody>
          <a:bodyPr anchor="t">
            <a:normAutofit/>
          </a:bodyPr>
          <a:lstStyle>
            <a:lvl1pPr marL="0" indent="0" algn="l">
              <a:buNone/>
              <a:defRPr sz="2000" cap="none" spc="0" baseline="0">
                <a:solidFill>
                  <a:schemeClr val="accent1">
                    <a:lumMod val="20000"/>
                    <a:lumOff val="80000"/>
                  </a:schemeClr>
                </a:solidFill>
              </a:defRPr>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r>
              <a:rPr lang="en-US"/>
              <a:t>06-Feb-24</a:t>
            </a:r>
            <a:endParaRPr lang="en-US" dirty="0"/>
          </a:p>
        </p:txBody>
      </p:sp>
      <p:sp>
        <p:nvSpPr>
          <p:cNvPr id="5" name="Footer Placeholder 4"/>
          <p:cNvSpPr>
            <a:spLocks noGrp="1"/>
          </p:cNvSpPr>
          <p:nvPr>
            <p:ph type="ftr" sz="quarter" idx="11"/>
          </p:nvPr>
        </p:nvSpPr>
        <p:spPr/>
        <p:txBody>
          <a:bodyPr/>
          <a:lstStyle/>
          <a:p>
            <a:r>
              <a:rPr lang="nl-NL"/>
              <a:t>Omstandigheden voor de Kleurkanariekweek: Voeding</a:t>
            </a:r>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‹nr.›</a:t>
            </a:fld>
            <a:endParaRPr lang="en-US" dirty="0"/>
          </a:p>
        </p:txBody>
      </p:sp>
    </p:spTree>
    <p:extLst>
      <p:ext uri="{BB962C8B-B14F-4D97-AF65-F5344CB8AC3E}">
        <p14:creationId xmlns:p14="http://schemas.microsoft.com/office/powerpoint/2010/main" val="28004007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r>
              <a:rPr lang="en-US"/>
              <a:t>06-Feb-24</a:t>
            </a:r>
            <a:endParaRPr lang="en-US" dirty="0"/>
          </a:p>
        </p:txBody>
      </p:sp>
      <p:sp>
        <p:nvSpPr>
          <p:cNvPr id="8" name="Footer Placeholder 7"/>
          <p:cNvSpPr>
            <a:spLocks noGrp="1"/>
          </p:cNvSpPr>
          <p:nvPr>
            <p:ph type="ftr" sz="quarter" idx="11"/>
          </p:nvPr>
        </p:nvSpPr>
        <p:spPr/>
        <p:txBody>
          <a:bodyPr/>
          <a:lstStyle/>
          <a:p>
            <a:r>
              <a:rPr lang="nl-NL"/>
              <a:t>Omstandigheden voor de Kleurkanariekweek: Voeding</a:t>
            </a:r>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pPr/>
              <a:t>‹nr.›</a:t>
            </a:fld>
            <a:endParaRPr lang="en-US" dirty="0"/>
          </a:p>
        </p:txBody>
      </p:sp>
    </p:spTree>
    <p:extLst>
      <p:ext uri="{BB962C8B-B14F-4D97-AF65-F5344CB8AC3E}">
        <p14:creationId xmlns:p14="http://schemas.microsoft.com/office/powerpoint/2010/main" val="23590567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85750" y="990600"/>
            <a:ext cx="2114550" cy="4953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900934" y="868680"/>
            <a:ext cx="5486400" cy="512064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r>
              <a:rPr lang="en-US"/>
              <a:t>06-Feb-24</a:t>
            </a:r>
            <a:endParaRPr lang="en-US" dirty="0"/>
          </a:p>
        </p:txBody>
      </p:sp>
      <p:sp>
        <p:nvSpPr>
          <p:cNvPr id="8" name="Footer Placeholder 7"/>
          <p:cNvSpPr>
            <a:spLocks noGrp="1"/>
          </p:cNvSpPr>
          <p:nvPr>
            <p:ph type="ftr" sz="quarter" idx="11"/>
          </p:nvPr>
        </p:nvSpPr>
        <p:spPr/>
        <p:txBody>
          <a:bodyPr/>
          <a:lstStyle/>
          <a:p>
            <a:r>
              <a:rPr lang="nl-NL"/>
              <a:t>Omstandigheden voor de Kleurkanariekweek: Voeding</a:t>
            </a:r>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pPr/>
              <a:t>‹nr.›</a:t>
            </a:fld>
            <a:endParaRPr lang="en-US" dirty="0"/>
          </a:p>
        </p:txBody>
      </p:sp>
    </p:spTree>
    <p:extLst>
      <p:ext uri="{BB962C8B-B14F-4D97-AF65-F5344CB8AC3E}">
        <p14:creationId xmlns:p14="http://schemas.microsoft.com/office/powerpoint/2010/main" val="29593838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1" y="762000"/>
            <a:ext cx="6856214"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6952697" y="762000"/>
            <a:ext cx="2193989" cy="5334001"/>
          </a:xfrm>
          <a:prstGeom prst="rect">
            <a:avLst/>
          </a:prstGeom>
          <a:solidFill>
            <a:srgbClr val="C3C3C3">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02386" y="1298448"/>
            <a:ext cx="5486400" cy="3255264"/>
          </a:xfrm>
        </p:spPr>
        <p:txBody>
          <a:bodyPr anchor="b">
            <a:normAutofit/>
          </a:bodyPr>
          <a:lstStyle>
            <a:lvl1pPr algn="l">
              <a:defRPr sz="5400" spc="-10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825011" y="4670246"/>
            <a:ext cx="5486400" cy="914400"/>
          </a:xfrm>
        </p:spPr>
        <p:txBody>
          <a:bodyPr anchor="t">
            <a:normAutofit/>
          </a:bodyPr>
          <a:lstStyle>
            <a:lvl1pPr marL="0" indent="0" algn="l">
              <a:buNone/>
              <a:defRPr sz="2000" cap="none" spc="0" baseline="0">
                <a:solidFill>
                  <a:schemeClr val="accent1">
                    <a:lumMod val="20000"/>
                    <a:lumOff val="80000"/>
                  </a:schemeClr>
                </a:solidFill>
              </a:defRPr>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r>
              <a:rPr lang="en-US"/>
              <a:t>06-Feb-24</a:t>
            </a:r>
          </a:p>
        </p:txBody>
      </p:sp>
      <p:sp>
        <p:nvSpPr>
          <p:cNvPr id="5" name="Footer Placeholder 4"/>
          <p:cNvSpPr>
            <a:spLocks noGrp="1"/>
          </p:cNvSpPr>
          <p:nvPr>
            <p:ph type="ftr" sz="quarter" idx="11"/>
          </p:nvPr>
        </p:nvSpPr>
        <p:spPr/>
        <p:txBody>
          <a:bodyPr/>
          <a:lstStyle/>
          <a:p>
            <a:r>
              <a:rPr lang="nl-NL"/>
              <a:t>Omstandigheden voor de Kleurkanariekweek: Voeding</a:t>
            </a:r>
            <a:endParaRPr lang="en-US"/>
          </a:p>
        </p:txBody>
      </p:sp>
      <p:sp>
        <p:nvSpPr>
          <p:cNvPr id="6" name="Slide Number Placeholder 5"/>
          <p:cNvSpPr>
            <a:spLocks noGrp="1"/>
          </p:cNvSpPr>
          <p:nvPr>
            <p:ph type="sldNum" sz="quarter" idx="12"/>
          </p:nvPr>
        </p:nvSpPr>
        <p:spPr/>
        <p:txBody>
          <a:bodyPr/>
          <a:lstStyle/>
          <a:p>
            <a:fld id="{A0758FFA-D382-41ED-BC60-8ACCF065D587}" type="slidenum">
              <a:rPr lang="en-US" smtClean="0"/>
              <a:t>‹nr.›</a:t>
            </a:fld>
            <a:endParaRPr lang="en-US"/>
          </a:p>
        </p:txBody>
      </p:sp>
    </p:spTree>
    <p:extLst>
      <p:ext uri="{BB962C8B-B14F-4D97-AF65-F5344CB8AC3E}">
        <p14:creationId xmlns:p14="http://schemas.microsoft.com/office/powerpoint/2010/main" val="29011147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06-Feb-24</a:t>
            </a:r>
          </a:p>
        </p:txBody>
      </p:sp>
      <p:sp>
        <p:nvSpPr>
          <p:cNvPr id="5" name="Footer Placeholder 4"/>
          <p:cNvSpPr>
            <a:spLocks noGrp="1"/>
          </p:cNvSpPr>
          <p:nvPr>
            <p:ph type="ftr" sz="quarter" idx="11"/>
          </p:nvPr>
        </p:nvSpPr>
        <p:spPr/>
        <p:txBody>
          <a:bodyPr/>
          <a:lstStyle/>
          <a:p>
            <a:r>
              <a:rPr lang="nl-NL"/>
              <a:t>Omstandigheden voor de Kleurkanariekweek: Voeding</a:t>
            </a:r>
            <a:endParaRPr lang="en-US"/>
          </a:p>
        </p:txBody>
      </p:sp>
      <p:sp>
        <p:nvSpPr>
          <p:cNvPr id="6" name="Slide Number Placeholder 5"/>
          <p:cNvSpPr>
            <a:spLocks noGrp="1"/>
          </p:cNvSpPr>
          <p:nvPr>
            <p:ph type="sldNum" sz="quarter" idx="12"/>
          </p:nvPr>
        </p:nvSpPr>
        <p:spPr/>
        <p:txBody>
          <a:bodyPr/>
          <a:lstStyle/>
          <a:p>
            <a:fld id="{A0758FFA-D382-41ED-BC60-8ACCF065D587}" type="slidenum">
              <a:rPr lang="en-US" smtClean="0"/>
              <a:t>‹nr.›</a:t>
            </a:fld>
            <a:endParaRPr lang="en-US"/>
          </a:p>
        </p:txBody>
      </p:sp>
    </p:spTree>
    <p:extLst>
      <p:ext uri="{BB962C8B-B14F-4D97-AF65-F5344CB8AC3E}">
        <p14:creationId xmlns:p14="http://schemas.microsoft.com/office/powerpoint/2010/main" val="33119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900934" y="1298448"/>
            <a:ext cx="5486400" cy="3255264"/>
          </a:xfrm>
        </p:spPr>
        <p:txBody>
          <a:bodyPr anchor="b">
            <a:normAutofit/>
          </a:bodyPr>
          <a:lstStyle>
            <a:lvl1pPr>
              <a:defRPr sz="5400" b="0" spc="-100" baseline="0">
                <a:solidFill>
                  <a:schemeClr val="tx1">
                    <a:lumMod val="65000"/>
                    <a:lumOff val="3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2914650" y="4672584"/>
            <a:ext cx="5486400" cy="914400"/>
          </a:xfrm>
        </p:spPr>
        <p:txBody>
          <a:bodyPr anchor="t">
            <a:normAutofit/>
          </a:bodyPr>
          <a:lstStyle>
            <a:lvl1pPr marL="0" indent="0">
              <a:buNone/>
              <a:defRPr sz="20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06-Feb-24</a:t>
            </a:r>
          </a:p>
        </p:txBody>
      </p:sp>
      <p:sp>
        <p:nvSpPr>
          <p:cNvPr id="5" name="Footer Placeholder 4"/>
          <p:cNvSpPr>
            <a:spLocks noGrp="1"/>
          </p:cNvSpPr>
          <p:nvPr>
            <p:ph type="ftr" sz="quarter" idx="11"/>
          </p:nvPr>
        </p:nvSpPr>
        <p:spPr/>
        <p:txBody>
          <a:bodyPr/>
          <a:lstStyle/>
          <a:p>
            <a:r>
              <a:rPr lang="nl-NL"/>
              <a:t>Omstandigheden voor de Kleurkanariekweek: Voeding</a:t>
            </a:r>
            <a:endParaRPr lang="en-US"/>
          </a:p>
        </p:txBody>
      </p:sp>
      <p:sp>
        <p:nvSpPr>
          <p:cNvPr id="6" name="Slide Number Placeholder 5"/>
          <p:cNvSpPr>
            <a:spLocks noGrp="1"/>
          </p:cNvSpPr>
          <p:nvPr>
            <p:ph type="sldNum" sz="quarter" idx="12"/>
          </p:nvPr>
        </p:nvSpPr>
        <p:spPr/>
        <p:txBody>
          <a:bodyPr/>
          <a:lstStyle/>
          <a:p>
            <a:fld id="{A0758FFA-D382-41ED-BC60-8ACCF065D587}" type="slidenum">
              <a:rPr lang="en-US" smtClean="0"/>
              <a:t>‹nr.›</a:t>
            </a:fld>
            <a:endParaRPr lang="en-US"/>
          </a:p>
        </p:txBody>
      </p:sp>
    </p:spTree>
    <p:extLst>
      <p:ext uri="{BB962C8B-B14F-4D97-AF65-F5344CB8AC3E}">
        <p14:creationId xmlns:p14="http://schemas.microsoft.com/office/powerpoint/2010/main" val="25118583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900934" y="868680"/>
            <a:ext cx="2606040" cy="5120640"/>
          </a:xfrm>
        </p:spPr>
        <p:txBody>
          <a:bodyPr/>
          <a:lstStyle>
            <a:lvl1pPr>
              <a:defRPr sz="1900"/>
            </a:lvl1pPr>
            <a:lvl2pPr>
              <a:defRPr sz="1700"/>
            </a:lvl2pPr>
            <a:lvl3pPr>
              <a:defRPr sz="15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63590" y="868680"/>
            <a:ext cx="2606040" cy="5120640"/>
          </a:xfrm>
        </p:spPr>
        <p:txBody>
          <a:bodyPr/>
          <a:lstStyle>
            <a:lvl1pPr>
              <a:defRPr sz="1900"/>
            </a:lvl1pPr>
            <a:lvl2pPr>
              <a:defRPr sz="1700"/>
            </a:lvl2pPr>
            <a:lvl3pPr>
              <a:defRPr sz="15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r>
              <a:rPr lang="en-US"/>
              <a:t>06-Feb-24</a:t>
            </a:r>
          </a:p>
        </p:txBody>
      </p:sp>
      <p:sp>
        <p:nvSpPr>
          <p:cNvPr id="9" name="Footer Placeholder 8"/>
          <p:cNvSpPr>
            <a:spLocks noGrp="1"/>
          </p:cNvSpPr>
          <p:nvPr>
            <p:ph type="ftr" sz="quarter" idx="11"/>
          </p:nvPr>
        </p:nvSpPr>
        <p:spPr/>
        <p:txBody>
          <a:bodyPr/>
          <a:lstStyle/>
          <a:p>
            <a:r>
              <a:rPr lang="nl-NL"/>
              <a:t>Omstandigheden voor de Kleurkanariekweek: Voeding</a:t>
            </a:r>
            <a:endParaRPr lang="en-US"/>
          </a:p>
        </p:txBody>
      </p:sp>
      <p:sp>
        <p:nvSpPr>
          <p:cNvPr id="10" name="Slide Number Placeholder 9"/>
          <p:cNvSpPr>
            <a:spLocks noGrp="1"/>
          </p:cNvSpPr>
          <p:nvPr>
            <p:ph type="sldNum" sz="quarter" idx="12"/>
          </p:nvPr>
        </p:nvSpPr>
        <p:spPr/>
        <p:txBody>
          <a:bodyPr/>
          <a:lstStyle/>
          <a:p>
            <a:fld id="{A0758FFA-D382-41ED-BC60-8ACCF065D587}" type="slidenum">
              <a:rPr lang="en-US" smtClean="0"/>
              <a:t>‹nr.›</a:t>
            </a:fld>
            <a:endParaRPr lang="en-US"/>
          </a:p>
        </p:txBody>
      </p:sp>
    </p:spTree>
    <p:extLst>
      <p:ext uri="{BB962C8B-B14F-4D97-AF65-F5344CB8AC3E}">
        <p14:creationId xmlns:p14="http://schemas.microsoft.com/office/powerpoint/2010/main" val="1795629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00934" y="1023586"/>
            <a:ext cx="2606040" cy="807720"/>
          </a:xfrm>
        </p:spPr>
        <p:txBody>
          <a:bodyPr anchor="b">
            <a:normAutofit/>
          </a:bodyPr>
          <a:lstStyle>
            <a:lvl1pPr marL="0" indent="0">
              <a:spcBef>
                <a:spcPts val="0"/>
              </a:spcBef>
              <a:buNone/>
              <a:defRPr sz="1900" b="1">
                <a:solidFill>
                  <a:schemeClr val="tx1">
                    <a:lumMod val="65000"/>
                    <a:lumOff val="3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900934" y="1930936"/>
            <a:ext cx="2606040" cy="4023360"/>
          </a:xfrm>
        </p:spPr>
        <p:txBody>
          <a:bodyPr/>
          <a:lstStyle>
            <a:lvl1pPr>
              <a:defRPr sz="1900"/>
            </a:lvl1pPr>
            <a:lvl2pPr>
              <a:defRPr sz="1700"/>
            </a:lvl2pPr>
            <a:lvl3pPr>
              <a:defRPr sz="15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863847" y="1023587"/>
            <a:ext cx="2606040" cy="813171"/>
          </a:xfrm>
        </p:spPr>
        <p:txBody>
          <a:bodyPr anchor="b">
            <a:normAutofit/>
          </a:bodyPr>
          <a:lstStyle>
            <a:lvl1pPr marL="0" indent="0">
              <a:spcBef>
                <a:spcPts val="0"/>
              </a:spcBef>
              <a:buNone/>
              <a:defRPr sz="1900" b="1">
                <a:solidFill>
                  <a:schemeClr val="tx1">
                    <a:lumMod val="65000"/>
                    <a:lumOff val="3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863847" y="1930936"/>
            <a:ext cx="2606040" cy="4023360"/>
          </a:xfrm>
        </p:spPr>
        <p:txBody>
          <a:bodyPr/>
          <a:lstStyle>
            <a:lvl1pPr>
              <a:defRPr sz="1900"/>
            </a:lvl1pPr>
            <a:lvl2pPr>
              <a:defRPr sz="1700"/>
            </a:lvl2pPr>
            <a:lvl3pPr>
              <a:defRPr sz="15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r>
              <a:rPr lang="en-US"/>
              <a:t>06-Feb-24</a:t>
            </a:r>
          </a:p>
        </p:txBody>
      </p:sp>
      <p:sp>
        <p:nvSpPr>
          <p:cNvPr id="11" name="Footer Placeholder 10"/>
          <p:cNvSpPr>
            <a:spLocks noGrp="1"/>
          </p:cNvSpPr>
          <p:nvPr>
            <p:ph type="ftr" sz="quarter" idx="11"/>
          </p:nvPr>
        </p:nvSpPr>
        <p:spPr/>
        <p:txBody>
          <a:bodyPr/>
          <a:lstStyle/>
          <a:p>
            <a:r>
              <a:rPr lang="nl-NL"/>
              <a:t>Omstandigheden voor de Kleurkanariekweek: Voeding</a:t>
            </a:r>
            <a:endParaRPr lang="en-US"/>
          </a:p>
        </p:txBody>
      </p:sp>
      <p:sp>
        <p:nvSpPr>
          <p:cNvPr id="12" name="Slide Number Placeholder 11"/>
          <p:cNvSpPr>
            <a:spLocks noGrp="1"/>
          </p:cNvSpPr>
          <p:nvPr>
            <p:ph type="sldNum" sz="quarter" idx="12"/>
          </p:nvPr>
        </p:nvSpPr>
        <p:spPr/>
        <p:txBody>
          <a:bodyPr/>
          <a:lstStyle/>
          <a:p>
            <a:fld id="{A0758FFA-D382-41ED-BC60-8ACCF065D587}" type="slidenum">
              <a:rPr lang="en-US" smtClean="0"/>
              <a:t>‹nr.›</a:t>
            </a:fld>
            <a:endParaRPr lang="en-US"/>
          </a:p>
        </p:txBody>
      </p:sp>
    </p:spTree>
    <p:extLst>
      <p:ext uri="{BB962C8B-B14F-4D97-AF65-F5344CB8AC3E}">
        <p14:creationId xmlns:p14="http://schemas.microsoft.com/office/powerpoint/2010/main" val="41651681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r>
              <a:rPr lang="en-US"/>
              <a:t>06-Feb-24</a:t>
            </a:r>
          </a:p>
        </p:txBody>
      </p:sp>
      <p:sp>
        <p:nvSpPr>
          <p:cNvPr id="7" name="Footer Placeholder 6"/>
          <p:cNvSpPr>
            <a:spLocks noGrp="1"/>
          </p:cNvSpPr>
          <p:nvPr>
            <p:ph type="ftr" sz="quarter" idx="11"/>
          </p:nvPr>
        </p:nvSpPr>
        <p:spPr/>
        <p:txBody>
          <a:bodyPr/>
          <a:lstStyle/>
          <a:p>
            <a:r>
              <a:rPr lang="nl-NL"/>
              <a:t>Omstandigheden voor de Kleurkanariekweek: Voeding</a:t>
            </a:r>
            <a:endParaRPr lang="en-US"/>
          </a:p>
        </p:txBody>
      </p:sp>
      <p:sp>
        <p:nvSpPr>
          <p:cNvPr id="8" name="Slide Number Placeholder 7"/>
          <p:cNvSpPr>
            <a:spLocks noGrp="1"/>
          </p:cNvSpPr>
          <p:nvPr>
            <p:ph type="sldNum" sz="quarter" idx="12"/>
          </p:nvPr>
        </p:nvSpPr>
        <p:spPr/>
        <p:txBody>
          <a:bodyPr/>
          <a:lstStyle/>
          <a:p>
            <a:fld id="{A0758FFA-D382-41ED-BC60-8ACCF065D587}" type="slidenum">
              <a:rPr lang="en-US" smtClean="0"/>
              <a:t>‹nr.›</a:t>
            </a:fld>
            <a:endParaRPr lang="en-US"/>
          </a:p>
        </p:txBody>
      </p:sp>
    </p:spTree>
    <p:extLst>
      <p:ext uri="{BB962C8B-B14F-4D97-AF65-F5344CB8AC3E}">
        <p14:creationId xmlns:p14="http://schemas.microsoft.com/office/powerpoint/2010/main" val="1806906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r>
              <a:rPr lang="en-US"/>
              <a:t>06-Feb-24</a:t>
            </a:r>
          </a:p>
        </p:txBody>
      </p:sp>
      <p:sp>
        <p:nvSpPr>
          <p:cNvPr id="6" name="Footer Placeholder 5"/>
          <p:cNvSpPr>
            <a:spLocks noGrp="1"/>
          </p:cNvSpPr>
          <p:nvPr>
            <p:ph type="ftr" sz="quarter" idx="11"/>
          </p:nvPr>
        </p:nvSpPr>
        <p:spPr/>
        <p:txBody>
          <a:bodyPr/>
          <a:lstStyle/>
          <a:p>
            <a:r>
              <a:rPr lang="nl-NL"/>
              <a:t>Omstandigheden voor de Kleurkanariekweek: Voeding</a:t>
            </a:r>
            <a:endParaRPr lang="en-US"/>
          </a:p>
        </p:txBody>
      </p:sp>
      <p:sp>
        <p:nvSpPr>
          <p:cNvPr id="7" name="Slide Number Placeholder 6"/>
          <p:cNvSpPr>
            <a:spLocks noGrp="1"/>
          </p:cNvSpPr>
          <p:nvPr>
            <p:ph type="sldNum" sz="quarter" idx="12"/>
          </p:nvPr>
        </p:nvSpPr>
        <p:spPr/>
        <p:txBody>
          <a:bodyPr/>
          <a:lstStyle/>
          <a:p>
            <a:fld id="{A0758FFA-D382-41ED-BC60-8ACCF065D587}" type="slidenum">
              <a:rPr lang="en-US" smtClean="0"/>
              <a:t>‹nr.›</a:t>
            </a:fld>
            <a:endParaRPr lang="en-US"/>
          </a:p>
        </p:txBody>
      </p:sp>
    </p:spTree>
    <p:extLst>
      <p:ext uri="{BB962C8B-B14F-4D97-AF65-F5344CB8AC3E}">
        <p14:creationId xmlns:p14="http://schemas.microsoft.com/office/powerpoint/2010/main" val="28656460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2024" y="1143000"/>
            <a:ext cx="2125980" cy="2194560"/>
          </a:xfrm>
        </p:spPr>
        <p:txBody>
          <a:bodyPr anchor="b">
            <a:normAutofit/>
          </a:bodyPr>
          <a:lstStyle>
            <a:lvl1pPr>
              <a:defRPr sz="2800" b="0" baseline="0"/>
            </a:lvl1pPr>
          </a:lstStyle>
          <a:p>
            <a:r>
              <a:rPr lang="en-US"/>
              <a:t>Click to edit Master title style</a:t>
            </a:r>
            <a:endParaRPr lang="en-US" dirty="0"/>
          </a:p>
        </p:txBody>
      </p:sp>
      <p:sp>
        <p:nvSpPr>
          <p:cNvPr id="3" name="Content Placeholder 2"/>
          <p:cNvSpPr>
            <a:spLocks noGrp="1"/>
          </p:cNvSpPr>
          <p:nvPr>
            <p:ph idx="1"/>
          </p:nvPr>
        </p:nvSpPr>
        <p:spPr>
          <a:xfrm>
            <a:off x="2900934" y="868680"/>
            <a:ext cx="54864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92024" y="3337560"/>
            <a:ext cx="2125980" cy="2560320"/>
          </a:xfrm>
        </p:spPr>
        <p:txBody>
          <a:bodyPr anchor="t">
            <a:normAutofit/>
          </a:bodyPr>
          <a:lstStyle>
            <a:lvl1pPr marL="0" indent="0">
              <a:lnSpc>
                <a:spcPct val="100000"/>
              </a:lnSpc>
              <a:spcBef>
                <a:spcPts val="800"/>
              </a:spcBef>
              <a:buNone/>
              <a:defRPr sz="125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r>
              <a:rPr lang="en-US"/>
              <a:t>06-Feb-24</a:t>
            </a:r>
          </a:p>
        </p:txBody>
      </p:sp>
      <p:sp>
        <p:nvSpPr>
          <p:cNvPr id="9" name="Footer Placeholder 8"/>
          <p:cNvSpPr>
            <a:spLocks noGrp="1"/>
          </p:cNvSpPr>
          <p:nvPr>
            <p:ph type="ftr" sz="quarter" idx="11"/>
          </p:nvPr>
        </p:nvSpPr>
        <p:spPr/>
        <p:txBody>
          <a:bodyPr/>
          <a:lstStyle/>
          <a:p>
            <a:r>
              <a:rPr lang="nl-NL"/>
              <a:t>Omstandigheden voor de Kleurkanariekweek: Voeding</a:t>
            </a:r>
            <a:endParaRPr lang="en-US"/>
          </a:p>
        </p:txBody>
      </p:sp>
      <p:sp>
        <p:nvSpPr>
          <p:cNvPr id="10" name="Slide Number Placeholder 9"/>
          <p:cNvSpPr>
            <a:spLocks noGrp="1"/>
          </p:cNvSpPr>
          <p:nvPr>
            <p:ph type="sldNum" sz="quarter" idx="12"/>
          </p:nvPr>
        </p:nvSpPr>
        <p:spPr/>
        <p:txBody>
          <a:bodyPr/>
          <a:lstStyle/>
          <a:p>
            <a:fld id="{A0758FFA-D382-41ED-BC60-8ACCF065D587}" type="slidenum">
              <a:rPr lang="en-US" smtClean="0"/>
              <a:t>‹nr.›</a:t>
            </a:fld>
            <a:endParaRPr lang="en-US"/>
          </a:p>
        </p:txBody>
      </p:sp>
    </p:spTree>
    <p:extLst>
      <p:ext uri="{BB962C8B-B14F-4D97-AF65-F5344CB8AC3E}">
        <p14:creationId xmlns:p14="http://schemas.microsoft.com/office/powerpoint/2010/main" val="35875693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06-Feb-24</a:t>
            </a:r>
            <a:endParaRPr lang="en-US" dirty="0"/>
          </a:p>
        </p:txBody>
      </p:sp>
      <p:sp>
        <p:nvSpPr>
          <p:cNvPr id="5" name="Footer Placeholder 4"/>
          <p:cNvSpPr>
            <a:spLocks noGrp="1"/>
          </p:cNvSpPr>
          <p:nvPr>
            <p:ph type="ftr" sz="quarter" idx="11"/>
          </p:nvPr>
        </p:nvSpPr>
        <p:spPr/>
        <p:txBody>
          <a:bodyPr/>
          <a:lstStyle/>
          <a:p>
            <a:r>
              <a:rPr lang="nl-NL"/>
              <a:t>Omstandigheden voor de Kleurkanariekweek: Voeding</a:t>
            </a:r>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‹nr.›</a:t>
            </a:fld>
            <a:endParaRPr lang="en-US" dirty="0"/>
          </a:p>
        </p:txBody>
      </p:sp>
    </p:spTree>
    <p:extLst>
      <p:ext uri="{BB962C8B-B14F-4D97-AF65-F5344CB8AC3E}">
        <p14:creationId xmlns:p14="http://schemas.microsoft.com/office/powerpoint/2010/main" val="29587905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2024" y="1143000"/>
            <a:ext cx="2125980" cy="2194560"/>
          </a:xfrm>
        </p:spPr>
        <p:txBody>
          <a:bodyPr anchor="b">
            <a:normAutofit/>
          </a:bodyPr>
          <a:lstStyle>
            <a:lvl1pPr>
              <a:defRPr sz="28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677983" y="767419"/>
            <a:ext cx="6086423"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92024" y="3340602"/>
            <a:ext cx="2125980" cy="2560320"/>
          </a:xfrm>
        </p:spPr>
        <p:txBody>
          <a:bodyPr anchor="t">
            <a:normAutofit/>
          </a:bodyPr>
          <a:lstStyle>
            <a:lvl1pPr marL="0" indent="0">
              <a:lnSpc>
                <a:spcPct val="100000"/>
              </a:lnSpc>
              <a:spcBef>
                <a:spcPts val="800"/>
              </a:spcBef>
              <a:buNone/>
              <a:defRPr sz="125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r>
              <a:rPr lang="en-US"/>
              <a:t>06-Feb-24</a:t>
            </a:r>
          </a:p>
        </p:txBody>
      </p:sp>
      <p:sp>
        <p:nvSpPr>
          <p:cNvPr id="9" name="Footer Placeholder 8"/>
          <p:cNvSpPr>
            <a:spLocks noGrp="1"/>
          </p:cNvSpPr>
          <p:nvPr>
            <p:ph type="ftr" sz="quarter" idx="11"/>
          </p:nvPr>
        </p:nvSpPr>
        <p:spPr>
          <a:xfrm>
            <a:off x="2624326" y="6356351"/>
            <a:ext cx="4433638" cy="365125"/>
          </a:xfrm>
        </p:spPr>
        <p:txBody>
          <a:bodyPr/>
          <a:lstStyle/>
          <a:p>
            <a:r>
              <a:rPr lang="nl-NL"/>
              <a:t>Omstandigheden voor de Kleurkanariekweek: Voeding</a:t>
            </a:r>
            <a:endParaRPr lang="en-US"/>
          </a:p>
        </p:txBody>
      </p:sp>
      <p:sp>
        <p:nvSpPr>
          <p:cNvPr id="10" name="Slide Number Placeholder 9"/>
          <p:cNvSpPr>
            <a:spLocks noGrp="1"/>
          </p:cNvSpPr>
          <p:nvPr>
            <p:ph type="sldNum" sz="quarter" idx="12"/>
          </p:nvPr>
        </p:nvSpPr>
        <p:spPr/>
        <p:txBody>
          <a:bodyPr/>
          <a:lstStyle/>
          <a:p>
            <a:fld id="{A0758FFA-D382-41ED-BC60-8ACCF065D587}" type="slidenum">
              <a:rPr lang="en-US" smtClean="0"/>
              <a:t>‹nr.›</a:t>
            </a:fld>
            <a:endParaRPr lang="en-US"/>
          </a:p>
        </p:txBody>
      </p:sp>
    </p:spTree>
    <p:extLst>
      <p:ext uri="{BB962C8B-B14F-4D97-AF65-F5344CB8AC3E}">
        <p14:creationId xmlns:p14="http://schemas.microsoft.com/office/powerpoint/2010/main" val="42939898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r>
              <a:rPr lang="en-US"/>
              <a:t>06-Feb-24</a:t>
            </a:r>
          </a:p>
        </p:txBody>
      </p:sp>
      <p:sp>
        <p:nvSpPr>
          <p:cNvPr id="8" name="Footer Placeholder 7"/>
          <p:cNvSpPr>
            <a:spLocks noGrp="1"/>
          </p:cNvSpPr>
          <p:nvPr>
            <p:ph type="ftr" sz="quarter" idx="11"/>
          </p:nvPr>
        </p:nvSpPr>
        <p:spPr/>
        <p:txBody>
          <a:bodyPr/>
          <a:lstStyle/>
          <a:p>
            <a:r>
              <a:rPr lang="nl-NL"/>
              <a:t>Omstandigheden voor de Kleurkanariekweek: Voeding</a:t>
            </a:r>
            <a:endParaRPr lang="en-US"/>
          </a:p>
        </p:txBody>
      </p:sp>
      <p:sp>
        <p:nvSpPr>
          <p:cNvPr id="9" name="Slide Number Placeholder 8"/>
          <p:cNvSpPr>
            <a:spLocks noGrp="1"/>
          </p:cNvSpPr>
          <p:nvPr>
            <p:ph type="sldNum" sz="quarter" idx="12"/>
          </p:nvPr>
        </p:nvSpPr>
        <p:spPr/>
        <p:txBody>
          <a:bodyPr/>
          <a:lstStyle/>
          <a:p>
            <a:fld id="{A0758FFA-D382-41ED-BC60-8ACCF065D587}" type="slidenum">
              <a:rPr lang="en-US" smtClean="0"/>
              <a:t>‹nr.›</a:t>
            </a:fld>
            <a:endParaRPr lang="en-US"/>
          </a:p>
        </p:txBody>
      </p:sp>
    </p:spTree>
    <p:extLst>
      <p:ext uri="{BB962C8B-B14F-4D97-AF65-F5344CB8AC3E}">
        <p14:creationId xmlns:p14="http://schemas.microsoft.com/office/powerpoint/2010/main" val="23281283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85750" y="990600"/>
            <a:ext cx="2114550" cy="4953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900934" y="868680"/>
            <a:ext cx="5486400" cy="512064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r>
              <a:rPr lang="en-US"/>
              <a:t>06-Feb-24</a:t>
            </a:r>
          </a:p>
        </p:txBody>
      </p:sp>
      <p:sp>
        <p:nvSpPr>
          <p:cNvPr id="8" name="Footer Placeholder 7"/>
          <p:cNvSpPr>
            <a:spLocks noGrp="1"/>
          </p:cNvSpPr>
          <p:nvPr>
            <p:ph type="ftr" sz="quarter" idx="11"/>
          </p:nvPr>
        </p:nvSpPr>
        <p:spPr/>
        <p:txBody>
          <a:bodyPr/>
          <a:lstStyle/>
          <a:p>
            <a:r>
              <a:rPr lang="nl-NL"/>
              <a:t>Omstandigheden voor de Kleurkanariekweek: Voeding</a:t>
            </a:r>
            <a:endParaRPr lang="en-US"/>
          </a:p>
        </p:txBody>
      </p:sp>
      <p:sp>
        <p:nvSpPr>
          <p:cNvPr id="9" name="Slide Number Placeholder 8"/>
          <p:cNvSpPr>
            <a:spLocks noGrp="1"/>
          </p:cNvSpPr>
          <p:nvPr>
            <p:ph type="sldNum" sz="quarter" idx="12"/>
          </p:nvPr>
        </p:nvSpPr>
        <p:spPr/>
        <p:txBody>
          <a:bodyPr/>
          <a:lstStyle/>
          <a:p>
            <a:fld id="{A0758FFA-D382-41ED-BC60-8ACCF065D587}" type="slidenum">
              <a:rPr lang="en-US" smtClean="0"/>
              <a:t>‹nr.›</a:t>
            </a:fld>
            <a:endParaRPr lang="en-US"/>
          </a:p>
        </p:txBody>
      </p:sp>
    </p:spTree>
    <p:extLst>
      <p:ext uri="{BB962C8B-B14F-4D97-AF65-F5344CB8AC3E}">
        <p14:creationId xmlns:p14="http://schemas.microsoft.com/office/powerpoint/2010/main" val="3622434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1_Blank">
    <p:spTree>
      <p:nvGrpSpPr>
        <p:cNvPr id="1" name=""/>
        <p:cNvGrpSpPr/>
        <p:nvPr/>
      </p:nvGrpSpPr>
      <p:grpSpPr>
        <a:xfrm>
          <a:off x="0" y="0"/>
          <a:ext cx="0" cy="0"/>
          <a:chOff x="0" y="0"/>
          <a:chExt cx="0" cy="0"/>
        </a:xfrm>
      </p:grpSpPr>
      <p:sp>
        <p:nvSpPr>
          <p:cNvPr id="2" name="Isosceles Triangle 1">
            <a:extLst>
              <a:ext uri="{FF2B5EF4-FFF2-40B4-BE49-F238E27FC236}">
                <a16:creationId xmlns:a16="http://schemas.microsoft.com/office/drawing/2014/main" xmlns="" id="{AF004317-452C-4697-8752-71760059385C}"/>
              </a:ext>
            </a:extLst>
          </p:cNvPr>
          <p:cNvSpPr/>
          <p:nvPr userDrawn="1"/>
        </p:nvSpPr>
        <p:spPr>
          <a:xfrm>
            <a:off x="0" y="5802284"/>
            <a:ext cx="4779818" cy="1044518"/>
          </a:xfrm>
          <a:prstGeom prst="triangle">
            <a:avLst>
              <a:gd name="adj" fmla="val 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lvl1pPr>
              <a:defRPr>
                <a:solidFill>
                  <a:schemeClr val="bg1"/>
                </a:solidFill>
              </a:defRPr>
            </a:lvl1pPr>
          </a:lstStyle>
          <a:p>
            <a:r>
              <a:rPr lang="en-US"/>
              <a:t>06-Feb-24</a:t>
            </a:r>
            <a:endParaRPr lang="en-US" dirty="0"/>
          </a:p>
        </p:txBody>
      </p:sp>
      <p:sp>
        <p:nvSpPr>
          <p:cNvPr id="6" name="Footer Placeholder 5"/>
          <p:cNvSpPr>
            <a:spLocks noGrp="1"/>
          </p:cNvSpPr>
          <p:nvPr>
            <p:ph type="ftr" sz="quarter" idx="11"/>
          </p:nvPr>
        </p:nvSpPr>
        <p:spPr>
          <a:xfrm>
            <a:off x="4305992" y="6356351"/>
            <a:ext cx="3557847" cy="365125"/>
          </a:xfrm>
        </p:spPr>
        <p:txBody>
          <a:bodyPr/>
          <a:lstStyle/>
          <a:p>
            <a:r>
              <a:rPr lang="nl-NL"/>
              <a:t>Omstandigheden voor de Kleurkanariekweek: Voeding</a:t>
            </a:r>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‹nr.›</a:t>
            </a:fld>
            <a:endParaRPr lang="en-US" dirty="0"/>
          </a:p>
        </p:txBody>
      </p:sp>
      <p:sp>
        <p:nvSpPr>
          <p:cNvPr id="8" name="Title 5">
            <a:extLst>
              <a:ext uri="{FF2B5EF4-FFF2-40B4-BE49-F238E27FC236}">
                <a16:creationId xmlns:a16="http://schemas.microsoft.com/office/drawing/2014/main" xmlns="" id="{9A12A9A5-D542-4680-8FD1-8ACD98C36633}"/>
              </a:ext>
            </a:extLst>
          </p:cNvPr>
          <p:cNvSpPr>
            <a:spLocks noGrp="1"/>
          </p:cNvSpPr>
          <p:nvPr>
            <p:ph type="title"/>
          </p:nvPr>
        </p:nvSpPr>
        <p:spPr>
          <a:xfrm>
            <a:off x="189688" y="257696"/>
            <a:ext cx="8729867" cy="781395"/>
          </a:xfrm>
          <a:noFill/>
        </p:spPr>
        <p:txBody>
          <a:bodyPr>
            <a:normAutofit/>
          </a:bodyPr>
          <a:lstStyle>
            <a:lvl1pPr algn="ctr">
              <a:defRPr sz="3200">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33593544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1" y="762000"/>
            <a:ext cx="6856214"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6952697" y="762000"/>
            <a:ext cx="2193989" cy="5334001"/>
          </a:xfrm>
          <a:prstGeom prst="rect">
            <a:avLst/>
          </a:prstGeom>
          <a:solidFill>
            <a:srgbClr val="C3C3C3">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02386" y="1298448"/>
            <a:ext cx="5486400" cy="3255264"/>
          </a:xfrm>
        </p:spPr>
        <p:txBody>
          <a:bodyPr anchor="b">
            <a:normAutofit/>
          </a:bodyPr>
          <a:lstStyle>
            <a:lvl1pPr algn="l">
              <a:defRPr sz="5400" spc="-10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825011" y="4670246"/>
            <a:ext cx="5486400" cy="914400"/>
          </a:xfrm>
        </p:spPr>
        <p:txBody>
          <a:bodyPr anchor="t">
            <a:normAutofit/>
          </a:bodyPr>
          <a:lstStyle>
            <a:lvl1pPr marL="0" indent="0" algn="l">
              <a:buNone/>
              <a:defRPr sz="2000" cap="none" spc="0" baseline="0">
                <a:solidFill>
                  <a:schemeClr val="accent1">
                    <a:lumMod val="20000"/>
                    <a:lumOff val="80000"/>
                  </a:schemeClr>
                </a:solidFill>
              </a:defRPr>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r>
              <a:rPr lang="en-US"/>
              <a:t>06-Feb-24</a:t>
            </a:r>
            <a:endParaRPr lang="en-US" dirty="0"/>
          </a:p>
        </p:txBody>
      </p:sp>
      <p:sp>
        <p:nvSpPr>
          <p:cNvPr id="5" name="Footer Placeholder 4"/>
          <p:cNvSpPr>
            <a:spLocks noGrp="1"/>
          </p:cNvSpPr>
          <p:nvPr>
            <p:ph type="ftr" sz="quarter" idx="11"/>
          </p:nvPr>
        </p:nvSpPr>
        <p:spPr/>
        <p:txBody>
          <a:bodyPr/>
          <a:lstStyle/>
          <a:p>
            <a:r>
              <a:rPr lang="nl-NL"/>
              <a:t>Omstandigheden voor de Kleurkanariekweek: Voeding</a:t>
            </a:r>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‹nr.›</a:t>
            </a:fld>
            <a:endParaRPr lang="en-US" dirty="0"/>
          </a:p>
        </p:txBody>
      </p:sp>
    </p:spTree>
    <p:extLst>
      <p:ext uri="{BB962C8B-B14F-4D97-AF65-F5344CB8AC3E}">
        <p14:creationId xmlns:p14="http://schemas.microsoft.com/office/powerpoint/2010/main" val="32158013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06-Feb-24</a:t>
            </a:r>
            <a:endParaRPr lang="en-US" dirty="0"/>
          </a:p>
        </p:txBody>
      </p:sp>
      <p:sp>
        <p:nvSpPr>
          <p:cNvPr id="5" name="Footer Placeholder 4"/>
          <p:cNvSpPr>
            <a:spLocks noGrp="1"/>
          </p:cNvSpPr>
          <p:nvPr>
            <p:ph type="ftr" sz="quarter" idx="11"/>
          </p:nvPr>
        </p:nvSpPr>
        <p:spPr/>
        <p:txBody>
          <a:bodyPr/>
          <a:lstStyle/>
          <a:p>
            <a:r>
              <a:rPr lang="nl-NL"/>
              <a:t>Omstandigheden voor de Kleurkanariekweek: Voeding</a:t>
            </a:r>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‹nr.›</a:t>
            </a:fld>
            <a:endParaRPr lang="en-US" dirty="0"/>
          </a:p>
        </p:txBody>
      </p:sp>
    </p:spTree>
    <p:extLst>
      <p:ext uri="{BB962C8B-B14F-4D97-AF65-F5344CB8AC3E}">
        <p14:creationId xmlns:p14="http://schemas.microsoft.com/office/powerpoint/2010/main" val="135512238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900934" y="1298448"/>
            <a:ext cx="5486400" cy="3255264"/>
          </a:xfrm>
        </p:spPr>
        <p:txBody>
          <a:bodyPr anchor="b">
            <a:normAutofit/>
          </a:bodyPr>
          <a:lstStyle>
            <a:lvl1pPr>
              <a:defRPr sz="5400" b="0" spc="-100" baseline="0">
                <a:solidFill>
                  <a:schemeClr val="tx1">
                    <a:lumMod val="65000"/>
                    <a:lumOff val="3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2914650" y="4672584"/>
            <a:ext cx="5486400" cy="914400"/>
          </a:xfrm>
        </p:spPr>
        <p:txBody>
          <a:bodyPr anchor="t">
            <a:normAutofit/>
          </a:bodyPr>
          <a:lstStyle>
            <a:lvl1pPr marL="0" indent="0">
              <a:buNone/>
              <a:defRPr sz="20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06-Feb-24</a:t>
            </a:r>
            <a:endParaRPr lang="en-US" dirty="0"/>
          </a:p>
        </p:txBody>
      </p:sp>
      <p:sp>
        <p:nvSpPr>
          <p:cNvPr id="5" name="Footer Placeholder 4"/>
          <p:cNvSpPr>
            <a:spLocks noGrp="1"/>
          </p:cNvSpPr>
          <p:nvPr>
            <p:ph type="ftr" sz="quarter" idx="11"/>
          </p:nvPr>
        </p:nvSpPr>
        <p:spPr/>
        <p:txBody>
          <a:bodyPr/>
          <a:lstStyle/>
          <a:p>
            <a:r>
              <a:rPr lang="nl-NL"/>
              <a:t>Omstandigheden voor de Kleurkanariekweek: Voeding</a:t>
            </a:r>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‹nr.›</a:t>
            </a:fld>
            <a:endParaRPr lang="en-US" dirty="0"/>
          </a:p>
        </p:txBody>
      </p:sp>
    </p:spTree>
    <p:extLst>
      <p:ext uri="{BB962C8B-B14F-4D97-AF65-F5344CB8AC3E}">
        <p14:creationId xmlns:p14="http://schemas.microsoft.com/office/powerpoint/2010/main" val="41986500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900934" y="868680"/>
            <a:ext cx="2606040" cy="5120640"/>
          </a:xfrm>
        </p:spPr>
        <p:txBody>
          <a:bodyPr/>
          <a:lstStyle>
            <a:lvl1pPr>
              <a:defRPr sz="1900"/>
            </a:lvl1pPr>
            <a:lvl2pPr>
              <a:defRPr sz="1700"/>
            </a:lvl2pPr>
            <a:lvl3pPr>
              <a:defRPr sz="15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63590" y="868680"/>
            <a:ext cx="2606040" cy="5120640"/>
          </a:xfrm>
        </p:spPr>
        <p:txBody>
          <a:bodyPr/>
          <a:lstStyle>
            <a:lvl1pPr>
              <a:defRPr sz="1900"/>
            </a:lvl1pPr>
            <a:lvl2pPr>
              <a:defRPr sz="1700"/>
            </a:lvl2pPr>
            <a:lvl3pPr>
              <a:defRPr sz="15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r>
              <a:rPr lang="en-US"/>
              <a:t>06-Feb-24</a:t>
            </a:r>
            <a:endParaRPr lang="en-US" dirty="0"/>
          </a:p>
        </p:txBody>
      </p:sp>
      <p:sp>
        <p:nvSpPr>
          <p:cNvPr id="9" name="Footer Placeholder 8"/>
          <p:cNvSpPr>
            <a:spLocks noGrp="1"/>
          </p:cNvSpPr>
          <p:nvPr>
            <p:ph type="ftr" sz="quarter" idx="11"/>
          </p:nvPr>
        </p:nvSpPr>
        <p:spPr/>
        <p:txBody>
          <a:bodyPr/>
          <a:lstStyle/>
          <a:p>
            <a:r>
              <a:rPr lang="nl-NL"/>
              <a:t>Omstandigheden voor de Kleurkanariekweek: Voeding</a:t>
            </a:r>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smtClean="0"/>
              <a:pPr/>
              <a:t>‹nr.›</a:t>
            </a:fld>
            <a:endParaRPr lang="en-US" dirty="0"/>
          </a:p>
        </p:txBody>
      </p:sp>
    </p:spTree>
    <p:extLst>
      <p:ext uri="{BB962C8B-B14F-4D97-AF65-F5344CB8AC3E}">
        <p14:creationId xmlns:p14="http://schemas.microsoft.com/office/powerpoint/2010/main" val="164515323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00934" y="1023586"/>
            <a:ext cx="2606040" cy="807720"/>
          </a:xfrm>
        </p:spPr>
        <p:txBody>
          <a:bodyPr anchor="b">
            <a:normAutofit/>
          </a:bodyPr>
          <a:lstStyle>
            <a:lvl1pPr marL="0" indent="0">
              <a:spcBef>
                <a:spcPts val="0"/>
              </a:spcBef>
              <a:buNone/>
              <a:defRPr sz="1900" b="1">
                <a:solidFill>
                  <a:schemeClr val="tx1">
                    <a:lumMod val="65000"/>
                    <a:lumOff val="3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900934" y="1930936"/>
            <a:ext cx="2606040" cy="4023360"/>
          </a:xfrm>
        </p:spPr>
        <p:txBody>
          <a:bodyPr/>
          <a:lstStyle>
            <a:lvl1pPr>
              <a:defRPr sz="1900"/>
            </a:lvl1pPr>
            <a:lvl2pPr>
              <a:defRPr sz="1700"/>
            </a:lvl2pPr>
            <a:lvl3pPr>
              <a:defRPr sz="15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863847" y="1023587"/>
            <a:ext cx="2606040" cy="813171"/>
          </a:xfrm>
        </p:spPr>
        <p:txBody>
          <a:bodyPr anchor="b">
            <a:normAutofit/>
          </a:bodyPr>
          <a:lstStyle>
            <a:lvl1pPr marL="0" indent="0">
              <a:spcBef>
                <a:spcPts val="0"/>
              </a:spcBef>
              <a:buNone/>
              <a:defRPr sz="1900" b="1">
                <a:solidFill>
                  <a:schemeClr val="tx1">
                    <a:lumMod val="65000"/>
                    <a:lumOff val="3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863847" y="1930936"/>
            <a:ext cx="2606040" cy="4023360"/>
          </a:xfrm>
        </p:spPr>
        <p:txBody>
          <a:bodyPr/>
          <a:lstStyle>
            <a:lvl1pPr>
              <a:defRPr sz="1900"/>
            </a:lvl1pPr>
            <a:lvl2pPr>
              <a:defRPr sz="1700"/>
            </a:lvl2pPr>
            <a:lvl3pPr>
              <a:defRPr sz="15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r>
              <a:rPr lang="en-US"/>
              <a:t>06-Feb-24</a:t>
            </a:r>
            <a:endParaRPr lang="en-US" dirty="0"/>
          </a:p>
        </p:txBody>
      </p:sp>
      <p:sp>
        <p:nvSpPr>
          <p:cNvPr id="11" name="Footer Placeholder 10"/>
          <p:cNvSpPr>
            <a:spLocks noGrp="1"/>
          </p:cNvSpPr>
          <p:nvPr>
            <p:ph type="ftr" sz="quarter" idx="11"/>
          </p:nvPr>
        </p:nvSpPr>
        <p:spPr/>
        <p:txBody>
          <a:bodyPr/>
          <a:lstStyle/>
          <a:p>
            <a:r>
              <a:rPr lang="nl-NL"/>
              <a:t>Omstandigheden voor de Kleurkanariekweek: Voeding</a:t>
            </a:r>
            <a:endParaRPr lang="en-US" dirty="0"/>
          </a:p>
        </p:txBody>
      </p:sp>
      <p:sp>
        <p:nvSpPr>
          <p:cNvPr id="12" name="Slide Number Placeholder 11"/>
          <p:cNvSpPr>
            <a:spLocks noGrp="1"/>
          </p:cNvSpPr>
          <p:nvPr>
            <p:ph type="sldNum" sz="quarter" idx="12"/>
          </p:nvPr>
        </p:nvSpPr>
        <p:spPr/>
        <p:txBody>
          <a:bodyPr/>
          <a:lstStyle/>
          <a:p>
            <a:fld id="{4FAB73BC-B049-4115-A692-8D63A059BFB8}" type="slidenum">
              <a:rPr lang="en-US" smtClean="0"/>
              <a:pPr/>
              <a:t>‹nr.›</a:t>
            </a:fld>
            <a:endParaRPr lang="en-US" dirty="0"/>
          </a:p>
        </p:txBody>
      </p:sp>
    </p:spTree>
    <p:extLst>
      <p:ext uri="{BB962C8B-B14F-4D97-AF65-F5344CB8AC3E}">
        <p14:creationId xmlns:p14="http://schemas.microsoft.com/office/powerpoint/2010/main" val="109344939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r>
              <a:rPr lang="en-US"/>
              <a:t>06-Feb-24</a:t>
            </a:r>
            <a:endParaRPr lang="en-US" dirty="0"/>
          </a:p>
        </p:txBody>
      </p:sp>
      <p:sp>
        <p:nvSpPr>
          <p:cNvPr id="7" name="Footer Placeholder 6"/>
          <p:cNvSpPr>
            <a:spLocks noGrp="1"/>
          </p:cNvSpPr>
          <p:nvPr>
            <p:ph type="ftr" sz="quarter" idx="11"/>
          </p:nvPr>
        </p:nvSpPr>
        <p:spPr/>
        <p:txBody>
          <a:bodyPr/>
          <a:lstStyle/>
          <a:p>
            <a:r>
              <a:rPr lang="nl-NL"/>
              <a:t>Omstandigheden voor de Kleurkanariekweek: Voeding</a:t>
            </a:r>
            <a:endParaRPr lang="en-US" dirty="0"/>
          </a:p>
        </p:txBody>
      </p:sp>
      <p:sp>
        <p:nvSpPr>
          <p:cNvPr id="8" name="Slide Number Placeholder 7"/>
          <p:cNvSpPr>
            <a:spLocks noGrp="1"/>
          </p:cNvSpPr>
          <p:nvPr>
            <p:ph type="sldNum" sz="quarter" idx="12"/>
          </p:nvPr>
        </p:nvSpPr>
        <p:spPr/>
        <p:txBody>
          <a:bodyPr/>
          <a:lstStyle/>
          <a:p>
            <a:fld id="{4FAB73BC-B049-4115-A692-8D63A059BFB8}" type="slidenum">
              <a:rPr lang="en-US" smtClean="0"/>
              <a:pPr/>
              <a:t>‹nr.›</a:t>
            </a:fld>
            <a:endParaRPr lang="en-US" dirty="0"/>
          </a:p>
        </p:txBody>
      </p:sp>
    </p:spTree>
    <p:extLst>
      <p:ext uri="{BB962C8B-B14F-4D97-AF65-F5344CB8AC3E}">
        <p14:creationId xmlns:p14="http://schemas.microsoft.com/office/powerpoint/2010/main" val="19766817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900934" y="1298448"/>
            <a:ext cx="5486400" cy="3255264"/>
          </a:xfrm>
        </p:spPr>
        <p:txBody>
          <a:bodyPr anchor="b">
            <a:normAutofit/>
          </a:bodyPr>
          <a:lstStyle>
            <a:lvl1pPr>
              <a:defRPr sz="5400" b="0" spc="-100" baseline="0">
                <a:solidFill>
                  <a:schemeClr val="tx1">
                    <a:lumMod val="65000"/>
                    <a:lumOff val="3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2914650" y="4672584"/>
            <a:ext cx="5486400" cy="914400"/>
          </a:xfrm>
        </p:spPr>
        <p:txBody>
          <a:bodyPr anchor="t">
            <a:normAutofit/>
          </a:bodyPr>
          <a:lstStyle>
            <a:lvl1pPr marL="0" indent="0">
              <a:buNone/>
              <a:defRPr sz="20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06-Feb-24</a:t>
            </a:r>
            <a:endParaRPr lang="en-US" dirty="0"/>
          </a:p>
        </p:txBody>
      </p:sp>
      <p:sp>
        <p:nvSpPr>
          <p:cNvPr id="5" name="Footer Placeholder 4"/>
          <p:cNvSpPr>
            <a:spLocks noGrp="1"/>
          </p:cNvSpPr>
          <p:nvPr>
            <p:ph type="ftr" sz="quarter" idx="11"/>
          </p:nvPr>
        </p:nvSpPr>
        <p:spPr/>
        <p:txBody>
          <a:bodyPr/>
          <a:lstStyle/>
          <a:p>
            <a:r>
              <a:rPr lang="nl-NL"/>
              <a:t>Omstandigheden voor de Kleurkanariekweek: Voeding</a:t>
            </a:r>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‹nr.›</a:t>
            </a:fld>
            <a:endParaRPr lang="en-US" dirty="0"/>
          </a:p>
        </p:txBody>
      </p:sp>
    </p:spTree>
    <p:extLst>
      <p:ext uri="{BB962C8B-B14F-4D97-AF65-F5344CB8AC3E}">
        <p14:creationId xmlns:p14="http://schemas.microsoft.com/office/powerpoint/2010/main" val="29667597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r>
              <a:rPr lang="en-US"/>
              <a:t>06-Feb-24</a:t>
            </a:r>
            <a:endParaRPr lang="en-US" dirty="0"/>
          </a:p>
        </p:txBody>
      </p:sp>
      <p:sp>
        <p:nvSpPr>
          <p:cNvPr id="6" name="Footer Placeholder 5"/>
          <p:cNvSpPr>
            <a:spLocks noGrp="1"/>
          </p:cNvSpPr>
          <p:nvPr>
            <p:ph type="ftr" sz="quarter" idx="11"/>
          </p:nvPr>
        </p:nvSpPr>
        <p:spPr/>
        <p:txBody>
          <a:bodyPr/>
          <a:lstStyle/>
          <a:p>
            <a:r>
              <a:rPr lang="nl-NL"/>
              <a:t>Omstandigheden voor de Kleurkanariekweek: Voeding</a:t>
            </a:r>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‹nr.›</a:t>
            </a:fld>
            <a:endParaRPr lang="en-US" dirty="0"/>
          </a:p>
        </p:txBody>
      </p:sp>
    </p:spTree>
    <p:extLst>
      <p:ext uri="{BB962C8B-B14F-4D97-AF65-F5344CB8AC3E}">
        <p14:creationId xmlns:p14="http://schemas.microsoft.com/office/powerpoint/2010/main" val="122104796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2024" y="1143000"/>
            <a:ext cx="2125980" cy="2194560"/>
          </a:xfrm>
        </p:spPr>
        <p:txBody>
          <a:bodyPr anchor="b">
            <a:normAutofit/>
          </a:bodyPr>
          <a:lstStyle>
            <a:lvl1pPr>
              <a:defRPr sz="2800" b="0" baseline="0"/>
            </a:lvl1pPr>
          </a:lstStyle>
          <a:p>
            <a:r>
              <a:rPr lang="en-US"/>
              <a:t>Click to edit Master title style</a:t>
            </a:r>
            <a:endParaRPr lang="en-US" dirty="0"/>
          </a:p>
        </p:txBody>
      </p:sp>
      <p:sp>
        <p:nvSpPr>
          <p:cNvPr id="3" name="Content Placeholder 2"/>
          <p:cNvSpPr>
            <a:spLocks noGrp="1"/>
          </p:cNvSpPr>
          <p:nvPr>
            <p:ph idx="1"/>
          </p:nvPr>
        </p:nvSpPr>
        <p:spPr>
          <a:xfrm>
            <a:off x="2900934" y="868680"/>
            <a:ext cx="54864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92024" y="3337560"/>
            <a:ext cx="2125980" cy="2560320"/>
          </a:xfrm>
        </p:spPr>
        <p:txBody>
          <a:bodyPr anchor="t">
            <a:normAutofit/>
          </a:bodyPr>
          <a:lstStyle>
            <a:lvl1pPr marL="0" indent="0">
              <a:lnSpc>
                <a:spcPct val="100000"/>
              </a:lnSpc>
              <a:spcBef>
                <a:spcPts val="800"/>
              </a:spcBef>
              <a:buNone/>
              <a:defRPr sz="125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r>
              <a:rPr lang="en-US"/>
              <a:t>06-Feb-24</a:t>
            </a:r>
            <a:endParaRPr lang="en-US" dirty="0"/>
          </a:p>
        </p:txBody>
      </p:sp>
      <p:sp>
        <p:nvSpPr>
          <p:cNvPr id="9" name="Footer Placeholder 8"/>
          <p:cNvSpPr>
            <a:spLocks noGrp="1"/>
          </p:cNvSpPr>
          <p:nvPr>
            <p:ph type="ftr" sz="quarter" idx="11"/>
          </p:nvPr>
        </p:nvSpPr>
        <p:spPr/>
        <p:txBody>
          <a:bodyPr/>
          <a:lstStyle/>
          <a:p>
            <a:r>
              <a:rPr lang="nl-NL"/>
              <a:t>Omstandigheden voor de Kleurkanariekweek: Voeding</a:t>
            </a:r>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smtClean="0"/>
              <a:pPr/>
              <a:t>‹nr.›</a:t>
            </a:fld>
            <a:endParaRPr lang="en-US" dirty="0"/>
          </a:p>
        </p:txBody>
      </p:sp>
    </p:spTree>
    <p:extLst>
      <p:ext uri="{BB962C8B-B14F-4D97-AF65-F5344CB8AC3E}">
        <p14:creationId xmlns:p14="http://schemas.microsoft.com/office/powerpoint/2010/main" val="309159719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2024" y="1143000"/>
            <a:ext cx="2125980" cy="2194560"/>
          </a:xfrm>
        </p:spPr>
        <p:txBody>
          <a:bodyPr anchor="b">
            <a:normAutofit/>
          </a:bodyPr>
          <a:lstStyle>
            <a:lvl1pPr>
              <a:defRPr sz="28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677983" y="767419"/>
            <a:ext cx="6086423"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92024" y="3340602"/>
            <a:ext cx="2125980" cy="2560320"/>
          </a:xfrm>
        </p:spPr>
        <p:txBody>
          <a:bodyPr anchor="t">
            <a:normAutofit/>
          </a:bodyPr>
          <a:lstStyle>
            <a:lvl1pPr marL="0" indent="0">
              <a:lnSpc>
                <a:spcPct val="100000"/>
              </a:lnSpc>
              <a:spcBef>
                <a:spcPts val="800"/>
              </a:spcBef>
              <a:buNone/>
              <a:defRPr sz="125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r>
              <a:rPr lang="en-US"/>
              <a:t>06-Feb-24</a:t>
            </a:r>
            <a:endParaRPr lang="en-US" dirty="0"/>
          </a:p>
        </p:txBody>
      </p:sp>
      <p:sp>
        <p:nvSpPr>
          <p:cNvPr id="9" name="Footer Placeholder 8"/>
          <p:cNvSpPr>
            <a:spLocks noGrp="1"/>
          </p:cNvSpPr>
          <p:nvPr>
            <p:ph type="ftr" sz="quarter" idx="11"/>
          </p:nvPr>
        </p:nvSpPr>
        <p:spPr>
          <a:xfrm>
            <a:off x="2624326" y="6356351"/>
            <a:ext cx="4433638" cy="365125"/>
          </a:xfrm>
        </p:spPr>
        <p:txBody>
          <a:bodyPr/>
          <a:lstStyle/>
          <a:p>
            <a:r>
              <a:rPr lang="nl-NL"/>
              <a:t>Omstandigheden voor de Kleurkanariekweek: Voeding</a:t>
            </a:r>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smtClean="0"/>
              <a:pPr/>
              <a:t>‹nr.›</a:t>
            </a:fld>
            <a:endParaRPr lang="en-US" dirty="0"/>
          </a:p>
        </p:txBody>
      </p:sp>
    </p:spTree>
    <p:extLst>
      <p:ext uri="{BB962C8B-B14F-4D97-AF65-F5344CB8AC3E}">
        <p14:creationId xmlns:p14="http://schemas.microsoft.com/office/powerpoint/2010/main" val="275097701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r>
              <a:rPr lang="en-US"/>
              <a:t>06-Feb-24</a:t>
            </a:r>
            <a:endParaRPr lang="en-US" dirty="0"/>
          </a:p>
        </p:txBody>
      </p:sp>
      <p:sp>
        <p:nvSpPr>
          <p:cNvPr id="8" name="Footer Placeholder 7"/>
          <p:cNvSpPr>
            <a:spLocks noGrp="1"/>
          </p:cNvSpPr>
          <p:nvPr>
            <p:ph type="ftr" sz="quarter" idx="11"/>
          </p:nvPr>
        </p:nvSpPr>
        <p:spPr/>
        <p:txBody>
          <a:bodyPr/>
          <a:lstStyle/>
          <a:p>
            <a:r>
              <a:rPr lang="nl-NL"/>
              <a:t>Omstandigheden voor de Kleurkanariekweek: Voeding</a:t>
            </a:r>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pPr/>
              <a:t>‹nr.›</a:t>
            </a:fld>
            <a:endParaRPr lang="en-US" dirty="0"/>
          </a:p>
        </p:txBody>
      </p:sp>
    </p:spTree>
    <p:extLst>
      <p:ext uri="{BB962C8B-B14F-4D97-AF65-F5344CB8AC3E}">
        <p14:creationId xmlns:p14="http://schemas.microsoft.com/office/powerpoint/2010/main" val="218169500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85750" y="990600"/>
            <a:ext cx="2114550" cy="4953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900934" y="868680"/>
            <a:ext cx="5486400" cy="512064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r>
              <a:rPr lang="en-US"/>
              <a:t>06-Feb-24</a:t>
            </a:r>
            <a:endParaRPr lang="en-US" dirty="0"/>
          </a:p>
        </p:txBody>
      </p:sp>
      <p:sp>
        <p:nvSpPr>
          <p:cNvPr id="8" name="Footer Placeholder 7"/>
          <p:cNvSpPr>
            <a:spLocks noGrp="1"/>
          </p:cNvSpPr>
          <p:nvPr>
            <p:ph type="ftr" sz="quarter" idx="11"/>
          </p:nvPr>
        </p:nvSpPr>
        <p:spPr/>
        <p:txBody>
          <a:bodyPr/>
          <a:lstStyle/>
          <a:p>
            <a:r>
              <a:rPr lang="nl-NL"/>
              <a:t>Omstandigheden voor de Kleurkanariekweek: Voeding</a:t>
            </a:r>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pPr/>
              <a:t>‹nr.›</a:t>
            </a:fld>
            <a:endParaRPr lang="en-US" dirty="0"/>
          </a:p>
        </p:txBody>
      </p:sp>
    </p:spTree>
    <p:extLst>
      <p:ext uri="{BB962C8B-B14F-4D97-AF65-F5344CB8AC3E}">
        <p14:creationId xmlns:p14="http://schemas.microsoft.com/office/powerpoint/2010/main" val="22833845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900934" y="868680"/>
            <a:ext cx="2606040" cy="5120640"/>
          </a:xfrm>
        </p:spPr>
        <p:txBody>
          <a:bodyPr/>
          <a:lstStyle>
            <a:lvl1pPr>
              <a:defRPr sz="1900"/>
            </a:lvl1pPr>
            <a:lvl2pPr>
              <a:defRPr sz="1700"/>
            </a:lvl2pPr>
            <a:lvl3pPr>
              <a:defRPr sz="15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63590" y="868680"/>
            <a:ext cx="2606040" cy="5120640"/>
          </a:xfrm>
        </p:spPr>
        <p:txBody>
          <a:bodyPr/>
          <a:lstStyle>
            <a:lvl1pPr>
              <a:defRPr sz="1900"/>
            </a:lvl1pPr>
            <a:lvl2pPr>
              <a:defRPr sz="1700"/>
            </a:lvl2pPr>
            <a:lvl3pPr>
              <a:defRPr sz="15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r>
              <a:rPr lang="en-US"/>
              <a:t>06-Feb-24</a:t>
            </a:r>
            <a:endParaRPr lang="en-US" dirty="0"/>
          </a:p>
        </p:txBody>
      </p:sp>
      <p:sp>
        <p:nvSpPr>
          <p:cNvPr id="9" name="Footer Placeholder 8"/>
          <p:cNvSpPr>
            <a:spLocks noGrp="1"/>
          </p:cNvSpPr>
          <p:nvPr>
            <p:ph type="ftr" sz="quarter" idx="11"/>
          </p:nvPr>
        </p:nvSpPr>
        <p:spPr/>
        <p:txBody>
          <a:bodyPr/>
          <a:lstStyle/>
          <a:p>
            <a:r>
              <a:rPr lang="nl-NL"/>
              <a:t>Omstandigheden voor de Kleurkanariekweek: Voeding</a:t>
            </a:r>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smtClean="0"/>
              <a:pPr/>
              <a:t>‹nr.›</a:t>
            </a:fld>
            <a:endParaRPr lang="en-US" dirty="0"/>
          </a:p>
        </p:txBody>
      </p:sp>
    </p:spTree>
    <p:extLst>
      <p:ext uri="{BB962C8B-B14F-4D97-AF65-F5344CB8AC3E}">
        <p14:creationId xmlns:p14="http://schemas.microsoft.com/office/powerpoint/2010/main" val="7193239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00934" y="1023586"/>
            <a:ext cx="2606040" cy="807720"/>
          </a:xfrm>
        </p:spPr>
        <p:txBody>
          <a:bodyPr anchor="b">
            <a:normAutofit/>
          </a:bodyPr>
          <a:lstStyle>
            <a:lvl1pPr marL="0" indent="0">
              <a:spcBef>
                <a:spcPts val="0"/>
              </a:spcBef>
              <a:buNone/>
              <a:defRPr sz="1900" b="1">
                <a:solidFill>
                  <a:schemeClr val="tx1">
                    <a:lumMod val="65000"/>
                    <a:lumOff val="3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900934" y="1930936"/>
            <a:ext cx="2606040" cy="4023360"/>
          </a:xfrm>
        </p:spPr>
        <p:txBody>
          <a:bodyPr/>
          <a:lstStyle>
            <a:lvl1pPr>
              <a:defRPr sz="1900"/>
            </a:lvl1pPr>
            <a:lvl2pPr>
              <a:defRPr sz="1700"/>
            </a:lvl2pPr>
            <a:lvl3pPr>
              <a:defRPr sz="15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863847" y="1023587"/>
            <a:ext cx="2606040" cy="813171"/>
          </a:xfrm>
        </p:spPr>
        <p:txBody>
          <a:bodyPr anchor="b">
            <a:normAutofit/>
          </a:bodyPr>
          <a:lstStyle>
            <a:lvl1pPr marL="0" indent="0">
              <a:spcBef>
                <a:spcPts val="0"/>
              </a:spcBef>
              <a:buNone/>
              <a:defRPr sz="1900" b="1">
                <a:solidFill>
                  <a:schemeClr val="tx1">
                    <a:lumMod val="65000"/>
                    <a:lumOff val="3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863847" y="1930936"/>
            <a:ext cx="2606040" cy="4023360"/>
          </a:xfrm>
        </p:spPr>
        <p:txBody>
          <a:bodyPr/>
          <a:lstStyle>
            <a:lvl1pPr>
              <a:defRPr sz="1900"/>
            </a:lvl1pPr>
            <a:lvl2pPr>
              <a:defRPr sz="1700"/>
            </a:lvl2pPr>
            <a:lvl3pPr>
              <a:defRPr sz="15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r>
              <a:rPr lang="en-US"/>
              <a:t>06-Feb-24</a:t>
            </a:r>
            <a:endParaRPr lang="en-US" dirty="0"/>
          </a:p>
        </p:txBody>
      </p:sp>
      <p:sp>
        <p:nvSpPr>
          <p:cNvPr id="11" name="Footer Placeholder 10"/>
          <p:cNvSpPr>
            <a:spLocks noGrp="1"/>
          </p:cNvSpPr>
          <p:nvPr>
            <p:ph type="ftr" sz="quarter" idx="11"/>
          </p:nvPr>
        </p:nvSpPr>
        <p:spPr/>
        <p:txBody>
          <a:bodyPr/>
          <a:lstStyle/>
          <a:p>
            <a:r>
              <a:rPr lang="nl-NL"/>
              <a:t>Omstandigheden voor de Kleurkanariekweek: Voeding</a:t>
            </a:r>
            <a:endParaRPr lang="en-US" dirty="0"/>
          </a:p>
        </p:txBody>
      </p:sp>
      <p:sp>
        <p:nvSpPr>
          <p:cNvPr id="12" name="Slide Number Placeholder 11"/>
          <p:cNvSpPr>
            <a:spLocks noGrp="1"/>
          </p:cNvSpPr>
          <p:nvPr>
            <p:ph type="sldNum" sz="quarter" idx="12"/>
          </p:nvPr>
        </p:nvSpPr>
        <p:spPr/>
        <p:txBody>
          <a:bodyPr/>
          <a:lstStyle/>
          <a:p>
            <a:fld id="{4FAB73BC-B049-4115-A692-8D63A059BFB8}" type="slidenum">
              <a:rPr lang="en-US" smtClean="0"/>
              <a:pPr/>
              <a:t>‹nr.›</a:t>
            </a:fld>
            <a:endParaRPr lang="en-US" dirty="0"/>
          </a:p>
        </p:txBody>
      </p:sp>
    </p:spTree>
    <p:extLst>
      <p:ext uri="{BB962C8B-B14F-4D97-AF65-F5344CB8AC3E}">
        <p14:creationId xmlns:p14="http://schemas.microsoft.com/office/powerpoint/2010/main" val="19707528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r>
              <a:rPr lang="en-US"/>
              <a:t>06-Feb-24</a:t>
            </a:r>
            <a:endParaRPr lang="en-US" dirty="0"/>
          </a:p>
        </p:txBody>
      </p:sp>
      <p:sp>
        <p:nvSpPr>
          <p:cNvPr id="7" name="Footer Placeholder 6"/>
          <p:cNvSpPr>
            <a:spLocks noGrp="1"/>
          </p:cNvSpPr>
          <p:nvPr>
            <p:ph type="ftr" sz="quarter" idx="11"/>
          </p:nvPr>
        </p:nvSpPr>
        <p:spPr/>
        <p:txBody>
          <a:bodyPr/>
          <a:lstStyle/>
          <a:p>
            <a:r>
              <a:rPr lang="nl-NL"/>
              <a:t>Omstandigheden voor de Kleurkanariekweek: Voeding</a:t>
            </a:r>
            <a:endParaRPr lang="en-US" dirty="0"/>
          </a:p>
        </p:txBody>
      </p:sp>
      <p:sp>
        <p:nvSpPr>
          <p:cNvPr id="8" name="Slide Number Placeholder 7"/>
          <p:cNvSpPr>
            <a:spLocks noGrp="1"/>
          </p:cNvSpPr>
          <p:nvPr>
            <p:ph type="sldNum" sz="quarter" idx="12"/>
          </p:nvPr>
        </p:nvSpPr>
        <p:spPr/>
        <p:txBody>
          <a:bodyPr/>
          <a:lstStyle/>
          <a:p>
            <a:fld id="{4FAB73BC-B049-4115-A692-8D63A059BFB8}" type="slidenum">
              <a:rPr lang="en-US" smtClean="0"/>
              <a:pPr/>
              <a:t>‹nr.›</a:t>
            </a:fld>
            <a:endParaRPr lang="en-US" dirty="0"/>
          </a:p>
        </p:txBody>
      </p:sp>
    </p:spTree>
    <p:extLst>
      <p:ext uri="{BB962C8B-B14F-4D97-AF65-F5344CB8AC3E}">
        <p14:creationId xmlns:p14="http://schemas.microsoft.com/office/powerpoint/2010/main" val="18101244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r>
              <a:rPr lang="en-US"/>
              <a:t>06-Feb-24</a:t>
            </a:r>
            <a:endParaRPr lang="en-US" dirty="0"/>
          </a:p>
        </p:txBody>
      </p:sp>
      <p:sp>
        <p:nvSpPr>
          <p:cNvPr id="6" name="Footer Placeholder 5"/>
          <p:cNvSpPr>
            <a:spLocks noGrp="1"/>
          </p:cNvSpPr>
          <p:nvPr>
            <p:ph type="ftr" sz="quarter" idx="11"/>
          </p:nvPr>
        </p:nvSpPr>
        <p:spPr/>
        <p:txBody>
          <a:bodyPr/>
          <a:lstStyle/>
          <a:p>
            <a:r>
              <a:rPr lang="nl-NL"/>
              <a:t>Omstandigheden voor de Kleurkanariekweek: Voeding</a:t>
            </a:r>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‹nr.›</a:t>
            </a:fld>
            <a:endParaRPr lang="en-US" dirty="0"/>
          </a:p>
        </p:txBody>
      </p:sp>
    </p:spTree>
    <p:extLst>
      <p:ext uri="{BB962C8B-B14F-4D97-AF65-F5344CB8AC3E}">
        <p14:creationId xmlns:p14="http://schemas.microsoft.com/office/powerpoint/2010/main" val="11201634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2024" y="1143000"/>
            <a:ext cx="2125980" cy="2194560"/>
          </a:xfrm>
        </p:spPr>
        <p:txBody>
          <a:bodyPr anchor="b">
            <a:normAutofit/>
          </a:bodyPr>
          <a:lstStyle>
            <a:lvl1pPr>
              <a:defRPr sz="2800" b="0" baseline="0"/>
            </a:lvl1pPr>
          </a:lstStyle>
          <a:p>
            <a:r>
              <a:rPr lang="en-US"/>
              <a:t>Click to edit Master title style</a:t>
            </a:r>
            <a:endParaRPr lang="en-US" dirty="0"/>
          </a:p>
        </p:txBody>
      </p:sp>
      <p:sp>
        <p:nvSpPr>
          <p:cNvPr id="3" name="Content Placeholder 2"/>
          <p:cNvSpPr>
            <a:spLocks noGrp="1"/>
          </p:cNvSpPr>
          <p:nvPr>
            <p:ph idx="1"/>
          </p:nvPr>
        </p:nvSpPr>
        <p:spPr>
          <a:xfrm>
            <a:off x="2900934" y="868680"/>
            <a:ext cx="54864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92024" y="3337560"/>
            <a:ext cx="2125980" cy="2560320"/>
          </a:xfrm>
        </p:spPr>
        <p:txBody>
          <a:bodyPr anchor="t">
            <a:normAutofit/>
          </a:bodyPr>
          <a:lstStyle>
            <a:lvl1pPr marL="0" indent="0">
              <a:lnSpc>
                <a:spcPct val="100000"/>
              </a:lnSpc>
              <a:spcBef>
                <a:spcPts val="800"/>
              </a:spcBef>
              <a:buNone/>
              <a:defRPr sz="125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r>
              <a:rPr lang="en-US"/>
              <a:t>06-Feb-24</a:t>
            </a:r>
            <a:endParaRPr lang="en-US" dirty="0"/>
          </a:p>
        </p:txBody>
      </p:sp>
      <p:sp>
        <p:nvSpPr>
          <p:cNvPr id="9" name="Footer Placeholder 8"/>
          <p:cNvSpPr>
            <a:spLocks noGrp="1"/>
          </p:cNvSpPr>
          <p:nvPr>
            <p:ph type="ftr" sz="quarter" idx="11"/>
          </p:nvPr>
        </p:nvSpPr>
        <p:spPr/>
        <p:txBody>
          <a:bodyPr/>
          <a:lstStyle/>
          <a:p>
            <a:r>
              <a:rPr lang="nl-NL"/>
              <a:t>Omstandigheden voor de Kleurkanariekweek: Voeding</a:t>
            </a:r>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smtClean="0"/>
              <a:pPr/>
              <a:t>‹nr.›</a:t>
            </a:fld>
            <a:endParaRPr lang="en-US" dirty="0"/>
          </a:p>
        </p:txBody>
      </p:sp>
    </p:spTree>
    <p:extLst>
      <p:ext uri="{BB962C8B-B14F-4D97-AF65-F5344CB8AC3E}">
        <p14:creationId xmlns:p14="http://schemas.microsoft.com/office/powerpoint/2010/main" val="37308103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2024" y="1143000"/>
            <a:ext cx="2125980" cy="2194560"/>
          </a:xfrm>
        </p:spPr>
        <p:txBody>
          <a:bodyPr anchor="b">
            <a:normAutofit/>
          </a:bodyPr>
          <a:lstStyle>
            <a:lvl1pPr>
              <a:defRPr sz="28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677983" y="767419"/>
            <a:ext cx="6086423"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92024" y="3340602"/>
            <a:ext cx="2125980" cy="2560320"/>
          </a:xfrm>
        </p:spPr>
        <p:txBody>
          <a:bodyPr anchor="t">
            <a:normAutofit/>
          </a:bodyPr>
          <a:lstStyle>
            <a:lvl1pPr marL="0" indent="0">
              <a:lnSpc>
                <a:spcPct val="100000"/>
              </a:lnSpc>
              <a:spcBef>
                <a:spcPts val="800"/>
              </a:spcBef>
              <a:buNone/>
              <a:defRPr sz="125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r>
              <a:rPr lang="en-US"/>
              <a:t>06-Feb-24</a:t>
            </a:r>
            <a:endParaRPr lang="en-US" dirty="0"/>
          </a:p>
        </p:txBody>
      </p:sp>
      <p:sp>
        <p:nvSpPr>
          <p:cNvPr id="9" name="Footer Placeholder 8"/>
          <p:cNvSpPr>
            <a:spLocks noGrp="1"/>
          </p:cNvSpPr>
          <p:nvPr>
            <p:ph type="ftr" sz="quarter" idx="11"/>
          </p:nvPr>
        </p:nvSpPr>
        <p:spPr>
          <a:xfrm>
            <a:off x="2624326" y="6356351"/>
            <a:ext cx="4433638" cy="365125"/>
          </a:xfrm>
        </p:spPr>
        <p:txBody>
          <a:bodyPr/>
          <a:lstStyle/>
          <a:p>
            <a:r>
              <a:rPr lang="nl-NL"/>
              <a:t>Omstandigheden voor de Kleurkanariekweek: Voeding</a:t>
            </a:r>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smtClean="0"/>
              <a:pPr/>
              <a:t>‹nr.›</a:t>
            </a:fld>
            <a:endParaRPr lang="en-US" dirty="0"/>
          </a:p>
        </p:txBody>
      </p:sp>
    </p:spTree>
    <p:extLst>
      <p:ext uri="{BB962C8B-B14F-4D97-AF65-F5344CB8AC3E}">
        <p14:creationId xmlns:p14="http://schemas.microsoft.com/office/powerpoint/2010/main" val="31713360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2582693"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89689" y="1123838"/>
            <a:ext cx="2210612" cy="460118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8" name="Rectangle 37"/>
          <p:cNvSpPr/>
          <p:nvPr/>
        </p:nvSpPr>
        <p:spPr>
          <a:xfrm>
            <a:off x="8861898" y="758952"/>
            <a:ext cx="288036"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2901951" y="864108"/>
            <a:ext cx="5486400" cy="5120640"/>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96849" y="6356351"/>
            <a:ext cx="2057400" cy="365125"/>
          </a:xfrm>
          <a:prstGeom prst="rect">
            <a:avLst/>
          </a:prstGeom>
        </p:spPr>
        <p:txBody>
          <a:bodyPr vert="horz" lIns="91440" tIns="45720" rIns="91440" bIns="45720" rtlCol="0" anchor="ctr"/>
          <a:lstStyle>
            <a:lvl1pPr algn="l">
              <a:defRPr sz="1000">
                <a:solidFill>
                  <a:schemeClr val="tx1">
                    <a:lumMod val="50000"/>
                    <a:lumOff val="50000"/>
                  </a:schemeClr>
                </a:solidFill>
              </a:defRPr>
            </a:lvl1pPr>
          </a:lstStyle>
          <a:p>
            <a:r>
              <a:rPr lang="en-US"/>
              <a:t>06-Feb-24</a:t>
            </a:r>
            <a:endParaRPr lang="en-US" dirty="0"/>
          </a:p>
        </p:txBody>
      </p:sp>
      <p:sp>
        <p:nvSpPr>
          <p:cNvPr id="5" name="Footer Placeholder 4"/>
          <p:cNvSpPr>
            <a:spLocks noGrp="1"/>
          </p:cNvSpPr>
          <p:nvPr>
            <p:ph type="ftr" sz="quarter" idx="3"/>
          </p:nvPr>
        </p:nvSpPr>
        <p:spPr>
          <a:xfrm>
            <a:off x="2901951" y="6356351"/>
            <a:ext cx="4433638" cy="365125"/>
          </a:xfrm>
          <a:prstGeom prst="rect">
            <a:avLst/>
          </a:prstGeom>
        </p:spPr>
        <p:txBody>
          <a:bodyPr vert="horz" lIns="91440" tIns="45720" rIns="91440" bIns="45720" rtlCol="0" anchor="ctr"/>
          <a:lstStyle>
            <a:lvl1pPr algn="l">
              <a:defRPr sz="1000">
                <a:solidFill>
                  <a:schemeClr val="tx1">
                    <a:lumMod val="50000"/>
                    <a:lumOff val="50000"/>
                  </a:schemeClr>
                </a:solidFill>
              </a:defRPr>
            </a:lvl1pPr>
          </a:lstStyle>
          <a:p>
            <a:r>
              <a:rPr lang="nl-NL"/>
              <a:t>Omstandigheden voor de Kleurkanariekweek: Voeding</a:t>
            </a:r>
            <a:endParaRPr lang="en-US" dirty="0"/>
          </a:p>
        </p:txBody>
      </p:sp>
      <p:sp>
        <p:nvSpPr>
          <p:cNvPr id="6" name="Slide Number Placeholder 5"/>
          <p:cNvSpPr>
            <a:spLocks noGrp="1"/>
          </p:cNvSpPr>
          <p:nvPr>
            <p:ph type="sldNum" sz="quarter" idx="4"/>
          </p:nvPr>
        </p:nvSpPr>
        <p:spPr>
          <a:xfrm>
            <a:off x="7975602" y="6356351"/>
            <a:ext cx="1148195" cy="365125"/>
          </a:xfrm>
          <a:prstGeom prst="rect">
            <a:avLst/>
          </a:prstGeom>
        </p:spPr>
        <p:txBody>
          <a:bodyPr vert="horz" lIns="91440" tIns="45720" rIns="91440" bIns="45720" rtlCol="0" anchor="ctr"/>
          <a:lstStyle>
            <a:lvl1pPr algn="r">
              <a:defRPr sz="1100" b="1">
                <a:solidFill>
                  <a:schemeClr val="accent1"/>
                </a:solidFill>
              </a:defRPr>
            </a:lvl1pPr>
          </a:lstStyle>
          <a:p>
            <a:fld id="{4FAB73BC-B049-4115-A692-8D63A059BFB8}" type="slidenum">
              <a:rPr lang="en-US" smtClean="0"/>
              <a:pPr/>
              <a:t>‹nr.›</a:t>
            </a:fld>
            <a:endParaRPr lang="en-US" dirty="0"/>
          </a:p>
        </p:txBody>
      </p:sp>
    </p:spTree>
    <p:extLst>
      <p:ext uri="{BB962C8B-B14F-4D97-AF65-F5344CB8AC3E}">
        <p14:creationId xmlns:p14="http://schemas.microsoft.com/office/powerpoint/2010/main" val="2093592910"/>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p:hf hdr="0"/>
  <p:txStyles>
    <p:title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19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7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5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2582693"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89689" y="1123838"/>
            <a:ext cx="2210612" cy="460118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8" name="Rectangle 37"/>
          <p:cNvSpPr/>
          <p:nvPr/>
        </p:nvSpPr>
        <p:spPr>
          <a:xfrm>
            <a:off x="8861898" y="758952"/>
            <a:ext cx="288036"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2901951" y="864108"/>
            <a:ext cx="5486400" cy="5120640"/>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96849" y="6356351"/>
            <a:ext cx="2057400" cy="365125"/>
          </a:xfrm>
          <a:prstGeom prst="rect">
            <a:avLst/>
          </a:prstGeom>
        </p:spPr>
        <p:txBody>
          <a:bodyPr vert="horz" lIns="91440" tIns="45720" rIns="91440" bIns="45720" rtlCol="0" anchor="ctr"/>
          <a:lstStyle>
            <a:lvl1pPr algn="l">
              <a:defRPr sz="1000">
                <a:solidFill>
                  <a:schemeClr val="tx1">
                    <a:lumMod val="50000"/>
                    <a:lumOff val="50000"/>
                  </a:schemeClr>
                </a:solidFill>
              </a:defRPr>
            </a:lvl1pPr>
          </a:lstStyle>
          <a:p>
            <a:r>
              <a:rPr lang="en-US"/>
              <a:t>06-Feb-24</a:t>
            </a:r>
          </a:p>
        </p:txBody>
      </p:sp>
      <p:sp>
        <p:nvSpPr>
          <p:cNvPr id="5" name="Footer Placeholder 4"/>
          <p:cNvSpPr>
            <a:spLocks noGrp="1"/>
          </p:cNvSpPr>
          <p:nvPr>
            <p:ph type="ftr" sz="quarter" idx="3"/>
          </p:nvPr>
        </p:nvSpPr>
        <p:spPr>
          <a:xfrm>
            <a:off x="2901951" y="6356351"/>
            <a:ext cx="4433638" cy="365125"/>
          </a:xfrm>
          <a:prstGeom prst="rect">
            <a:avLst/>
          </a:prstGeom>
        </p:spPr>
        <p:txBody>
          <a:bodyPr vert="horz" lIns="91440" tIns="45720" rIns="91440" bIns="45720" rtlCol="0" anchor="ctr"/>
          <a:lstStyle>
            <a:lvl1pPr algn="l">
              <a:defRPr sz="1000">
                <a:solidFill>
                  <a:schemeClr val="tx1">
                    <a:lumMod val="50000"/>
                    <a:lumOff val="50000"/>
                  </a:schemeClr>
                </a:solidFill>
              </a:defRPr>
            </a:lvl1pPr>
          </a:lstStyle>
          <a:p>
            <a:r>
              <a:rPr lang="nl-NL"/>
              <a:t>Omstandigheden voor de Kleurkanariekweek: Voeding</a:t>
            </a:r>
            <a:endParaRPr lang="en-US"/>
          </a:p>
        </p:txBody>
      </p:sp>
      <p:sp>
        <p:nvSpPr>
          <p:cNvPr id="6" name="Slide Number Placeholder 5"/>
          <p:cNvSpPr>
            <a:spLocks noGrp="1"/>
          </p:cNvSpPr>
          <p:nvPr>
            <p:ph type="sldNum" sz="quarter" idx="4"/>
          </p:nvPr>
        </p:nvSpPr>
        <p:spPr>
          <a:xfrm>
            <a:off x="7975602" y="6356351"/>
            <a:ext cx="1148195" cy="365125"/>
          </a:xfrm>
          <a:prstGeom prst="rect">
            <a:avLst/>
          </a:prstGeom>
        </p:spPr>
        <p:txBody>
          <a:bodyPr vert="horz" lIns="91440" tIns="45720" rIns="91440" bIns="45720" rtlCol="0" anchor="ctr"/>
          <a:lstStyle>
            <a:lvl1pPr algn="r">
              <a:defRPr sz="1100" b="1">
                <a:solidFill>
                  <a:schemeClr val="accent1"/>
                </a:solidFill>
              </a:defRPr>
            </a:lvl1pPr>
          </a:lstStyle>
          <a:p>
            <a:fld id="{A0758FFA-D382-41ED-BC60-8ACCF065D587}" type="slidenum">
              <a:rPr lang="en-US" smtClean="0"/>
              <a:t>‹nr.›</a:t>
            </a:fld>
            <a:endParaRPr lang="en-US"/>
          </a:p>
        </p:txBody>
      </p:sp>
    </p:spTree>
    <p:extLst>
      <p:ext uri="{BB962C8B-B14F-4D97-AF65-F5344CB8AC3E}">
        <p14:creationId xmlns:p14="http://schemas.microsoft.com/office/powerpoint/2010/main" val="2101900454"/>
      </p:ext>
    </p:extLst>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 id="2147483876" r:id="rId12"/>
  </p:sldLayoutIdLst>
  <p:hf hdr="0"/>
  <p:txStyles>
    <p:title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19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7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5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2582693"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89689" y="1123838"/>
            <a:ext cx="2210612" cy="460118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8" name="Rectangle 37"/>
          <p:cNvSpPr/>
          <p:nvPr/>
        </p:nvSpPr>
        <p:spPr>
          <a:xfrm>
            <a:off x="8861898" y="758952"/>
            <a:ext cx="288036"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2901951" y="864108"/>
            <a:ext cx="5486400" cy="5120640"/>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96849" y="6356351"/>
            <a:ext cx="2057400" cy="365125"/>
          </a:xfrm>
          <a:prstGeom prst="rect">
            <a:avLst/>
          </a:prstGeom>
        </p:spPr>
        <p:txBody>
          <a:bodyPr vert="horz" lIns="91440" tIns="45720" rIns="91440" bIns="45720" rtlCol="0" anchor="ctr"/>
          <a:lstStyle>
            <a:lvl1pPr algn="l">
              <a:defRPr sz="1000">
                <a:solidFill>
                  <a:schemeClr val="tx1">
                    <a:lumMod val="50000"/>
                    <a:lumOff val="50000"/>
                  </a:schemeClr>
                </a:solidFill>
              </a:defRPr>
            </a:lvl1pPr>
          </a:lstStyle>
          <a:p>
            <a:r>
              <a:rPr lang="en-US"/>
              <a:t>06-Feb-24</a:t>
            </a:r>
            <a:endParaRPr lang="en-US" dirty="0"/>
          </a:p>
        </p:txBody>
      </p:sp>
      <p:sp>
        <p:nvSpPr>
          <p:cNvPr id="5" name="Footer Placeholder 4"/>
          <p:cNvSpPr>
            <a:spLocks noGrp="1"/>
          </p:cNvSpPr>
          <p:nvPr>
            <p:ph type="ftr" sz="quarter" idx="3"/>
          </p:nvPr>
        </p:nvSpPr>
        <p:spPr>
          <a:xfrm>
            <a:off x="2901951" y="6356351"/>
            <a:ext cx="4433638" cy="365125"/>
          </a:xfrm>
          <a:prstGeom prst="rect">
            <a:avLst/>
          </a:prstGeom>
        </p:spPr>
        <p:txBody>
          <a:bodyPr vert="horz" lIns="91440" tIns="45720" rIns="91440" bIns="45720" rtlCol="0" anchor="ctr"/>
          <a:lstStyle>
            <a:lvl1pPr algn="l">
              <a:defRPr sz="1000">
                <a:solidFill>
                  <a:schemeClr val="tx1">
                    <a:lumMod val="50000"/>
                    <a:lumOff val="50000"/>
                  </a:schemeClr>
                </a:solidFill>
              </a:defRPr>
            </a:lvl1pPr>
          </a:lstStyle>
          <a:p>
            <a:r>
              <a:rPr lang="nl-NL"/>
              <a:t>Omstandigheden voor de Kleurkanariekweek: Voeding</a:t>
            </a:r>
            <a:endParaRPr lang="en-US" dirty="0"/>
          </a:p>
        </p:txBody>
      </p:sp>
      <p:sp>
        <p:nvSpPr>
          <p:cNvPr id="6" name="Slide Number Placeholder 5"/>
          <p:cNvSpPr>
            <a:spLocks noGrp="1"/>
          </p:cNvSpPr>
          <p:nvPr>
            <p:ph type="sldNum" sz="quarter" idx="4"/>
          </p:nvPr>
        </p:nvSpPr>
        <p:spPr>
          <a:xfrm>
            <a:off x="7975602" y="6356351"/>
            <a:ext cx="1148195" cy="365125"/>
          </a:xfrm>
          <a:prstGeom prst="rect">
            <a:avLst/>
          </a:prstGeom>
        </p:spPr>
        <p:txBody>
          <a:bodyPr vert="horz" lIns="91440" tIns="45720" rIns="91440" bIns="45720" rtlCol="0" anchor="ctr"/>
          <a:lstStyle>
            <a:lvl1pPr algn="r">
              <a:defRPr sz="1100" b="1">
                <a:solidFill>
                  <a:schemeClr val="accent1"/>
                </a:solidFill>
              </a:defRPr>
            </a:lvl1pPr>
          </a:lstStyle>
          <a:p>
            <a:fld id="{4FAB73BC-B049-4115-A692-8D63A059BFB8}" type="slidenum">
              <a:rPr lang="en-US" smtClean="0"/>
              <a:pPr/>
              <a:t>‹nr.›</a:t>
            </a:fld>
            <a:endParaRPr lang="en-US" dirty="0"/>
          </a:p>
        </p:txBody>
      </p:sp>
    </p:spTree>
    <p:extLst>
      <p:ext uri="{BB962C8B-B14F-4D97-AF65-F5344CB8AC3E}">
        <p14:creationId xmlns:p14="http://schemas.microsoft.com/office/powerpoint/2010/main" val="3686848744"/>
      </p:ext>
    </p:extLst>
  </p:cSld>
  <p:clrMap bg1="lt1" tx1="dk1" bg2="lt2" tx2="dk2" accent1="accent1" accent2="accent2" accent3="accent3" accent4="accent4" accent5="accent5" accent6="accent6" hlink="hlink" folHlink="folHlink"/>
  <p:sldLayoutIdLst>
    <p:sldLayoutId id="2147483878" r:id="rId1"/>
    <p:sldLayoutId id="2147483879" r:id="rId2"/>
    <p:sldLayoutId id="2147483880" r:id="rId3"/>
    <p:sldLayoutId id="2147483881" r:id="rId4"/>
    <p:sldLayoutId id="2147483882" r:id="rId5"/>
    <p:sldLayoutId id="2147483883" r:id="rId6"/>
    <p:sldLayoutId id="2147483884" r:id="rId7"/>
    <p:sldLayoutId id="2147483885" r:id="rId8"/>
    <p:sldLayoutId id="2147483886" r:id="rId9"/>
    <p:sldLayoutId id="2147483887" r:id="rId10"/>
    <p:sldLayoutId id="2147483888" r:id="rId11"/>
  </p:sldLayoutIdLst>
  <p:hf hdr="0"/>
  <p:txStyles>
    <p:title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19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7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5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2.xml"/><Relationship Id="rId5" Type="http://schemas.microsoft.com/office/2007/relationships/hdphoto" Target="../media/hdphoto2.wdp"/><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emf"/><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emf"/><Relationship Id="rId1" Type="http://schemas.openxmlformats.org/officeDocument/2006/relationships/slideLayout" Target="../slideLayouts/slideLayout6.xml"/><Relationship Id="rId4" Type="http://schemas.openxmlformats.org/officeDocument/2006/relationships/image" Target="../media/image21.emf"/></Relationships>
</file>

<file path=ppt/slides/_rels/slide33.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emf"/><Relationship Id="rId1" Type="http://schemas.openxmlformats.org/officeDocument/2006/relationships/slideLayout" Target="../slideLayouts/slideLayout6.xml"/><Relationship Id="rId5" Type="http://schemas.openxmlformats.org/officeDocument/2006/relationships/image" Target="../media/image25.emf"/><Relationship Id="rId4" Type="http://schemas.openxmlformats.org/officeDocument/2006/relationships/image" Target="../media/image24.emf"/></Relationships>
</file>

<file path=ppt/slides/_rels/slide3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emf"/><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emf"/><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0.emf"/><Relationship Id="rId1" Type="http://schemas.openxmlformats.org/officeDocument/2006/relationships/slideLayout" Target="../slideLayouts/slideLayout6.xml"/><Relationship Id="rId4" Type="http://schemas.openxmlformats.org/officeDocument/2006/relationships/image" Target="../media/image32.jpg"/></Relationships>
</file>

<file path=ppt/slides/_rels/slide38.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emf"/><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35.emf"/><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7.jpg"/><Relationship Id="rId1" Type="http://schemas.openxmlformats.org/officeDocument/2006/relationships/slideLayout" Target="../slideLayouts/slideLayout6.xml"/><Relationship Id="rId4" Type="http://schemas.openxmlformats.org/officeDocument/2006/relationships/image" Target="../media/image39.jpg"/></Relationships>
</file>

<file path=ppt/slides/_rels/slide41.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Layout" Target="../slideLayouts/slideLayout6.xml"/><Relationship Id="rId4" Type="http://schemas.openxmlformats.org/officeDocument/2006/relationships/image" Target="../media/image42.jpg"/></Relationships>
</file>

<file path=ppt/slides/_rels/slide42.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jp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jp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jp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8.png"/><Relationship Id="rId7" Type="http://schemas.openxmlformats.org/officeDocument/2006/relationships/image" Target="../media/image60.jpg"/><Relationship Id="rId2" Type="http://schemas.openxmlformats.org/officeDocument/2006/relationships/image" Target="../media/image57.jpg"/><Relationship Id="rId1" Type="http://schemas.openxmlformats.org/officeDocument/2006/relationships/slideLayout" Target="../slideLayouts/slideLayout3.xml"/><Relationship Id="rId6" Type="http://schemas.microsoft.com/office/2007/relationships/hdphoto" Target="../media/hdphoto5.wdp"/><Relationship Id="rId5" Type="http://schemas.openxmlformats.org/officeDocument/2006/relationships/image" Target="../media/image59.png"/><Relationship Id="rId4" Type="http://schemas.openxmlformats.org/officeDocument/2006/relationships/image" Target="../media/image43.jpg"/><Relationship Id="rId9" Type="http://schemas.openxmlformats.org/officeDocument/2006/relationships/image" Target="../media/image62.gif"/></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63.jp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62.gif"/><Relationship Id="rId2" Type="http://schemas.openxmlformats.org/officeDocument/2006/relationships/image" Target="../media/image64.jp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65.jpg"/><Relationship Id="rId1" Type="http://schemas.openxmlformats.org/officeDocument/2006/relationships/slideLayout" Target="../slideLayouts/slideLayout6.xml"/><Relationship Id="rId4" Type="http://schemas.microsoft.com/office/2007/relationships/hdphoto" Target="../media/hdphoto5.wdp"/></Relationships>
</file>

<file path=ppt/slides/_rels/slide5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6.jp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image" Target="../media/image74.png"/><Relationship Id="rId2" Type="http://schemas.openxmlformats.org/officeDocument/2006/relationships/image" Target="../media/image70.png"/><Relationship Id="rId1" Type="http://schemas.openxmlformats.org/officeDocument/2006/relationships/slideLayout" Target="../slideLayouts/slideLayout6.xml"/><Relationship Id="rId6" Type="http://schemas.microsoft.com/office/2007/relationships/hdphoto" Target="../media/hdphoto6.wdp"/><Relationship Id="rId5" Type="http://schemas.openxmlformats.org/officeDocument/2006/relationships/image" Target="../media/image73.png"/><Relationship Id="rId4" Type="http://schemas.openxmlformats.org/officeDocument/2006/relationships/image" Target="../media/image72.png"/></Relationships>
</file>

<file path=ppt/slides/_rels/slide68.xml.rels><?xml version="1.0" encoding="UTF-8" standalone="yes"?>
<Relationships xmlns="http://schemas.openxmlformats.org/package/2006/relationships"><Relationship Id="rId3" Type="http://schemas.openxmlformats.org/officeDocument/2006/relationships/image" Target="../media/image76.emf"/><Relationship Id="rId2" Type="http://schemas.openxmlformats.org/officeDocument/2006/relationships/image" Target="../media/image75.png"/><Relationship Id="rId1" Type="http://schemas.openxmlformats.org/officeDocument/2006/relationships/slideLayout" Target="../slideLayouts/slideLayout6.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6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80.png"/><Relationship Id="rId1" Type="http://schemas.openxmlformats.org/officeDocument/2006/relationships/slideLayout" Target="../slideLayouts/slideLayout6.xml"/><Relationship Id="rId5" Type="http://schemas.openxmlformats.org/officeDocument/2006/relationships/image" Target="../media/image82.png"/><Relationship Id="rId4" Type="http://schemas.openxmlformats.org/officeDocument/2006/relationships/image" Target="../media/image8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71.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pn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6.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27.xml"/><Relationship Id="rId5" Type="http://schemas.openxmlformats.org/officeDocument/2006/relationships/image" Target="../media/image94.jpeg"/><Relationship Id="rId4" Type="http://schemas.openxmlformats.org/officeDocument/2006/relationships/image" Target="../media/image93.jpeg"/></Relationships>
</file>

<file path=ppt/slides/_rels/slide77.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6B7A80B-8E5D-17A2-7D80-835DB7B45618}"/>
              </a:ext>
            </a:extLst>
          </p:cNvPr>
          <p:cNvSpPr>
            <a:spLocks noGrp="1"/>
          </p:cNvSpPr>
          <p:nvPr>
            <p:ph type="ctrTitle"/>
          </p:nvPr>
        </p:nvSpPr>
        <p:spPr>
          <a:xfrm>
            <a:off x="381741" y="1298448"/>
            <a:ext cx="5486400" cy="3255264"/>
          </a:xfrm>
        </p:spPr>
        <p:txBody>
          <a:bodyPr>
            <a:normAutofit fontScale="90000"/>
          </a:bodyPr>
          <a:lstStyle/>
          <a:p>
            <a:r>
              <a:rPr lang="nl-NL" sz="5400" dirty="0">
                <a:solidFill>
                  <a:srgbClr val="FFFF00"/>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rPr>
              <a:t>Optimale omstandigheden voor het kweken van (kleur)kanaries</a:t>
            </a:r>
            <a:endParaRPr lang="en-US" dirty="0">
              <a:solidFill>
                <a:srgbClr val="FFFF00"/>
              </a:solidFill>
              <a:effectLst>
                <a:outerShdw blurRad="38100" dist="38100" dir="2700000" algn="tl">
                  <a:srgbClr val="000000">
                    <a:alpha val="43137"/>
                  </a:srgbClr>
                </a:outerShdw>
              </a:effectLst>
            </a:endParaRPr>
          </a:p>
        </p:txBody>
      </p:sp>
      <p:sp>
        <p:nvSpPr>
          <p:cNvPr id="3" name="Subtitle 2">
            <a:extLst>
              <a:ext uri="{FF2B5EF4-FFF2-40B4-BE49-F238E27FC236}">
                <a16:creationId xmlns:a16="http://schemas.microsoft.com/office/drawing/2014/main" xmlns="" id="{84099D22-4A4E-D012-9442-B940246C57F8}"/>
              </a:ext>
            </a:extLst>
          </p:cNvPr>
          <p:cNvSpPr>
            <a:spLocks noGrp="1"/>
          </p:cNvSpPr>
          <p:nvPr>
            <p:ph type="subTitle" idx="1"/>
          </p:nvPr>
        </p:nvSpPr>
        <p:spPr>
          <a:xfrm>
            <a:off x="381741" y="4670246"/>
            <a:ext cx="6036814" cy="914400"/>
          </a:xfrm>
        </p:spPr>
        <p:txBody>
          <a:bodyPr>
            <a:normAutofit/>
          </a:bodyPr>
          <a:lstStyle/>
          <a:p>
            <a:r>
              <a:rPr lang="nl-NL" dirty="0">
                <a:effectLst>
                  <a:outerShdw blurRad="38100" dist="38100" dir="2700000" algn="tl">
                    <a:srgbClr val="000000">
                      <a:alpha val="43137"/>
                    </a:srgbClr>
                  </a:outerShdw>
                </a:effectLst>
                <a:latin typeface="Arial" panose="020B0604020202020204" pitchFamily="34" charset="0"/>
              </a:rPr>
              <a:t>Deel 2: voeding van kanaries</a:t>
            </a:r>
          </a:p>
          <a:p>
            <a:r>
              <a:rPr lang="nl-NL" sz="20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rPr>
              <a:t>Wat komt er uit de </a:t>
            </a:r>
            <a:r>
              <a:rPr lang="nl-NL" dirty="0">
                <a:effectLst>
                  <a:outerShdw blurRad="38100" dist="38100" dir="2700000" algn="tl">
                    <a:srgbClr val="000000">
                      <a:alpha val="43137"/>
                    </a:srgbClr>
                  </a:outerShdw>
                </a:effectLst>
                <a:latin typeface="Arial" panose="020B0604020202020204" pitchFamily="34" charset="0"/>
                <a:ea typeface="Calibri" panose="020F0502020204030204" pitchFamily="34" charset="0"/>
              </a:rPr>
              <a:t>toegepaste </a:t>
            </a:r>
            <a:r>
              <a:rPr lang="nl-NL" sz="20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rPr>
              <a:t>voedingsleer?</a:t>
            </a:r>
          </a:p>
          <a:p>
            <a:endParaRPr lang="en-US" dirty="0">
              <a:effectLst>
                <a:outerShdw blurRad="38100" dist="38100" dir="2700000" algn="tl">
                  <a:srgbClr val="000000">
                    <a:alpha val="43137"/>
                  </a:srgbClr>
                </a:outerShdw>
              </a:effectLst>
            </a:endParaRPr>
          </a:p>
        </p:txBody>
      </p:sp>
      <p:pic>
        <p:nvPicPr>
          <p:cNvPr id="4" name="Picture 3">
            <a:extLst>
              <a:ext uri="{FF2B5EF4-FFF2-40B4-BE49-F238E27FC236}">
                <a16:creationId xmlns:a16="http://schemas.microsoft.com/office/drawing/2014/main" xmlns="" id="{68BBD9E2-A05C-9C61-FFD4-6BDF81CC4E36}"/>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8197" l="10000" r="90164">
                        <a14:foregroundMark x1="28525" y1="81311" x2="28525" y2="81311"/>
                        <a14:foregroundMark x1="33279" y1="87541" x2="33279" y2="87541"/>
                        <a14:foregroundMark x1="26066" y1="86557" x2="26066" y2="86557"/>
                        <a14:foregroundMark x1="10328" y1="86557" x2="29508" y2="87049"/>
                        <a14:foregroundMark x1="10984" y1="84426" x2="30492" y2="84918"/>
                        <a14:foregroundMark x1="32787" y1="84590" x2="32787" y2="84590"/>
                        <a14:foregroundMark x1="12459" y1="89180" x2="12459" y2="89180"/>
                        <a14:foregroundMark x1="82623" y1="85410" x2="82623" y2="85410"/>
                        <a14:foregroundMark x1="74918" y1="84426" x2="90164" y2="84098"/>
                        <a14:foregroundMark x1="86230" y1="90000" x2="89836" y2="90000"/>
                        <a14:foregroundMark x1="50164" y1="82787" x2="55082" y2="82295"/>
                        <a14:backgroundMark x1="69508" y1="79508" x2="69508" y2="79508"/>
                        <a14:backgroundMark x1="69344" y1="76066" x2="69344" y2="76066"/>
                        <a14:backgroundMark x1="49836" y1="83770" x2="55574" y2="84098"/>
                      </a14:backgroundRemoval>
                    </a14:imgEffect>
                  </a14:imgLayer>
                </a14:imgProps>
              </a:ext>
            </a:extLst>
          </a:blip>
          <a:srcRect l="12946" t="5170" r="17392" b="6396"/>
          <a:stretch/>
        </p:blipFill>
        <p:spPr>
          <a:xfrm>
            <a:off x="6962862" y="897621"/>
            <a:ext cx="2181138" cy="2768961"/>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xmlns="" id="{804200E4-6D04-6903-3F62-B7AEADFA5174}"/>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8750" b="100000" l="11250" r="96875">
                        <a14:backgroundMark x1="39063" y1="58333" x2="39063" y2="58333"/>
                        <a14:backgroundMark x1="39063" y1="58333" x2="48438" y2="61875"/>
                        <a14:backgroundMark x1="53125" y1="63750" x2="54063" y2="73125"/>
                        <a14:backgroundMark x1="59531" y1="71042" x2="70938" y2="57292"/>
                        <a14:backgroundMark x1="58125" y1="75833" x2="58125" y2="75833"/>
                        <a14:backgroundMark x1="57500" y1="93958" x2="57500" y2="93958"/>
                        <a14:backgroundMark x1="57031" y1="92083" x2="68750" y2="99375"/>
                        <a14:backgroundMark x1="55313" y1="90000" x2="55313" y2="90000"/>
                        <a14:backgroundMark x1="36563" y1="78125" x2="47969" y2="98750"/>
                        <a14:backgroundMark x1="45000" y1="81875" x2="47813" y2="94583"/>
                      </a14:backgroundRemoval>
                    </a14:imgEffect>
                  </a14:imgLayer>
                </a14:imgProps>
              </a:ext>
            </a:extLst>
          </a:blip>
          <a:srcRect l="11372" t="7960"/>
          <a:stretch/>
        </p:blipFill>
        <p:spPr>
          <a:xfrm>
            <a:off x="5461232" y="3733695"/>
            <a:ext cx="4001549" cy="311670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447919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6746AD4-5F96-B912-6556-86818613C97A}"/>
              </a:ext>
            </a:extLst>
          </p:cNvPr>
          <p:cNvSpPr>
            <a:spLocks noGrp="1"/>
          </p:cNvSpPr>
          <p:nvPr>
            <p:ph type="title"/>
          </p:nvPr>
        </p:nvSpPr>
        <p:spPr/>
        <p:txBody>
          <a:bodyPr/>
          <a:lstStyle/>
          <a:p>
            <a:r>
              <a:rPr lang="en-US" dirty="0" err="1"/>
              <a:t>Gedomes-ticeerde</a:t>
            </a:r>
            <a:r>
              <a:rPr lang="en-US" dirty="0"/>
              <a:t> </a:t>
            </a:r>
            <a:r>
              <a:rPr lang="en-US" dirty="0" err="1"/>
              <a:t>Kanaries</a:t>
            </a:r>
            <a:r>
              <a:rPr lang="en-US" dirty="0"/>
              <a:t>: </a:t>
            </a:r>
            <a:r>
              <a:rPr lang="en-US" dirty="0" err="1"/>
              <a:t>Broedfase</a:t>
            </a:r>
            <a:endParaRPr lang="en-US" dirty="0"/>
          </a:p>
        </p:txBody>
      </p:sp>
      <p:sp>
        <p:nvSpPr>
          <p:cNvPr id="3" name="Content Placeholder 2">
            <a:extLst>
              <a:ext uri="{FF2B5EF4-FFF2-40B4-BE49-F238E27FC236}">
                <a16:creationId xmlns:a16="http://schemas.microsoft.com/office/drawing/2014/main" xmlns="" id="{FD131CD9-9D6B-9F0B-D130-1C938C7FF7B9}"/>
              </a:ext>
            </a:extLst>
          </p:cNvPr>
          <p:cNvSpPr>
            <a:spLocks noGrp="1"/>
          </p:cNvSpPr>
          <p:nvPr>
            <p:ph idx="1"/>
          </p:nvPr>
        </p:nvSpPr>
        <p:spPr>
          <a:xfrm>
            <a:off x="2901950" y="864108"/>
            <a:ext cx="5612875" cy="5120640"/>
          </a:xfrm>
        </p:spPr>
        <p:txBody>
          <a:bodyPr>
            <a:normAutofit fontScale="92500" lnSpcReduction="10000"/>
          </a:bodyPr>
          <a:lstStyle/>
          <a:p>
            <a:r>
              <a:rPr lang="en-US" sz="2400" dirty="0">
                <a:solidFill>
                  <a:schemeClr val="tx2"/>
                </a:solidFill>
              </a:rPr>
              <a:t>In de </a:t>
            </a:r>
            <a:r>
              <a:rPr lang="en-US" sz="2400" dirty="0" err="1">
                <a:solidFill>
                  <a:srgbClr val="0070C0"/>
                </a:solidFill>
              </a:rPr>
              <a:t>broedfase</a:t>
            </a:r>
            <a:r>
              <a:rPr lang="en-US" sz="2400" dirty="0">
                <a:solidFill>
                  <a:srgbClr val="0070C0"/>
                </a:solidFill>
              </a:rPr>
              <a:t> </a:t>
            </a:r>
            <a:r>
              <a:rPr lang="en-US" sz="2400" dirty="0" err="1">
                <a:solidFill>
                  <a:schemeClr val="tx2"/>
                </a:solidFill>
              </a:rPr>
              <a:t>dient</a:t>
            </a:r>
            <a:r>
              <a:rPr lang="en-US" sz="2400" dirty="0">
                <a:solidFill>
                  <a:schemeClr val="tx2"/>
                </a:solidFill>
              </a:rPr>
              <a:t> men de </a:t>
            </a:r>
            <a:r>
              <a:rPr lang="en-US" sz="2400" dirty="0" err="1">
                <a:solidFill>
                  <a:schemeClr val="tx2"/>
                </a:solidFill>
              </a:rPr>
              <a:t>vogel</a:t>
            </a:r>
            <a:r>
              <a:rPr lang="en-US" sz="2400" dirty="0">
                <a:solidFill>
                  <a:schemeClr val="tx2"/>
                </a:solidFill>
              </a:rPr>
              <a:t> </a:t>
            </a:r>
            <a:r>
              <a:rPr lang="en-US" sz="2400" dirty="0" err="1">
                <a:solidFill>
                  <a:srgbClr val="00B050"/>
                </a:solidFill>
              </a:rPr>
              <a:t>snel</a:t>
            </a:r>
            <a:r>
              <a:rPr lang="en-US" sz="2400" dirty="0">
                <a:solidFill>
                  <a:srgbClr val="00B050"/>
                </a:solidFill>
              </a:rPr>
              <a:t> </a:t>
            </a:r>
            <a:r>
              <a:rPr lang="en-US" sz="2400" dirty="0" err="1">
                <a:solidFill>
                  <a:srgbClr val="00B050"/>
                </a:solidFill>
              </a:rPr>
              <a:t>beschikbare</a:t>
            </a:r>
            <a:r>
              <a:rPr lang="en-US" sz="2400" dirty="0">
                <a:solidFill>
                  <a:srgbClr val="00B050"/>
                </a:solidFill>
              </a:rPr>
              <a:t> </a:t>
            </a:r>
            <a:r>
              <a:rPr lang="en-US" sz="2400" dirty="0" err="1">
                <a:solidFill>
                  <a:srgbClr val="00B050"/>
                </a:solidFill>
              </a:rPr>
              <a:t>energie</a:t>
            </a:r>
            <a:r>
              <a:rPr lang="en-US" sz="2400" dirty="0">
                <a:solidFill>
                  <a:srgbClr val="00B050"/>
                </a:solidFill>
              </a:rPr>
              <a:t> </a:t>
            </a:r>
            <a:r>
              <a:rPr lang="en-US" sz="2400" dirty="0" err="1">
                <a:solidFill>
                  <a:schemeClr val="tx2"/>
                </a:solidFill>
              </a:rPr>
              <a:t>te</a:t>
            </a:r>
            <a:r>
              <a:rPr lang="en-US" sz="2400" dirty="0">
                <a:solidFill>
                  <a:schemeClr val="tx2"/>
                </a:solidFill>
              </a:rPr>
              <a:t> </a:t>
            </a:r>
            <a:r>
              <a:rPr lang="en-US" sz="2400" dirty="0" err="1">
                <a:solidFill>
                  <a:schemeClr val="tx2"/>
                </a:solidFill>
              </a:rPr>
              <a:t>leveren</a:t>
            </a:r>
            <a:r>
              <a:rPr lang="en-US" sz="2400" dirty="0">
                <a:solidFill>
                  <a:schemeClr val="tx2"/>
                </a:solidFill>
              </a:rPr>
              <a:t> in de </a:t>
            </a:r>
            <a:r>
              <a:rPr lang="en-US" sz="2400" dirty="0" err="1">
                <a:solidFill>
                  <a:schemeClr val="tx2"/>
                </a:solidFill>
              </a:rPr>
              <a:t>vorm</a:t>
            </a:r>
            <a:r>
              <a:rPr lang="en-US" sz="2400" dirty="0">
                <a:solidFill>
                  <a:schemeClr val="tx2"/>
                </a:solidFill>
              </a:rPr>
              <a:t> van </a:t>
            </a:r>
            <a:r>
              <a:rPr lang="en-US" sz="2400" dirty="0" err="1">
                <a:solidFill>
                  <a:srgbClr val="00B050"/>
                </a:solidFill>
              </a:rPr>
              <a:t>koolhydraten</a:t>
            </a:r>
            <a:r>
              <a:rPr lang="en-US" sz="2400" dirty="0">
                <a:solidFill>
                  <a:schemeClr val="tx2"/>
                </a:solidFill>
              </a:rPr>
              <a:t>. Dus is het </a:t>
            </a:r>
            <a:r>
              <a:rPr lang="en-US" sz="2400" dirty="0" err="1">
                <a:solidFill>
                  <a:schemeClr val="tx2"/>
                </a:solidFill>
              </a:rPr>
              <a:t>aandeel</a:t>
            </a:r>
            <a:r>
              <a:rPr lang="en-US" sz="2400" dirty="0">
                <a:solidFill>
                  <a:schemeClr val="tx2"/>
                </a:solidFill>
              </a:rPr>
              <a:t> </a:t>
            </a:r>
            <a:r>
              <a:rPr lang="en-US" sz="2400" dirty="0" err="1">
                <a:solidFill>
                  <a:srgbClr val="C00000"/>
                </a:solidFill>
              </a:rPr>
              <a:t>zetmeelhoudende</a:t>
            </a:r>
            <a:r>
              <a:rPr lang="en-US" sz="2400" dirty="0">
                <a:solidFill>
                  <a:srgbClr val="C00000"/>
                </a:solidFill>
              </a:rPr>
              <a:t> </a:t>
            </a:r>
            <a:r>
              <a:rPr lang="en-US" sz="2400" dirty="0" err="1">
                <a:solidFill>
                  <a:srgbClr val="C00000"/>
                </a:solidFill>
              </a:rPr>
              <a:t>zaden</a:t>
            </a:r>
            <a:r>
              <a:rPr lang="en-US" sz="2400" dirty="0">
                <a:solidFill>
                  <a:srgbClr val="C00000"/>
                </a:solidFill>
              </a:rPr>
              <a:t> </a:t>
            </a:r>
            <a:r>
              <a:rPr lang="en-US" sz="2400" dirty="0" err="1">
                <a:solidFill>
                  <a:schemeClr val="tx2"/>
                </a:solidFill>
              </a:rPr>
              <a:t>hoger</a:t>
            </a:r>
            <a:r>
              <a:rPr lang="en-US" sz="2400" dirty="0">
                <a:solidFill>
                  <a:schemeClr val="tx2"/>
                </a:solidFill>
              </a:rPr>
              <a:t> dan in de </a:t>
            </a:r>
            <a:r>
              <a:rPr lang="en-US" sz="2400" dirty="0" err="1">
                <a:solidFill>
                  <a:schemeClr val="tx2"/>
                </a:solidFill>
              </a:rPr>
              <a:t>rustfase</a:t>
            </a:r>
            <a:r>
              <a:rPr lang="en-US" sz="2400" dirty="0">
                <a:solidFill>
                  <a:schemeClr val="tx2"/>
                </a:solidFill>
              </a:rPr>
              <a:t>.</a:t>
            </a:r>
          </a:p>
          <a:p>
            <a:r>
              <a:rPr lang="en-US" sz="2400" dirty="0">
                <a:solidFill>
                  <a:schemeClr val="tx2"/>
                </a:solidFill>
              </a:rPr>
              <a:t>Daarnaast </a:t>
            </a:r>
            <a:r>
              <a:rPr lang="en-US" sz="2400" dirty="0" err="1">
                <a:solidFill>
                  <a:schemeClr val="tx2"/>
                </a:solidFill>
              </a:rPr>
              <a:t>hebben</a:t>
            </a:r>
            <a:r>
              <a:rPr lang="en-US" sz="2400" dirty="0">
                <a:solidFill>
                  <a:schemeClr val="tx2"/>
                </a:solidFill>
              </a:rPr>
              <a:t> de </a:t>
            </a:r>
            <a:r>
              <a:rPr lang="en-US" sz="2400" dirty="0" err="1">
                <a:solidFill>
                  <a:schemeClr val="tx2"/>
                </a:solidFill>
              </a:rPr>
              <a:t>vogels</a:t>
            </a:r>
            <a:r>
              <a:rPr lang="en-US" sz="2400" dirty="0">
                <a:solidFill>
                  <a:schemeClr val="tx2"/>
                </a:solidFill>
              </a:rPr>
              <a:t> </a:t>
            </a:r>
            <a:r>
              <a:rPr lang="en-US" sz="2400" dirty="0" err="1">
                <a:solidFill>
                  <a:schemeClr val="tx2"/>
                </a:solidFill>
              </a:rPr>
              <a:t>een</a:t>
            </a:r>
            <a:r>
              <a:rPr lang="en-US" sz="2400" dirty="0">
                <a:solidFill>
                  <a:schemeClr val="tx2"/>
                </a:solidFill>
              </a:rPr>
              <a:t> </a:t>
            </a:r>
            <a:r>
              <a:rPr lang="en-US" sz="2400" dirty="0" err="1">
                <a:solidFill>
                  <a:schemeClr val="tx2"/>
                </a:solidFill>
              </a:rPr>
              <a:t>verhoogde</a:t>
            </a:r>
            <a:r>
              <a:rPr lang="en-US" sz="2400" dirty="0">
                <a:solidFill>
                  <a:schemeClr val="tx2"/>
                </a:solidFill>
              </a:rPr>
              <a:t> </a:t>
            </a:r>
            <a:r>
              <a:rPr lang="en-US" sz="2400" dirty="0" err="1">
                <a:solidFill>
                  <a:schemeClr val="tx2"/>
                </a:solidFill>
              </a:rPr>
              <a:t>behoefte</a:t>
            </a:r>
            <a:r>
              <a:rPr lang="en-US" sz="2400" dirty="0">
                <a:solidFill>
                  <a:schemeClr val="tx2"/>
                </a:solidFill>
              </a:rPr>
              <a:t> </a:t>
            </a:r>
            <a:r>
              <a:rPr lang="en-US" sz="2400" dirty="0" err="1">
                <a:solidFill>
                  <a:schemeClr val="tx2"/>
                </a:solidFill>
              </a:rPr>
              <a:t>aan</a:t>
            </a:r>
            <a:r>
              <a:rPr lang="en-US" sz="2400" dirty="0">
                <a:solidFill>
                  <a:schemeClr val="tx2"/>
                </a:solidFill>
              </a:rPr>
              <a:t> </a:t>
            </a:r>
            <a:r>
              <a:rPr lang="en-US" sz="2400" dirty="0" err="1">
                <a:solidFill>
                  <a:schemeClr val="tx2"/>
                </a:solidFill>
              </a:rPr>
              <a:t>opfokvoer</a:t>
            </a:r>
            <a:r>
              <a:rPr lang="en-US" sz="2400" dirty="0">
                <a:solidFill>
                  <a:schemeClr val="tx2"/>
                </a:solidFill>
              </a:rPr>
              <a:t>, </a:t>
            </a:r>
            <a:r>
              <a:rPr lang="en-US" sz="2400" dirty="0" err="1">
                <a:solidFill>
                  <a:schemeClr val="tx2"/>
                </a:solidFill>
              </a:rPr>
              <a:t>kiemzaad</a:t>
            </a:r>
            <a:r>
              <a:rPr lang="en-US" sz="2400" dirty="0">
                <a:solidFill>
                  <a:schemeClr val="tx2"/>
                </a:solidFill>
              </a:rPr>
              <a:t>, </a:t>
            </a:r>
            <a:r>
              <a:rPr lang="en-US" sz="2400" dirty="0" err="1">
                <a:solidFill>
                  <a:schemeClr val="tx2"/>
                </a:solidFill>
              </a:rPr>
              <a:t>vitaminen</a:t>
            </a:r>
            <a:r>
              <a:rPr lang="en-US" sz="2400" dirty="0">
                <a:solidFill>
                  <a:schemeClr val="tx2"/>
                </a:solidFill>
              </a:rPr>
              <a:t>, </a:t>
            </a:r>
            <a:r>
              <a:rPr lang="en-US" sz="2400" dirty="0" err="1">
                <a:solidFill>
                  <a:schemeClr val="tx2"/>
                </a:solidFill>
              </a:rPr>
              <a:t>mineralen</a:t>
            </a:r>
            <a:r>
              <a:rPr lang="en-US" sz="2400" dirty="0">
                <a:solidFill>
                  <a:schemeClr val="tx2"/>
                </a:solidFill>
              </a:rPr>
              <a:t>.</a:t>
            </a:r>
          </a:p>
          <a:p>
            <a:r>
              <a:rPr lang="en-US" sz="2400" dirty="0">
                <a:solidFill>
                  <a:schemeClr val="tx2"/>
                </a:solidFill>
              </a:rPr>
              <a:t>Het </a:t>
            </a:r>
            <a:r>
              <a:rPr lang="en-US" sz="2400" dirty="0" err="1">
                <a:solidFill>
                  <a:schemeClr val="tx2"/>
                </a:solidFill>
              </a:rPr>
              <a:t>aandeel</a:t>
            </a:r>
            <a:r>
              <a:rPr lang="en-US" sz="2400" dirty="0">
                <a:solidFill>
                  <a:schemeClr val="tx2"/>
                </a:solidFill>
              </a:rPr>
              <a:t> </a:t>
            </a:r>
            <a:r>
              <a:rPr lang="en-US" sz="2400" dirty="0" err="1">
                <a:solidFill>
                  <a:schemeClr val="tx2"/>
                </a:solidFill>
              </a:rPr>
              <a:t>aan</a:t>
            </a:r>
            <a:r>
              <a:rPr lang="en-US" sz="2400" dirty="0">
                <a:solidFill>
                  <a:schemeClr val="tx2"/>
                </a:solidFill>
              </a:rPr>
              <a:t> </a:t>
            </a:r>
            <a:r>
              <a:rPr lang="en-US" sz="2400" dirty="0" err="1">
                <a:solidFill>
                  <a:srgbClr val="C00000"/>
                </a:solidFill>
              </a:rPr>
              <a:t>oliehoudende</a:t>
            </a:r>
            <a:r>
              <a:rPr lang="en-US" sz="2400" dirty="0">
                <a:solidFill>
                  <a:srgbClr val="C00000"/>
                </a:solidFill>
              </a:rPr>
              <a:t> </a:t>
            </a:r>
            <a:r>
              <a:rPr lang="en-US" sz="2400" dirty="0" err="1">
                <a:solidFill>
                  <a:srgbClr val="C00000"/>
                </a:solidFill>
              </a:rPr>
              <a:t>zaden</a:t>
            </a:r>
            <a:r>
              <a:rPr lang="en-US" sz="2400" dirty="0">
                <a:solidFill>
                  <a:srgbClr val="C00000"/>
                </a:solidFill>
              </a:rPr>
              <a:t> </a:t>
            </a:r>
            <a:r>
              <a:rPr lang="en-US" sz="2400" dirty="0" err="1">
                <a:solidFill>
                  <a:schemeClr val="tx2"/>
                </a:solidFill>
              </a:rPr>
              <a:t>bestaat</a:t>
            </a:r>
            <a:r>
              <a:rPr lang="en-US" sz="2400" dirty="0">
                <a:solidFill>
                  <a:schemeClr val="tx2"/>
                </a:solidFill>
              </a:rPr>
              <a:t> </a:t>
            </a:r>
            <a:r>
              <a:rPr lang="en-US" sz="2400" dirty="0" err="1">
                <a:solidFill>
                  <a:schemeClr val="tx2"/>
                </a:solidFill>
              </a:rPr>
              <a:t>deels</a:t>
            </a:r>
            <a:r>
              <a:rPr lang="en-US" sz="2400" dirty="0">
                <a:solidFill>
                  <a:schemeClr val="tx2"/>
                </a:solidFill>
              </a:rPr>
              <a:t> </a:t>
            </a:r>
            <a:r>
              <a:rPr lang="en-US" sz="2400" dirty="0" err="1">
                <a:solidFill>
                  <a:schemeClr val="tx2"/>
                </a:solidFill>
              </a:rPr>
              <a:t>uit</a:t>
            </a:r>
            <a:r>
              <a:rPr lang="en-US" sz="2400" dirty="0">
                <a:solidFill>
                  <a:schemeClr val="tx2"/>
                </a:solidFill>
              </a:rPr>
              <a:t> </a:t>
            </a:r>
            <a:r>
              <a:rPr lang="en-US" sz="2400" dirty="0" err="1">
                <a:solidFill>
                  <a:schemeClr val="tx2"/>
                </a:solidFill>
              </a:rPr>
              <a:t>zaden</a:t>
            </a:r>
            <a:r>
              <a:rPr lang="en-US" sz="2400" dirty="0">
                <a:solidFill>
                  <a:schemeClr val="tx2"/>
                </a:solidFill>
              </a:rPr>
              <a:t>  </a:t>
            </a:r>
            <a:r>
              <a:rPr lang="en-US" sz="2400" dirty="0" err="1">
                <a:solidFill>
                  <a:schemeClr val="tx2"/>
                </a:solidFill>
              </a:rPr>
              <a:t>waaraan</a:t>
            </a:r>
            <a:r>
              <a:rPr lang="en-US" sz="2400" dirty="0">
                <a:solidFill>
                  <a:schemeClr val="tx2"/>
                </a:solidFill>
              </a:rPr>
              <a:t> in het </a:t>
            </a:r>
            <a:r>
              <a:rPr lang="en-US" sz="2400" dirty="0" err="1">
                <a:solidFill>
                  <a:schemeClr val="tx2"/>
                </a:solidFill>
              </a:rPr>
              <a:t>algemeen</a:t>
            </a:r>
            <a:r>
              <a:rPr lang="en-US" sz="2400" dirty="0">
                <a:solidFill>
                  <a:schemeClr val="tx2"/>
                </a:solidFill>
              </a:rPr>
              <a:t> </a:t>
            </a:r>
            <a:r>
              <a:rPr lang="en-US" sz="2400" dirty="0" err="1">
                <a:solidFill>
                  <a:srgbClr val="00B050"/>
                </a:solidFill>
              </a:rPr>
              <a:t>conditieversterkende</a:t>
            </a:r>
            <a:r>
              <a:rPr lang="en-US" sz="2400" dirty="0">
                <a:solidFill>
                  <a:srgbClr val="00B050"/>
                </a:solidFill>
              </a:rPr>
              <a:t> </a:t>
            </a:r>
            <a:r>
              <a:rPr lang="en-US" sz="2400" dirty="0" err="1">
                <a:solidFill>
                  <a:srgbClr val="00B050"/>
                </a:solidFill>
              </a:rPr>
              <a:t>eigenschappen</a:t>
            </a:r>
            <a:r>
              <a:rPr lang="en-US" sz="2400" dirty="0">
                <a:solidFill>
                  <a:srgbClr val="00B050"/>
                </a:solidFill>
              </a:rPr>
              <a:t> </a:t>
            </a:r>
            <a:r>
              <a:rPr lang="en-US" sz="2400" dirty="0" err="1">
                <a:solidFill>
                  <a:schemeClr val="tx2"/>
                </a:solidFill>
              </a:rPr>
              <a:t>worden</a:t>
            </a:r>
            <a:r>
              <a:rPr lang="en-US" sz="2400" dirty="0">
                <a:solidFill>
                  <a:schemeClr val="tx2"/>
                </a:solidFill>
              </a:rPr>
              <a:t> </a:t>
            </a:r>
            <a:r>
              <a:rPr lang="en-US" sz="2400" dirty="0" err="1">
                <a:solidFill>
                  <a:schemeClr val="tx2"/>
                </a:solidFill>
              </a:rPr>
              <a:t>toegeschreven</a:t>
            </a:r>
            <a:r>
              <a:rPr lang="en-US" sz="2400" dirty="0">
                <a:solidFill>
                  <a:schemeClr val="tx2"/>
                </a:solidFill>
              </a:rPr>
              <a:t>. </a:t>
            </a:r>
          </a:p>
          <a:p>
            <a:pPr lvl="1"/>
            <a:r>
              <a:rPr lang="en-US" sz="2000" dirty="0" err="1">
                <a:solidFill>
                  <a:schemeClr val="tx2"/>
                </a:solidFill>
              </a:rPr>
              <a:t>Deze</a:t>
            </a:r>
            <a:r>
              <a:rPr lang="en-US" sz="2000" dirty="0">
                <a:solidFill>
                  <a:schemeClr val="tx2"/>
                </a:solidFill>
              </a:rPr>
              <a:t> </a:t>
            </a:r>
            <a:r>
              <a:rPr lang="en-US" sz="2000" dirty="0" err="1">
                <a:solidFill>
                  <a:schemeClr val="tx2"/>
                </a:solidFill>
              </a:rPr>
              <a:t>zijn</a:t>
            </a:r>
            <a:r>
              <a:rPr lang="en-US" sz="2000" dirty="0">
                <a:solidFill>
                  <a:schemeClr val="tx2"/>
                </a:solidFill>
              </a:rPr>
              <a:t> </a:t>
            </a:r>
            <a:r>
              <a:rPr lang="en-US" sz="2000" dirty="0" err="1">
                <a:solidFill>
                  <a:schemeClr val="tx2"/>
                </a:solidFill>
              </a:rPr>
              <a:t>voordelig</a:t>
            </a:r>
            <a:r>
              <a:rPr lang="en-US" sz="2000" dirty="0">
                <a:solidFill>
                  <a:schemeClr val="tx2"/>
                </a:solidFill>
              </a:rPr>
              <a:t> in het </a:t>
            </a:r>
            <a:r>
              <a:rPr lang="en-US" sz="2000" dirty="0" err="1">
                <a:solidFill>
                  <a:srgbClr val="0070C0"/>
                </a:solidFill>
              </a:rPr>
              <a:t>eiwitgehalte</a:t>
            </a:r>
            <a:r>
              <a:rPr lang="en-US" sz="2000" dirty="0">
                <a:solidFill>
                  <a:schemeClr val="tx2"/>
                </a:solidFill>
              </a:rPr>
              <a:t> en in het </a:t>
            </a:r>
            <a:r>
              <a:rPr lang="en-US" sz="2000" dirty="0" err="1">
                <a:solidFill>
                  <a:schemeClr val="tx2"/>
                </a:solidFill>
              </a:rPr>
              <a:t>aandeel</a:t>
            </a:r>
            <a:r>
              <a:rPr lang="en-US" sz="2000" dirty="0">
                <a:solidFill>
                  <a:schemeClr val="tx2"/>
                </a:solidFill>
              </a:rPr>
              <a:t> </a:t>
            </a:r>
            <a:r>
              <a:rPr lang="en-US" sz="2000" dirty="0" err="1">
                <a:solidFill>
                  <a:srgbClr val="0070C0"/>
                </a:solidFill>
              </a:rPr>
              <a:t>essentiële</a:t>
            </a:r>
            <a:r>
              <a:rPr lang="en-US" sz="2000" dirty="0">
                <a:solidFill>
                  <a:srgbClr val="0070C0"/>
                </a:solidFill>
              </a:rPr>
              <a:t> </a:t>
            </a:r>
            <a:r>
              <a:rPr lang="en-US" sz="2000" dirty="0" err="1">
                <a:solidFill>
                  <a:srgbClr val="0070C0"/>
                </a:solidFill>
              </a:rPr>
              <a:t>aminozuren</a:t>
            </a:r>
            <a:r>
              <a:rPr lang="en-US" sz="2000" dirty="0">
                <a:solidFill>
                  <a:srgbClr val="0070C0"/>
                </a:solidFill>
              </a:rPr>
              <a:t> </a:t>
            </a:r>
            <a:r>
              <a:rPr lang="en-US" sz="2000" dirty="0">
                <a:solidFill>
                  <a:schemeClr val="tx2"/>
                </a:solidFill>
              </a:rPr>
              <a:t>en </a:t>
            </a:r>
            <a:r>
              <a:rPr lang="en-US" sz="2000" dirty="0" err="1">
                <a:solidFill>
                  <a:srgbClr val="0070C0"/>
                </a:solidFill>
              </a:rPr>
              <a:t>vetzuren</a:t>
            </a:r>
            <a:r>
              <a:rPr lang="en-US" sz="2000" dirty="0">
                <a:solidFill>
                  <a:schemeClr val="tx2"/>
                </a:solidFill>
              </a:rPr>
              <a:t>. </a:t>
            </a:r>
          </a:p>
          <a:p>
            <a:pPr lvl="1"/>
            <a:r>
              <a:rPr lang="en-US" sz="2000" dirty="0" err="1">
                <a:solidFill>
                  <a:schemeClr val="tx2"/>
                </a:solidFill>
              </a:rPr>
              <a:t>Dit</a:t>
            </a:r>
            <a:r>
              <a:rPr lang="en-US" sz="2000" dirty="0">
                <a:solidFill>
                  <a:schemeClr val="tx2"/>
                </a:solidFill>
              </a:rPr>
              <a:t> </a:t>
            </a:r>
            <a:r>
              <a:rPr lang="en-US" sz="2000" dirty="0" err="1">
                <a:solidFill>
                  <a:schemeClr val="tx2"/>
                </a:solidFill>
              </a:rPr>
              <a:t>zijn</a:t>
            </a:r>
            <a:r>
              <a:rPr lang="en-US" sz="2000" dirty="0">
                <a:solidFill>
                  <a:schemeClr val="tx2"/>
                </a:solidFill>
              </a:rPr>
              <a:t> </a:t>
            </a:r>
            <a:r>
              <a:rPr lang="en-US" sz="2000" dirty="0" err="1">
                <a:solidFill>
                  <a:schemeClr val="tx2"/>
                </a:solidFill>
              </a:rPr>
              <a:t>naast</a:t>
            </a:r>
            <a:r>
              <a:rPr lang="en-US" sz="2000" dirty="0">
                <a:solidFill>
                  <a:schemeClr val="tx2"/>
                </a:solidFill>
              </a:rPr>
              <a:t> </a:t>
            </a:r>
            <a:r>
              <a:rPr lang="en-US" sz="2000" dirty="0" err="1">
                <a:solidFill>
                  <a:srgbClr val="0070C0"/>
                </a:solidFill>
              </a:rPr>
              <a:t>negerzaad</a:t>
            </a:r>
            <a:r>
              <a:rPr lang="en-US" sz="2000" dirty="0">
                <a:solidFill>
                  <a:srgbClr val="00B050"/>
                </a:solidFill>
              </a:rPr>
              <a:t> </a:t>
            </a:r>
            <a:r>
              <a:rPr lang="en-US" sz="2000" dirty="0">
                <a:solidFill>
                  <a:schemeClr val="tx2"/>
                </a:solidFill>
              </a:rPr>
              <a:t>de </a:t>
            </a:r>
            <a:r>
              <a:rPr lang="en-US" sz="2000" dirty="0" err="1">
                <a:solidFill>
                  <a:schemeClr val="tx2"/>
                </a:solidFill>
              </a:rPr>
              <a:t>zaden</a:t>
            </a:r>
            <a:r>
              <a:rPr lang="en-US" sz="2000" dirty="0">
                <a:solidFill>
                  <a:schemeClr val="tx2"/>
                </a:solidFill>
              </a:rPr>
              <a:t> </a:t>
            </a:r>
            <a:r>
              <a:rPr lang="en-US" sz="2000" dirty="0">
                <a:solidFill>
                  <a:srgbClr val="0070C0"/>
                </a:solidFill>
              </a:rPr>
              <a:t>perilla</a:t>
            </a:r>
            <a:r>
              <a:rPr lang="en-US" sz="2000" dirty="0">
                <a:solidFill>
                  <a:schemeClr val="tx2"/>
                </a:solidFill>
              </a:rPr>
              <a:t>, </a:t>
            </a:r>
            <a:r>
              <a:rPr lang="en-US" sz="2000" dirty="0" err="1">
                <a:solidFill>
                  <a:schemeClr val="tx2"/>
                </a:solidFill>
              </a:rPr>
              <a:t>sesam</a:t>
            </a:r>
            <a:r>
              <a:rPr lang="en-US" sz="2000" dirty="0">
                <a:solidFill>
                  <a:schemeClr val="tx2"/>
                </a:solidFill>
              </a:rPr>
              <a:t>, </a:t>
            </a:r>
            <a:r>
              <a:rPr lang="en-US" sz="2000" dirty="0" err="1">
                <a:solidFill>
                  <a:schemeClr val="tx2"/>
                </a:solidFill>
              </a:rPr>
              <a:t>maan</a:t>
            </a:r>
            <a:r>
              <a:rPr lang="en-US" sz="2000" dirty="0">
                <a:solidFill>
                  <a:schemeClr val="tx2"/>
                </a:solidFill>
              </a:rPr>
              <a:t>, </a:t>
            </a:r>
            <a:r>
              <a:rPr lang="en-US" sz="2000" dirty="0" err="1">
                <a:solidFill>
                  <a:schemeClr val="tx2"/>
                </a:solidFill>
              </a:rPr>
              <a:t>echte</a:t>
            </a:r>
            <a:r>
              <a:rPr lang="en-US" sz="2000" dirty="0">
                <a:solidFill>
                  <a:schemeClr val="tx2"/>
                </a:solidFill>
              </a:rPr>
              <a:t> </a:t>
            </a:r>
            <a:r>
              <a:rPr lang="en-US" sz="2000" dirty="0" err="1">
                <a:solidFill>
                  <a:schemeClr val="tx2"/>
                </a:solidFill>
              </a:rPr>
              <a:t>distel</a:t>
            </a:r>
            <a:r>
              <a:rPr lang="en-US" sz="2000" dirty="0">
                <a:solidFill>
                  <a:schemeClr val="tx2"/>
                </a:solidFill>
              </a:rPr>
              <a:t> en </a:t>
            </a:r>
            <a:r>
              <a:rPr lang="en-US" sz="2000" dirty="0" err="1">
                <a:solidFill>
                  <a:schemeClr val="tx2"/>
                </a:solidFill>
              </a:rPr>
              <a:t>lijndotter</a:t>
            </a:r>
            <a:r>
              <a:rPr lang="en-US" sz="2000" dirty="0">
                <a:solidFill>
                  <a:schemeClr val="tx2"/>
                </a:solidFill>
              </a:rPr>
              <a:t> (Gold of Pleasure).</a:t>
            </a:r>
            <a:endParaRPr lang="en-US" sz="1800" dirty="0"/>
          </a:p>
        </p:txBody>
      </p:sp>
      <p:sp>
        <p:nvSpPr>
          <p:cNvPr id="4" name="Date Placeholder 3">
            <a:extLst>
              <a:ext uri="{FF2B5EF4-FFF2-40B4-BE49-F238E27FC236}">
                <a16:creationId xmlns:a16="http://schemas.microsoft.com/office/drawing/2014/main" xmlns="" id="{0BF396B6-343B-4913-DAD3-16E95D20F68D}"/>
              </a:ext>
            </a:extLst>
          </p:cNvPr>
          <p:cNvSpPr>
            <a:spLocks noGrp="1"/>
          </p:cNvSpPr>
          <p:nvPr>
            <p:ph type="dt" sz="half" idx="10"/>
          </p:nvPr>
        </p:nvSpPr>
        <p:spPr/>
        <p:txBody>
          <a:bodyPr/>
          <a:lstStyle/>
          <a:p>
            <a:r>
              <a:rPr lang="en-US"/>
              <a:t>06-Feb-24</a:t>
            </a:r>
            <a:endParaRPr lang="en-US" dirty="0"/>
          </a:p>
        </p:txBody>
      </p:sp>
      <p:sp>
        <p:nvSpPr>
          <p:cNvPr id="5" name="Footer Placeholder 4">
            <a:extLst>
              <a:ext uri="{FF2B5EF4-FFF2-40B4-BE49-F238E27FC236}">
                <a16:creationId xmlns:a16="http://schemas.microsoft.com/office/drawing/2014/main" xmlns="" id="{E7F36E99-6657-1FF3-CC77-D324A6375CB5}"/>
              </a:ext>
            </a:extLst>
          </p:cNvPr>
          <p:cNvSpPr>
            <a:spLocks noGrp="1"/>
          </p:cNvSpPr>
          <p:nvPr>
            <p:ph type="ftr" sz="quarter" idx="11"/>
          </p:nvPr>
        </p:nvSpPr>
        <p:spPr/>
        <p:txBody>
          <a:bodyPr/>
          <a:lstStyle/>
          <a:p>
            <a:r>
              <a:rPr lang="nl-NL"/>
              <a:t>Omstandigheden voor de Kleurkanariekweek: Voeding</a:t>
            </a:r>
            <a:endParaRPr lang="en-US" dirty="0"/>
          </a:p>
        </p:txBody>
      </p:sp>
      <p:sp>
        <p:nvSpPr>
          <p:cNvPr id="6" name="Slide Number Placeholder 5">
            <a:extLst>
              <a:ext uri="{FF2B5EF4-FFF2-40B4-BE49-F238E27FC236}">
                <a16:creationId xmlns:a16="http://schemas.microsoft.com/office/drawing/2014/main" xmlns="" id="{33E1526E-B3D6-A7FC-D9F1-629BC06D929C}"/>
              </a:ext>
            </a:extLst>
          </p:cNvPr>
          <p:cNvSpPr>
            <a:spLocks noGrp="1"/>
          </p:cNvSpPr>
          <p:nvPr>
            <p:ph type="sldNum" sz="quarter" idx="12"/>
          </p:nvPr>
        </p:nvSpPr>
        <p:spPr/>
        <p:txBody>
          <a:bodyPr/>
          <a:lstStyle/>
          <a:p>
            <a:fld id="{4FAB73BC-B049-4115-A692-8D63A059BFB8}" type="slidenum">
              <a:rPr lang="en-US" smtClean="0"/>
              <a:pPr/>
              <a:t>10</a:t>
            </a:fld>
            <a:endParaRPr lang="en-US" dirty="0"/>
          </a:p>
        </p:txBody>
      </p:sp>
    </p:spTree>
    <p:extLst>
      <p:ext uri="{BB962C8B-B14F-4D97-AF65-F5344CB8AC3E}">
        <p14:creationId xmlns:p14="http://schemas.microsoft.com/office/powerpoint/2010/main" val="7694774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0B6B2F-461B-4F92-8E1A-3439EFC76F87}"/>
              </a:ext>
            </a:extLst>
          </p:cNvPr>
          <p:cNvSpPr>
            <a:spLocks noGrp="1"/>
          </p:cNvSpPr>
          <p:nvPr>
            <p:ph type="title"/>
          </p:nvPr>
        </p:nvSpPr>
        <p:spPr/>
        <p:txBody>
          <a:bodyPr/>
          <a:lstStyle/>
          <a:p>
            <a:r>
              <a:rPr lang="en-US" dirty="0"/>
              <a:t>Voeding van </a:t>
            </a:r>
            <a:r>
              <a:rPr lang="en-US" dirty="0" err="1"/>
              <a:t>Kanaries</a:t>
            </a:r>
            <a:r>
              <a:rPr lang="en-US" dirty="0"/>
              <a:t> 5.</a:t>
            </a:r>
          </a:p>
        </p:txBody>
      </p:sp>
      <p:sp>
        <p:nvSpPr>
          <p:cNvPr id="4" name="Date Placeholder 3">
            <a:extLst>
              <a:ext uri="{FF2B5EF4-FFF2-40B4-BE49-F238E27FC236}">
                <a16:creationId xmlns:a16="http://schemas.microsoft.com/office/drawing/2014/main" xmlns="" id="{6CC78427-DB8E-4912-BDE9-9FFC197311F3}"/>
              </a:ext>
            </a:extLst>
          </p:cNvPr>
          <p:cNvSpPr>
            <a:spLocks noGrp="1"/>
          </p:cNvSpPr>
          <p:nvPr>
            <p:ph type="dt" sz="half" idx="10"/>
          </p:nvPr>
        </p:nvSpPr>
        <p:spPr/>
        <p:txBody>
          <a:bodyPr/>
          <a:lstStyle/>
          <a:p>
            <a:r>
              <a:rPr lang="en-US"/>
              <a:t>06-Feb-24</a:t>
            </a:r>
            <a:endParaRPr lang="en-US" dirty="0"/>
          </a:p>
        </p:txBody>
      </p:sp>
      <p:sp>
        <p:nvSpPr>
          <p:cNvPr id="5" name="Slide Number Placeholder 4">
            <a:extLst>
              <a:ext uri="{FF2B5EF4-FFF2-40B4-BE49-F238E27FC236}">
                <a16:creationId xmlns:a16="http://schemas.microsoft.com/office/drawing/2014/main" xmlns="" id="{4A16C152-98C5-4C5A-A9CD-00626358DB4B}"/>
              </a:ext>
            </a:extLst>
          </p:cNvPr>
          <p:cNvSpPr>
            <a:spLocks noGrp="1"/>
          </p:cNvSpPr>
          <p:nvPr>
            <p:ph type="sldNum" sz="quarter" idx="12"/>
          </p:nvPr>
        </p:nvSpPr>
        <p:spPr/>
        <p:txBody>
          <a:bodyPr/>
          <a:lstStyle/>
          <a:p>
            <a:fld id="{4FAB73BC-B049-4115-A692-8D63A059BFB8}" type="slidenum">
              <a:rPr lang="en-US" smtClean="0"/>
              <a:pPr/>
              <a:t>11</a:t>
            </a:fld>
            <a:endParaRPr lang="en-US" dirty="0"/>
          </a:p>
        </p:txBody>
      </p:sp>
      <p:sp>
        <p:nvSpPr>
          <p:cNvPr id="7" name="TextBox 6">
            <a:extLst>
              <a:ext uri="{FF2B5EF4-FFF2-40B4-BE49-F238E27FC236}">
                <a16:creationId xmlns:a16="http://schemas.microsoft.com/office/drawing/2014/main" xmlns="" id="{D3608669-4EEC-4606-901C-172635EE23A8}"/>
              </a:ext>
            </a:extLst>
          </p:cNvPr>
          <p:cNvSpPr txBox="1"/>
          <p:nvPr/>
        </p:nvSpPr>
        <p:spPr>
          <a:xfrm>
            <a:off x="2667699" y="461394"/>
            <a:ext cx="6107185" cy="1938992"/>
          </a:xfrm>
          <a:prstGeom prst="rect">
            <a:avLst/>
          </a:prstGeom>
          <a:noFill/>
        </p:spPr>
        <p:txBody>
          <a:bodyPr wrap="square" rtlCol="0">
            <a:spAutoFit/>
          </a:bodyPr>
          <a:lstStyle/>
          <a:p>
            <a:pPr algn="ctr"/>
            <a:r>
              <a:rPr lang="en-US" sz="4000" b="1" dirty="0">
                <a:ln w="9525">
                  <a:solidFill>
                    <a:schemeClr val="bg1"/>
                  </a:solidFill>
                  <a:prstDash val="solid"/>
                </a:ln>
                <a:effectLst>
                  <a:outerShdw blurRad="12700" dist="38100" dir="2700000" algn="tl" rotWithShape="0">
                    <a:schemeClr val="bg1">
                      <a:lumMod val="50000"/>
                    </a:schemeClr>
                  </a:outerShdw>
                </a:effectLst>
              </a:rPr>
              <a:t>Voeding</a:t>
            </a:r>
          </a:p>
          <a:p>
            <a:pPr algn="ctr"/>
            <a:r>
              <a:rPr lang="en-US" sz="2400" b="1" dirty="0" err="1"/>
              <a:t>aangepast</a:t>
            </a:r>
            <a:r>
              <a:rPr lang="en-US" sz="2400" b="1" dirty="0"/>
              <a:t> aan de </a:t>
            </a:r>
            <a:r>
              <a:rPr lang="en-US" sz="2400" b="1" dirty="0" err="1"/>
              <a:t>gegeven</a:t>
            </a:r>
            <a:r>
              <a:rPr lang="en-US" sz="2400" b="1" dirty="0"/>
              <a:t> </a:t>
            </a:r>
            <a:r>
              <a:rPr lang="en-US" sz="2400" b="1" dirty="0" err="1"/>
              <a:t>fase</a:t>
            </a:r>
            <a:endParaRPr lang="en-US" sz="2400" b="1" dirty="0"/>
          </a:p>
          <a:p>
            <a:pPr algn="ctr"/>
            <a:endParaRPr lang="en-US" sz="2400" b="1" dirty="0"/>
          </a:p>
          <a:p>
            <a:pPr algn="ctr"/>
            <a:r>
              <a:rPr lang="en-US" sz="2800" b="1" dirty="0" err="1">
                <a:solidFill>
                  <a:srgbClr val="0070C0"/>
                </a:solidFill>
              </a:rPr>
              <a:t>Rustfase</a:t>
            </a:r>
            <a:r>
              <a:rPr lang="en-US" sz="2800" b="1" dirty="0"/>
              <a:t>  </a:t>
            </a:r>
            <a:r>
              <a:rPr lang="en-US" sz="2800" b="1" dirty="0">
                <a:latin typeface="Calibri" panose="020F0502020204030204" pitchFamily="34" charset="0"/>
                <a:cs typeface="Calibri" panose="020F0502020204030204" pitchFamily="34" charset="0"/>
              </a:rPr>
              <a:t>↔ </a:t>
            </a:r>
            <a:r>
              <a:rPr lang="en-US" sz="2800" b="1" dirty="0">
                <a:solidFill>
                  <a:srgbClr val="C00000"/>
                </a:solidFill>
              </a:rPr>
              <a:t>Broedfase</a:t>
            </a:r>
            <a:r>
              <a:rPr lang="en-US" sz="2800" b="1" dirty="0">
                <a:latin typeface="Calibri" panose="020F0502020204030204" pitchFamily="34" charset="0"/>
                <a:cs typeface="Calibri" panose="020F0502020204030204" pitchFamily="34" charset="0"/>
              </a:rPr>
              <a:t> ↔</a:t>
            </a:r>
            <a:r>
              <a:rPr lang="en-US" sz="2800" b="1" dirty="0"/>
              <a:t> </a:t>
            </a:r>
            <a:r>
              <a:rPr lang="en-US" sz="2800" b="1" dirty="0" err="1">
                <a:solidFill>
                  <a:srgbClr val="00B050"/>
                </a:solidFill>
              </a:rPr>
              <a:t>Ruifase</a:t>
            </a:r>
            <a:endParaRPr lang="en-US" sz="1050" b="1" dirty="0">
              <a:solidFill>
                <a:srgbClr val="00B050"/>
              </a:solidFill>
            </a:endParaRPr>
          </a:p>
        </p:txBody>
      </p:sp>
      <p:sp>
        <p:nvSpPr>
          <p:cNvPr id="8" name="TextBox 7">
            <a:extLst>
              <a:ext uri="{FF2B5EF4-FFF2-40B4-BE49-F238E27FC236}">
                <a16:creationId xmlns:a16="http://schemas.microsoft.com/office/drawing/2014/main" xmlns="" id="{4507B901-44DE-4250-B3ED-541EF13914A0}"/>
              </a:ext>
            </a:extLst>
          </p:cNvPr>
          <p:cNvSpPr txBox="1"/>
          <p:nvPr/>
        </p:nvSpPr>
        <p:spPr>
          <a:xfrm>
            <a:off x="2835479" y="2570699"/>
            <a:ext cx="5939405" cy="3170099"/>
          </a:xfrm>
          <a:prstGeom prst="rect">
            <a:avLst/>
          </a:prstGeom>
          <a:noFill/>
        </p:spPr>
        <p:txBody>
          <a:bodyPr wrap="square" rtlCol="0">
            <a:spAutoFit/>
          </a:bodyPr>
          <a:lstStyle/>
          <a:p>
            <a:r>
              <a:rPr lang="en-US" sz="2000" b="1" dirty="0" err="1">
                <a:solidFill>
                  <a:srgbClr val="0070C0"/>
                </a:solidFill>
              </a:rPr>
              <a:t>Rustfase</a:t>
            </a:r>
            <a:r>
              <a:rPr lang="en-US" sz="2000" dirty="0"/>
              <a:t> = </a:t>
            </a:r>
            <a:r>
              <a:rPr lang="en-US" sz="2000" b="1" dirty="0" err="1"/>
              <a:t>onderhoudsbehoefte</a:t>
            </a:r>
            <a:r>
              <a:rPr lang="en-US" sz="2000" dirty="0"/>
              <a:t> (</a:t>
            </a:r>
            <a:r>
              <a:rPr lang="en-US" sz="2000" dirty="0" err="1"/>
              <a:t>ook</a:t>
            </a:r>
            <a:r>
              <a:rPr lang="en-US" sz="2000" dirty="0"/>
              <a:t> </a:t>
            </a:r>
            <a:r>
              <a:rPr lang="en-US" sz="2000" dirty="0" err="1"/>
              <a:t>afhankelijk</a:t>
            </a:r>
            <a:r>
              <a:rPr lang="en-US" sz="2000" dirty="0"/>
              <a:t>      van de </a:t>
            </a:r>
            <a:r>
              <a:rPr lang="en-US" sz="2000" dirty="0" err="1"/>
              <a:t>omstandigheden</a:t>
            </a:r>
            <a:r>
              <a:rPr lang="en-US" sz="2000" dirty="0"/>
              <a:t> </a:t>
            </a:r>
            <a:r>
              <a:rPr lang="en-US" sz="2000" dirty="0" err="1"/>
              <a:t>waaronder</a:t>
            </a:r>
            <a:r>
              <a:rPr lang="en-US" sz="2000" dirty="0"/>
              <a:t> de </a:t>
            </a:r>
            <a:r>
              <a:rPr lang="en-US" sz="2000" dirty="0" err="1"/>
              <a:t>vogels</a:t>
            </a:r>
            <a:r>
              <a:rPr lang="en-US" sz="2000" dirty="0"/>
              <a:t> </a:t>
            </a:r>
            <a:r>
              <a:rPr lang="en-US" sz="2000" dirty="0" err="1"/>
              <a:t>worden</a:t>
            </a:r>
            <a:r>
              <a:rPr lang="en-US" sz="2000" dirty="0"/>
              <a:t> </a:t>
            </a:r>
            <a:r>
              <a:rPr lang="en-US" sz="2000" dirty="0" err="1"/>
              <a:t>gehouden</a:t>
            </a:r>
            <a:r>
              <a:rPr lang="en-US" sz="2000" dirty="0"/>
              <a:t>).</a:t>
            </a:r>
          </a:p>
          <a:p>
            <a:endParaRPr lang="en-US" sz="2000" dirty="0"/>
          </a:p>
          <a:p>
            <a:r>
              <a:rPr lang="en-US" sz="2000" b="1" dirty="0">
                <a:solidFill>
                  <a:srgbClr val="C00000"/>
                </a:solidFill>
              </a:rPr>
              <a:t>Broedfase</a:t>
            </a:r>
            <a:r>
              <a:rPr lang="en-US" sz="2000" dirty="0"/>
              <a:t> = </a:t>
            </a:r>
            <a:r>
              <a:rPr lang="en-US" sz="2000" b="1" dirty="0" err="1"/>
              <a:t>verhoogde</a:t>
            </a:r>
            <a:r>
              <a:rPr lang="en-US" sz="2000" b="1" dirty="0"/>
              <a:t> behoefte </a:t>
            </a:r>
            <a:r>
              <a:rPr lang="en-US" sz="2000" dirty="0"/>
              <a:t>door   </a:t>
            </a:r>
            <a:r>
              <a:rPr lang="en-US" sz="2000" dirty="0" err="1"/>
              <a:t>vermeerdering</a:t>
            </a:r>
            <a:r>
              <a:rPr lang="en-US" sz="2000" dirty="0"/>
              <a:t>, </a:t>
            </a:r>
            <a:r>
              <a:rPr lang="en-US" sz="2000" dirty="0" err="1"/>
              <a:t>verzorging</a:t>
            </a:r>
            <a:r>
              <a:rPr lang="en-US" sz="2000" dirty="0"/>
              <a:t> en </a:t>
            </a:r>
            <a:r>
              <a:rPr lang="en-US" sz="2000" dirty="0" err="1"/>
              <a:t>groei</a:t>
            </a:r>
            <a:r>
              <a:rPr lang="en-US" sz="2000" dirty="0"/>
              <a:t> van de </a:t>
            </a:r>
            <a:r>
              <a:rPr lang="en-US" sz="2000" dirty="0" err="1"/>
              <a:t>jongen</a:t>
            </a:r>
            <a:r>
              <a:rPr lang="en-US" sz="2000" dirty="0"/>
              <a:t>.</a:t>
            </a:r>
          </a:p>
          <a:p>
            <a:endParaRPr lang="en-US" sz="2000" dirty="0"/>
          </a:p>
          <a:p>
            <a:r>
              <a:rPr lang="en-US" sz="2000" b="1" dirty="0" err="1">
                <a:solidFill>
                  <a:srgbClr val="00B050"/>
                </a:solidFill>
              </a:rPr>
              <a:t>Ruifase</a:t>
            </a:r>
            <a:r>
              <a:rPr lang="en-US" sz="2000" dirty="0"/>
              <a:t> = </a:t>
            </a:r>
            <a:r>
              <a:rPr lang="en-US" sz="2000" b="1" dirty="0" err="1"/>
              <a:t>verminderde</a:t>
            </a:r>
            <a:r>
              <a:rPr lang="en-US" sz="2000" b="1" dirty="0"/>
              <a:t> </a:t>
            </a:r>
            <a:r>
              <a:rPr lang="en-US" sz="2000" b="1" dirty="0" err="1"/>
              <a:t>eiwitbehoefte</a:t>
            </a:r>
            <a:r>
              <a:rPr lang="en-US" sz="2000" dirty="0"/>
              <a:t>, maar </a:t>
            </a:r>
            <a:r>
              <a:rPr lang="en-US" sz="2000" dirty="0" err="1"/>
              <a:t>een</a:t>
            </a:r>
            <a:r>
              <a:rPr lang="en-US" sz="2000" dirty="0"/>
              <a:t> </a:t>
            </a:r>
            <a:r>
              <a:rPr lang="en-US" sz="2000" b="1" dirty="0" err="1"/>
              <a:t>verhoogde</a:t>
            </a:r>
            <a:r>
              <a:rPr lang="en-US" sz="2000" b="1" dirty="0"/>
              <a:t> behoefte </a:t>
            </a:r>
            <a:r>
              <a:rPr lang="en-US" sz="2000" dirty="0"/>
              <a:t>aan </a:t>
            </a:r>
            <a:r>
              <a:rPr lang="en-US" sz="2000" dirty="0" err="1"/>
              <a:t>zwavelhoudende</a:t>
            </a:r>
            <a:r>
              <a:rPr lang="en-US" sz="2000" dirty="0"/>
              <a:t> </a:t>
            </a:r>
            <a:r>
              <a:rPr lang="en-US" sz="2000" b="1" dirty="0" err="1"/>
              <a:t>aminozuren</a:t>
            </a:r>
            <a:r>
              <a:rPr lang="en-US" sz="2000" dirty="0"/>
              <a:t> en aan </a:t>
            </a:r>
            <a:r>
              <a:rPr lang="en-US" sz="2000" dirty="0" err="1"/>
              <a:t>hoogwaardige</a:t>
            </a:r>
            <a:r>
              <a:rPr lang="en-US" sz="2000" dirty="0"/>
              <a:t> </a:t>
            </a:r>
            <a:r>
              <a:rPr lang="en-US" sz="2000" b="1" dirty="0" err="1"/>
              <a:t>vetzuren</a:t>
            </a:r>
            <a:r>
              <a:rPr lang="en-US" sz="2000" dirty="0"/>
              <a:t>.</a:t>
            </a:r>
            <a:endParaRPr lang="en-US" dirty="0"/>
          </a:p>
        </p:txBody>
      </p:sp>
      <p:sp>
        <p:nvSpPr>
          <p:cNvPr id="3" name="Footer Placeholder 2">
            <a:extLst>
              <a:ext uri="{FF2B5EF4-FFF2-40B4-BE49-F238E27FC236}">
                <a16:creationId xmlns:a16="http://schemas.microsoft.com/office/drawing/2014/main" xmlns="" id="{1656026A-507A-8A52-6B6F-D6A86772A567}"/>
              </a:ext>
            </a:extLst>
          </p:cNvPr>
          <p:cNvSpPr>
            <a:spLocks noGrp="1"/>
          </p:cNvSpPr>
          <p:nvPr>
            <p:ph type="ftr" sz="quarter" idx="11"/>
          </p:nvPr>
        </p:nvSpPr>
        <p:spPr/>
        <p:txBody>
          <a:bodyPr/>
          <a:lstStyle/>
          <a:p>
            <a:r>
              <a:rPr lang="nl-NL"/>
              <a:t>Omstandigheden voor de Kleurkanariekweek: Voeding</a:t>
            </a:r>
            <a:endParaRPr lang="en-US" dirty="0"/>
          </a:p>
        </p:txBody>
      </p:sp>
    </p:spTree>
    <p:extLst>
      <p:ext uri="{BB962C8B-B14F-4D97-AF65-F5344CB8AC3E}">
        <p14:creationId xmlns:p14="http://schemas.microsoft.com/office/powerpoint/2010/main" val="10284819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xmlns="" id="{3D070AE5-B3F6-212A-E055-C3B4EEF37D21}"/>
              </a:ext>
            </a:extLst>
          </p:cNvPr>
          <p:cNvSpPr>
            <a:spLocks noGrp="1"/>
          </p:cNvSpPr>
          <p:nvPr>
            <p:ph type="title"/>
          </p:nvPr>
        </p:nvSpPr>
        <p:spPr/>
        <p:txBody>
          <a:bodyPr/>
          <a:lstStyle/>
          <a:p>
            <a:r>
              <a:rPr lang="en-US" dirty="0">
                <a:solidFill>
                  <a:schemeClr val="tx2"/>
                </a:solidFill>
              </a:rPr>
              <a:t>2. </a:t>
            </a:r>
            <a:r>
              <a:rPr lang="en-US" dirty="0" err="1">
                <a:solidFill>
                  <a:schemeClr val="tx2"/>
                </a:solidFill>
              </a:rPr>
              <a:t>Voeding</a:t>
            </a:r>
            <a:r>
              <a:rPr lang="en-US" dirty="0">
                <a:solidFill>
                  <a:schemeClr val="tx2"/>
                </a:solidFill>
              </a:rPr>
              <a:t> in </a:t>
            </a:r>
            <a:r>
              <a:rPr lang="en-US" dirty="0" err="1">
                <a:solidFill>
                  <a:schemeClr val="tx2"/>
                </a:solidFill>
              </a:rPr>
              <a:t>Componenten</a:t>
            </a:r>
            <a:endParaRPr lang="en-US" dirty="0">
              <a:solidFill>
                <a:schemeClr val="tx2"/>
              </a:solidFill>
            </a:endParaRPr>
          </a:p>
        </p:txBody>
      </p:sp>
      <p:sp>
        <p:nvSpPr>
          <p:cNvPr id="7" name="Text Placeholder 6">
            <a:extLst>
              <a:ext uri="{FF2B5EF4-FFF2-40B4-BE49-F238E27FC236}">
                <a16:creationId xmlns:a16="http://schemas.microsoft.com/office/drawing/2014/main" xmlns="" id="{9D257927-F986-2E04-7873-48230B2E8285}"/>
              </a:ext>
            </a:extLst>
          </p:cNvPr>
          <p:cNvSpPr>
            <a:spLocks noGrp="1"/>
          </p:cNvSpPr>
          <p:nvPr>
            <p:ph type="body" idx="1"/>
          </p:nvPr>
        </p:nvSpPr>
        <p:spPr/>
        <p:txBody>
          <a:bodyPr/>
          <a:lstStyle/>
          <a:p>
            <a:r>
              <a:rPr lang="en-US" dirty="0">
                <a:solidFill>
                  <a:srgbClr val="0070C0"/>
                </a:solidFill>
              </a:rPr>
              <a:t>De </a:t>
            </a:r>
            <a:r>
              <a:rPr lang="en-US" dirty="0" err="1">
                <a:solidFill>
                  <a:srgbClr val="0070C0"/>
                </a:solidFill>
              </a:rPr>
              <a:t>verschillende</a:t>
            </a:r>
            <a:r>
              <a:rPr lang="en-US" dirty="0">
                <a:solidFill>
                  <a:srgbClr val="0070C0"/>
                </a:solidFill>
              </a:rPr>
              <a:t> </a:t>
            </a:r>
            <a:r>
              <a:rPr lang="en-US" dirty="0" err="1">
                <a:solidFill>
                  <a:srgbClr val="0070C0"/>
                </a:solidFill>
              </a:rPr>
              <a:t>voedingsstoffen</a:t>
            </a:r>
            <a:r>
              <a:rPr lang="en-US" dirty="0">
                <a:solidFill>
                  <a:srgbClr val="0070C0"/>
                </a:solidFill>
              </a:rPr>
              <a:t> en </a:t>
            </a:r>
            <a:r>
              <a:rPr lang="en-US" dirty="0" err="1">
                <a:solidFill>
                  <a:srgbClr val="0070C0"/>
                </a:solidFill>
              </a:rPr>
              <a:t>hun</a:t>
            </a:r>
            <a:r>
              <a:rPr lang="en-US" dirty="0">
                <a:solidFill>
                  <a:srgbClr val="0070C0"/>
                </a:solidFill>
              </a:rPr>
              <a:t> </a:t>
            </a:r>
            <a:r>
              <a:rPr lang="en-US" dirty="0" err="1">
                <a:solidFill>
                  <a:srgbClr val="0070C0"/>
                </a:solidFill>
              </a:rPr>
              <a:t>rol</a:t>
            </a:r>
            <a:endParaRPr lang="en-US" dirty="0">
              <a:solidFill>
                <a:srgbClr val="0070C0"/>
              </a:solidFill>
            </a:endParaRPr>
          </a:p>
        </p:txBody>
      </p:sp>
      <p:sp>
        <p:nvSpPr>
          <p:cNvPr id="4" name="Date Placeholder 3">
            <a:extLst>
              <a:ext uri="{FF2B5EF4-FFF2-40B4-BE49-F238E27FC236}">
                <a16:creationId xmlns:a16="http://schemas.microsoft.com/office/drawing/2014/main" xmlns="" id="{48524A23-736D-8CC1-158A-4900124EFFD8}"/>
              </a:ext>
            </a:extLst>
          </p:cNvPr>
          <p:cNvSpPr>
            <a:spLocks noGrp="1"/>
          </p:cNvSpPr>
          <p:nvPr>
            <p:ph type="dt" sz="half" idx="10"/>
          </p:nvPr>
        </p:nvSpPr>
        <p:spPr/>
        <p:txBody>
          <a:bodyPr/>
          <a:lstStyle/>
          <a:p>
            <a:r>
              <a:rPr lang="en-US"/>
              <a:t>06-Feb-24</a:t>
            </a:r>
            <a:endParaRPr lang="en-US" dirty="0"/>
          </a:p>
        </p:txBody>
      </p:sp>
      <p:sp>
        <p:nvSpPr>
          <p:cNvPr id="5" name="Slide Number Placeholder 4">
            <a:extLst>
              <a:ext uri="{FF2B5EF4-FFF2-40B4-BE49-F238E27FC236}">
                <a16:creationId xmlns:a16="http://schemas.microsoft.com/office/drawing/2014/main" xmlns="" id="{4BB1CFBA-D93E-E163-A47F-82014FEAC3CE}"/>
              </a:ext>
            </a:extLst>
          </p:cNvPr>
          <p:cNvSpPr>
            <a:spLocks noGrp="1"/>
          </p:cNvSpPr>
          <p:nvPr>
            <p:ph type="sldNum" sz="quarter" idx="12"/>
          </p:nvPr>
        </p:nvSpPr>
        <p:spPr/>
        <p:txBody>
          <a:bodyPr/>
          <a:lstStyle/>
          <a:p>
            <a:fld id="{4FAB73BC-B049-4115-A692-8D63A059BFB8}" type="slidenum">
              <a:rPr lang="en-US" smtClean="0"/>
              <a:pPr/>
              <a:t>12</a:t>
            </a:fld>
            <a:endParaRPr lang="en-US" dirty="0"/>
          </a:p>
        </p:txBody>
      </p:sp>
      <p:sp>
        <p:nvSpPr>
          <p:cNvPr id="2" name="Footer Placeholder 1">
            <a:extLst>
              <a:ext uri="{FF2B5EF4-FFF2-40B4-BE49-F238E27FC236}">
                <a16:creationId xmlns:a16="http://schemas.microsoft.com/office/drawing/2014/main" xmlns="" id="{8EBF551D-0C71-2356-E3A2-A58D3F0F1C10}"/>
              </a:ext>
            </a:extLst>
          </p:cNvPr>
          <p:cNvSpPr>
            <a:spLocks noGrp="1"/>
          </p:cNvSpPr>
          <p:nvPr>
            <p:ph type="ftr" sz="quarter" idx="11"/>
          </p:nvPr>
        </p:nvSpPr>
        <p:spPr/>
        <p:txBody>
          <a:bodyPr/>
          <a:lstStyle/>
          <a:p>
            <a:r>
              <a:rPr lang="nl-NL"/>
              <a:t>Omstandigheden voor de Kleurkanariekweek: Voeding</a:t>
            </a:r>
            <a:endParaRPr lang="en-US" dirty="0"/>
          </a:p>
        </p:txBody>
      </p:sp>
    </p:spTree>
    <p:extLst>
      <p:ext uri="{BB962C8B-B14F-4D97-AF65-F5344CB8AC3E}">
        <p14:creationId xmlns:p14="http://schemas.microsoft.com/office/powerpoint/2010/main" val="41864721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DCC09A3B-1805-458D-97A4-41BA9069EB5C}"/>
              </a:ext>
            </a:extLst>
          </p:cNvPr>
          <p:cNvSpPr>
            <a:spLocks noGrp="1"/>
          </p:cNvSpPr>
          <p:nvPr>
            <p:ph type="dt" sz="half" idx="10"/>
          </p:nvPr>
        </p:nvSpPr>
        <p:spPr/>
        <p:txBody>
          <a:bodyPr/>
          <a:lstStyle/>
          <a:p>
            <a:r>
              <a:rPr lang="en-US"/>
              <a:t>06-Feb-24</a:t>
            </a:r>
            <a:endParaRPr lang="en-US" dirty="0"/>
          </a:p>
        </p:txBody>
      </p:sp>
      <p:sp>
        <p:nvSpPr>
          <p:cNvPr id="3" name="Slide Number Placeholder 2">
            <a:extLst>
              <a:ext uri="{FF2B5EF4-FFF2-40B4-BE49-F238E27FC236}">
                <a16:creationId xmlns:a16="http://schemas.microsoft.com/office/drawing/2014/main" xmlns="" id="{30FCDC3A-39C6-4492-9489-1FF22FA08728}"/>
              </a:ext>
            </a:extLst>
          </p:cNvPr>
          <p:cNvSpPr>
            <a:spLocks noGrp="1"/>
          </p:cNvSpPr>
          <p:nvPr>
            <p:ph type="sldNum" sz="quarter" idx="12"/>
          </p:nvPr>
        </p:nvSpPr>
        <p:spPr/>
        <p:txBody>
          <a:bodyPr/>
          <a:lstStyle/>
          <a:p>
            <a:fld id="{4FAB73BC-B049-4115-A692-8D63A059BFB8}" type="slidenum">
              <a:rPr lang="en-US" smtClean="0"/>
              <a:pPr/>
              <a:t>13</a:t>
            </a:fld>
            <a:endParaRPr lang="en-US" dirty="0"/>
          </a:p>
        </p:txBody>
      </p:sp>
      <p:sp>
        <p:nvSpPr>
          <p:cNvPr id="4" name="Oval 3">
            <a:extLst>
              <a:ext uri="{FF2B5EF4-FFF2-40B4-BE49-F238E27FC236}">
                <a16:creationId xmlns:a16="http://schemas.microsoft.com/office/drawing/2014/main" xmlns="" id="{BB8A75B5-DEFE-46F6-B6AF-97F7964E886B}"/>
              </a:ext>
            </a:extLst>
          </p:cNvPr>
          <p:cNvSpPr/>
          <p:nvPr/>
        </p:nvSpPr>
        <p:spPr>
          <a:xfrm>
            <a:off x="2818702" y="2332839"/>
            <a:ext cx="2155970" cy="1426129"/>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200" dirty="0" err="1"/>
              <a:t>Vetten</a:t>
            </a:r>
            <a:endParaRPr lang="en-US" sz="1400" dirty="0"/>
          </a:p>
        </p:txBody>
      </p:sp>
      <p:sp>
        <p:nvSpPr>
          <p:cNvPr id="5" name="Oval 4">
            <a:extLst>
              <a:ext uri="{FF2B5EF4-FFF2-40B4-BE49-F238E27FC236}">
                <a16:creationId xmlns:a16="http://schemas.microsoft.com/office/drawing/2014/main" xmlns="" id="{9849E49D-5772-41B2-9159-37587B647D08}"/>
              </a:ext>
            </a:extLst>
          </p:cNvPr>
          <p:cNvSpPr/>
          <p:nvPr/>
        </p:nvSpPr>
        <p:spPr>
          <a:xfrm>
            <a:off x="5184396" y="2332839"/>
            <a:ext cx="3541553" cy="1426129"/>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200" dirty="0" err="1"/>
              <a:t>Koolhydraten</a:t>
            </a:r>
            <a:endParaRPr lang="en-US" sz="1400" dirty="0"/>
          </a:p>
        </p:txBody>
      </p:sp>
      <p:sp>
        <p:nvSpPr>
          <p:cNvPr id="6" name="Oval 5">
            <a:extLst>
              <a:ext uri="{FF2B5EF4-FFF2-40B4-BE49-F238E27FC236}">
                <a16:creationId xmlns:a16="http://schemas.microsoft.com/office/drawing/2014/main" xmlns="" id="{5082D56C-0E33-4CF0-866E-851A2D9EC051}"/>
              </a:ext>
            </a:extLst>
          </p:cNvPr>
          <p:cNvSpPr/>
          <p:nvPr/>
        </p:nvSpPr>
        <p:spPr>
          <a:xfrm>
            <a:off x="369117" y="2332839"/>
            <a:ext cx="2249646" cy="1426129"/>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200" dirty="0" err="1"/>
              <a:t>Eiwitten</a:t>
            </a:r>
            <a:endParaRPr lang="en-US" sz="1400" dirty="0"/>
          </a:p>
        </p:txBody>
      </p:sp>
      <p:sp>
        <p:nvSpPr>
          <p:cNvPr id="7" name="Rectangle: Rounded Corners 6">
            <a:extLst>
              <a:ext uri="{FF2B5EF4-FFF2-40B4-BE49-F238E27FC236}">
                <a16:creationId xmlns:a16="http://schemas.microsoft.com/office/drawing/2014/main" xmlns="" id="{D9042D2A-5645-4942-B215-F2094FB5CAD9}"/>
              </a:ext>
            </a:extLst>
          </p:cNvPr>
          <p:cNvSpPr/>
          <p:nvPr/>
        </p:nvSpPr>
        <p:spPr>
          <a:xfrm>
            <a:off x="1871443" y="369115"/>
            <a:ext cx="4075652" cy="729842"/>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3200" dirty="0">
                <a:solidFill>
                  <a:schemeClr val="tx1"/>
                </a:solidFill>
              </a:rPr>
              <a:t>Basis </a:t>
            </a:r>
            <a:r>
              <a:rPr lang="en-US" sz="3200" dirty="0" err="1">
                <a:solidFill>
                  <a:schemeClr val="tx1"/>
                </a:solidFill>
              </a:rPr>
              <a:t>Voedingsstoffen</a:t>
            </a:r>
            <a:endParaRPr lang="en-US" dirty="0">
              <a:solidFill>
                <a:schemeClr val="tx1"/>
              </a:solidFill>
            </a:endParaRPr>
          </a:p>
        </p:txBody>
      </p:sp>
      <p:sp>
        <p:nvSpPr>
          <p:cNvPr id="8" name="Arrow: Down 7">
            <a:extLst>
              <a:ext uri="{FF2B5EF4-FFF2-40B4-BE49-F238E27FC236}">
                <a16:creationId xmlns:a16="http://schemas.microsoft.com/office/drawing/2014/main" xmlns="" id="{EF2D514B-8DF9-479C-B25E-4A96A32CE3CB}"/>
              </a:ext>
            </a:extLst>
          </p:cNvPr>
          <p:cNvSpPr/>
          <p:nvPr/>
        </p:nvSpPr>
        <p:spPr>
          <a:xfrm>
            <a:off x="3654371" y="1226694"/>
            <a:ext cx="484632"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Down 8">
            <a:extLst>
              <a:ext uri="{FF2B5EF4-FFF2-40B4-BE49-F238E27FC236}">
                <a16:creationId xmlns:a16="http://schemas.microsoft.com/office/drawing/2014/main" xmlns="" id="{8259D356-FBF3-44A1-81A2-FF52AB1FA9DC}"/>
              </a:ext>
            </a:extLst>
          </p:cNvPr>
          <p:cNvSpPr/>
          <p:nvPr/>
        </p:nvSpPr>
        <p:spPr>
          <a:xfrm rot="2017624">
            <a:off x="1578645" y="1192573"/>
            <a:ext cx="484632" cy="111994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Down 9">
            <a:extLst>
              <a:ext uri="{FF2B5EF4-FFF2-40B4-BE49-F238E27FC236}">
                <a16:creationId xmlns:a16="http://schemas.microsoft.com/office/drawing/2014/main" xmlns="" id="{345E9314-4391-495C-9927-A322637BE362}"/>
              </a:ext>
            </a:extLst>
          </p:cNvPr>
          <p:cNvSpPr/>
          <p:nvPr/>
        </p:nvSpPr>
        <p:spPr>
          <a:xfrm rot="19044720">
            <a:off x="5926104" y="1136854"/>
            <a:ext cx="484632" cy="114409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xmlns="" id="{DB2F8F98-F44D-458C-A867-04373FE7A045}"/>
              </a:ext>
            </a:extLst>
          </p:cNvPr>
          <p:cNvSpPr txBox="1"/>
          <p:nvPr/>
        </p:nvSpPr>
        <p:spPr>
          <a:xfrm>
            <a:off x="3097984" y="4637228"/>
            <a:ext cx="1622570" cy="523220"/>
          </a:xfrm>
          <a:prstGeom prst="rect">
            <a:avLst/>
          </a:prstGeom>
          <a:noFill/>
        </p:spPr>
        <p:txBody>
          <a:bodyPr wrap="square" rtlCol="0">
            <a:spAutoFit/>
          </a:bodyPr>
          <a:lstStyle/>
          <a:p>
            <a:r>
              <a:rPr lang="en-US" sz="2800" dirty="0" err="1">
                <a:solidFill>
                  <a:srgbClr val="0070C0"/>
                </a:solidFill>
              </a:rPr>
              <a:t>Vetzuren</a:t>
            </a:r>
            <a:endParaRPr lang="en-US" sz="2000" dirty="0">
              <a:solidFill>
                <a:srgbClr val="0070C0"/>
              </a:solidFill>
            </a:endParaRPr>
          </a:p>
        </p:txBody>
      </p:sp>
      <p:sp>
        <p:nvSpPr>
          <p:cNvPr id="12" name="TextBox 11">
            <a:extLst>
              <a:ext uri="{FF2B5EF4-FFF2-40B4-BE49-F238E27FC236}">
                <a16:creationId xmlns:a16="http://schemas.microsoft.com/office/drawing/2014/main" xmlns="" id="{77BEDE1F-32B4-4813-873C-B2EA8042930A}"/>
              </a:ext>
            </a:extLst>
          </p:cNvPr>
          <p:cNvSpPr txBox="1"/>
          <p:nvPr/>
        </p:nvSpPr>
        <p:spPr>
          <a:xfrm>
            <a:off x="553380" y="4637228"/>
            <a:ext cx="2155969" cy="523220"/>
          </a:xfrm>
          <a:prstGeom prst="rect">
            <a:avLst/>
          </a:prstGeom>
          <a:noFill/>
        </p:spPr>
        <p:txBody>
          <a:bodyPr wrap="square" rtlCol="0">
            <a:spAutoFit/>
          </a:bodyPr>
          <a:lstStyle/>
          <a:p>
            <a:r>
              <a:rPr lang="en-US" sz="2800" dirty="0" err="1">
                <a:solidFill>
                  <a:srgbClr val="0070C0"/>
                </a:solidFill>
              </a:rPr>
              <a:t>Aminozuren</a:t>
            </a:r>
            <a:endParaRPr lang="en-US" sz="2000" dirty="0">
              <a:solidFill>
                <a:srgbClr val="0070C0"/>
              </a:solidFill>
            </a:endParaRPr>
          </a:p>
        </p:txBody>
      </p:sp>
      <p:sp>
        <p:nvSpPr>
          <p:cNvPr id="13" name="TextBox 12">
            <a:extLst>
              <a:ext uri="{FF2B5EF4-FFF2-40B4-BE49-F238E27FC236}">
                <a16:creationId xmlns:a16="http://schemas.microsoft.com/office/drawing/2014/main" xmlns="" id="{B3662271-8DC4-40DC-91E5-DECE1D26D452}"/>
              </a:ext>
            </a:extLst>
          </p:cNvPr>
          <p:cNvSpPr txBox="1"/>
          <p:nvPr/>
        </p:nvSpPr>
        <p:spPr>
          <a:xfrm>
            <a:off x="5897374" y="4637228"/>
            <a:ext cx="2115594" cy="523220"/>
          </a:xfrm>
          <a:prstGeom prst="rect">
            <a:avLst/>
          </a:prstGeom>
          <a:noFill/>
        </p:spPr>
        <p:txBody>
          <a:bodyPr wrap="square" rtlCol="0">
            <a:spAutoFit/>
          </a:bodyPr>
          <a:lstStyle/>
          <a:p>
            <a:r>
              <a:rPr lang="en-US" sz="2800" dirty="0" err="1">
                <a:solidFill>
                  <a:srgbClr val="0070C0"/>
                </a:solidFill>
              </a:rPr>
              <a:t>Sacchariden</a:t>
            </a:r>
            <a:endParaRPr lang="en-US" sz="2000" dirty="0">
              <a:solidFill>
                <a:srgbClr val="0070C0"/>
              </a:solidFill>
            </a:endParaRPr>
          </a:p>
        </p:txBody>
      </p:sp>
      <p:sp>
        <p:nvSpPr>
          <p:cNvPr id="14" name="Arrow: Up-Down 13">
            <a:extLst>
              <a:ext uri="{FF2B5EF4-FFF2-40B4-BE49-F238E27FC236}">
                <a16:creationId xmlns:a16="http://schemas.microsoft.com/office/drawing/2014/main" xmlns="" id="{DFC82DE6-1285-4A90-BAE8-6524E15C731F}"/>
              </a:ext>
            </a:extLst>
          </p:cNvPr>
          <p:cNvSpPr/>
          <p:nvPr/>
        </p:nvSpPr>
        <p:spPr>
          <a:xfrm>
            <a:off x="1251624" y="3821094"/>
            <a:ext cx="484632" cy="797835"/>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Up-Down 14">
            <a:extLst>
              <a:ext uri="{FF2B5EF4-FFF2-40B4-BE49-F238E27FC236}">
                <a16:creationId xmlns:a16="http://schemas.microsoft.com/office/drawing/2014/main" xmlns="" id="{8E139DBB-342F-4C17-A304-160FF62BC58B}"/>
              </a:ext>
            </a:extLst>
          </p:cNvPr>
          <p:cNvSpPr/>
          <p:nvPr/>
        </p:nvSpPr>
        <p:spPr>
          <a:xfrm>
            <a:off x="3666953" y="3821094"/>
            <a:ext cx="484632" cy="797835"/>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row: Up-Down 15">
            <a:extLst>
              <a:ext uri="{FF2B5EF4-FFF2-40B4-BE49-F238E27FC236}">
                <a16:creationId xmlns:a16="http://schemas.microsoft.com/office/drawing/2014/main" xmlns="" id="{7A522B60-9D56-4769-A0BB-E67D788CEF02}"/>
              </a:ext>
            </a:extLst>
          </p:cNvPr>
          <p:cNvSpPr/>
          <p:nvPr/>
        </p:nvSpPr>
        <p:spPr>
          <a:xfrm>
            <a:off x="6712855" y="3821094"/>
            <a:ext cx="484632" cy="797835"/>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xmlns="" id="{F0531EB8-05D0-4003-B365-41F949885A28}"/>
              </a:ext>
            </a:extLst>
          </p:cNvPr>
          <p:cNvSpPr txBox="1"/>
          <p:nvPr/>
        </p:nvSpPr>
        <p:spPr>
          <a:xfrm>
            <a:off x="439723" y="5183586"/>
            <a:ext cx="8264555" cy="523220"/>
          </a:xfrm>
          <a:prstGeom prst="rect">
            <a:avLst/>
          </a:prstGeom>
          <a:noFill/>
        </p:spPr>
        <p:txBody>
          <a:bodyPr wrap="square" rtlCol="0">
            <a:spAutoFit/>
          </a:bodyPr>
          <a:lstStyle/>
          <a:p>
            <a:pPr algn="ctr"/>
            <a:r>
              <a:rPr lang="en-US" sz="2800" dirty="0" err="1">
                <a:solidFill>
                  <a:srgbClr val="C00000"/>
                </a:solidFill>
              </a:rPr>
              <a:t>Mineralen</a:t>
            </a:r>
            <a:r>
              <a:rPr lang="en-US" sz="2800" dirty="0"/>
              <a:t> (</a:t>
            </a:r>
            <a:r>
              <a:rPr lang="en-US" sz="2800" dirty="0" err="1"/>
              <a:t>massa</a:t>
            </a:r>
            <a:r>
              <a:rPr lang="en-US" sz="2800" dirty="0"/>
              <a:t>- en </a:t>
            </a:r>
            <a:r>
              <a:rPr lang="en-US" sz="2800" dirty="0" err="1"/>
              <a:t>sporenelementen</a:t>
            </a:r>
            <a:r>
              <a:rPr lang="en-US" sz="2800" dirty="0"/>
              <a:t>) en </a:t>
            </a:r>
            <a:r>
              <a:rPr lang="en-US" sz="2800" dirty="0" err="1">
                <a:solidFill>
                  <a:srgbClr val="00B050"/>
                </a:solidFill>
              </a:rPr>
              <a:t>Vitaminen</a:t>
            </a:r>
            <a:endParaRPr lang="en-US" sz="2800" dirty="0">
              <a:solidFill>
                <a:srgbClr val="00B050"/>
              </a:solidFill>
            </a:endParaRPr>
          </a:p>
        </p:txBody>
      </p:sp>
      <p:sp>
        <p:nvSpPr>
          <p:cNvPr id="18" name="TextBox 17">
            <a:extLst>
              <a:ext uri="{FF2B5EF4-FFF2-40B4-BE49-F238E27FC236}">
                <a16:creationId xmlns:a16="http://schemas.microsoft.com/office/drawing/2014/main" xmlns="" id="{993C2212-E4C1-4C4D-A33E-0164A2707178}"/>
              </a:ext>
            </a:extLst>
          </p:cNvPr>
          <p:cNvSpPr txBox="1"/>
          <p:nvPr/>
        </p:nvSpPr>
        <p:spPr>
          <a:xfrm>
            <a:off x="1430323" y="5777969"/>
            <a:ext cx="6283354" cy="584775"/>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1600" dirty="0" err="1"/>
              <a:t>Opmerking</a:t>
            </a:r>
            <a:r>
              <a:rPr lang="en-US" sz="1600" dirty="0"/>
              <a:t>: op </a:t>
            </a:r>
            <a:r>
              <a:rPr lang="en-US" sz="1600" dirty="0" err="1"/>
              <a:t>grond</a:t>
            </a:r>
            <a:r>
              <a:rPr lang="en-US" sz="1600" dirty="0"/>
              <a:t> van de complete </a:t>
            </a:r>
            <a:r>
              <a:rPr lang="en-US" sz="1600" dirty="0" err="1"/>
              <a:t>samenstelling</a:t>
            </a:r>
            <a:r>
              <a:rPr lang="en-US" sz="1600" dirty="0"/>
              <a:t> van </a:t>
            </a:r>
            <a:r>
              <a:rPr lang="en-US" sz="1600" dirty="0" err="1"/>
              <a:t>een</a:t>
            </a:r>
            <a:r>
              <a:rPr lang="en-US" sz="1600" dirty="0"/>
              <a:t> </a:t>
            </a:r>
            <a:r>
              <a:rPr lang="en-US" sz="1600" dirty="0" err="1"/>
              <a:t>voedings</a:t>
            </a:r>
            <a:r>
              <a:rPr lang="en-US" sz="1600" dirty="0"/>
              <a:t>-component </a:t>
            </a:r>
            <a:r>
              <a:rPr lang="en-US" sz="1600" dirty="0" err="1"/>
              <a:t>kan</a:t>
            </a:r>
            <a:r>
              <a:rPr lang="en-US" sz="1600" dirty="0"/>
              <a:t> de </a:t>
            </a:r>
            <a:r>
              <a:rPr lang="en-US" sz="1600" dirty="0" err="1"/>
              <a:t>zogenaamde</a:t>
            </a:r>
            <a:r>
              <a:rPr lang="en-US" sz="1600" dirty="0"/>
              <a:t> </a:t>
            </a:r>
            <a:r>
              <a:rPr lang="en-US" sz="1600" b="1" dirty="0" err="1"/>
              <a:t>biologische</a:t>
            </a:r>
            <a:r>
              <a:rPr lang="en-US" sz="1600" b="1" dirty="0"/>
              <a:t> </a:t>
            </a:r>
            <a:r>
              <a:rPr lang="en-US" sz="1600" b="1" dirty="0" err="1"/>
              <a:t>waarde</a:t>
            </a:r>
            <a:r>
              <a:rPr lang="en-US" sz="1600" b="1" dirty="0"/>
              <a:t> </a:t>
            </a:r>
            <a:r>
              <a:rPr lang="en-US" sz="1600" dirty="0" err="1"/>
              <a:t>bepaald</a:t>
            </a:r>
            <a:r>
              <a:rPr lang="en-US" sz="1600" dirty="0"/>
              <a:t> </a:t>
            </a:r>
            <a:r>
              <a:rPr lang="en-US" sz="1600" dirty="0" err="1"/>
              <a:t>worden</a:t>
            </a:r>
            <a:r>
              <a:rPr lang="en-US" sz="1600" dirty="0"/>
              <a:t>.</a:t>
            </a:r>
          </a:p>
        </p:txBody>
      </p:sp>
      <p:sp>
        <p:nvSpPr>
          <p:cNvPr id="19" name="Footer Placeholder 18">
            <a:extLst>
              <a:ext uri="{FF2B5EF4-FFF2-40B4-BE49-F238E27FC236}">
                <a16:creationId xmlns:a16="http://schemas.microsoft.com/office/drawing/2014/main" xmlns="" id="{0C5AE75C-0777-E131-46D3-F50DB0D86CED}"/>
              </a:ext>
            </a:extLst>
          </p:cNvPr>
          <p:cNvSpPr>
            <a:spLocks noGrp="1"/>
          </p:cNvSpPr>
          <p:nvPr>
            <p:ph type="ftr" sz="quarter" idx="11"/>
          </p:nvPr>
        </p:nvSpPr>
        <p:spPr/>
        <p:txBody>
          <a:bodyPr/>
          <a:lstStyle/>
          <a:p>
            <a:r>
              <a:rPr lang="nl-NL"/>
              <a:t>Omstandigheden voor de Kleurkanariekweek: Voeding</a:t>
            </a:r>
            <a:endParaRPr lang="en-US" dirty="0"/>
          </a:p>
        </p:txBody>
      </p:sp>
    </p:spTree>
    <p:extLst>
      <p:ext uri="{BB962C8B-B14F-4D97-AF65-F5344CB8AC3E}">
        <p14:creationId xmlns:p14="http://schemas.microsoft.com/office/powerpoint/2010/main" val="21669992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9616E12-0952-4051-B1B6-D8058F3294E1}"/>
              </a:ext>
            </a:extLst>
          </p:cNvPr>
          <p:cNvSpPr>
            <a:spLocks noGrp="1"/>
          </p:cNvSpPr>
          <p:nvPr>
            <p:ph type="title"/>
          </p:nvPr>
        </p:nvSpPr>
        <p:spPr/>
        <p:txBody>
          <a:bodyPr/>
          <a:lstStyle/>
          <a:p>
            <a:r>
              <a:rPr lang="en-US" dirty="0" err="1"/>
              <a:t>Vetten</a:t>
            </a:r>
            <a:r>
              <a:rPr lang="en-US" dirty="0"/>
              <a:t/>
            </a:r>
            <a:br>
              <a:rPr lang="en-US" dirty="0"/>
            </a:br>
            <a:r>
              <a:rPr lang="en-US" dirty="0"/>
              <a:t/>
            </a:r>
            <a:br>
              <a:rPr lang="en-US" dirty="0"/>
            </a:br>
            <a:r>
              <a:rPr lang="en-US" dirty="0"/>
              <a:t/>
            </a:r>
            <a:br>
              <a:rPr lang="en-US" dirty="0"/>
            </a:br>
            <a:r>
              <a:rPr lang="en-US" dirty="0"/>
              <a:t/>
            </a:r>
            <a:br>
              <a:rPr lang="en-US" dirty="0"/>
            </a:br>
            <a:endParaRPr lang="en-US" dirty="0"/>
          </a:p>
        </p:txBody>
      </p:sp>
      <p:sp>
        <p:nvSpPr>
          <p:cNvPr id="3" name="Content Placeholder 2">
            <a:extLst>
              <a:ext uri="{FF2B5EF4-FFF2-40B4-BE49-F238E27FC236}">
                <a16:creationId xmlns:a16="http://schemas.microsoft.com/office/drawing/2014/main" xmlns="" id="{EBBC09F3-D17A-4CC6-8F7F-933F73547BDD}"/>
              </a:ext>
            </a:extLst>
          </p:cNvPr>
          <p:cNvSpPr>
            <a:spLocks noGrp="1"/>
          </p:cNvSpPr>
          <p:nvPr>
            <p:ph idx="1"/>
          </p:nvPr>
        </p:nvSpPr>
        <p:spPr/>
        <p:txBody>
          <a:bodyPr>
            <a:normAutofit lnSpcReduction="10000"/>
          </a:bodyPr>
          <a:lstStyle/>
          <a:p>
            <a:r>
              <a:rPr lang="en-US" sz="1800" dirty="0">
                <a:solidFill>
                  <a:schemeClr val="tx1"/>
                </a:solidFill>
              </a:rPr>
              <a:t>Vet is het </a:t>
            </a:r>
            <a:r>
              <a:rPr lang="en-US" sz="1800" dirty="0" err="1">
                <a:solidFill>
                  <a:srgbClr val="C00000"/>
                </a:solidFill>
              </a:rPr>
              <a:t>belangrijkste</a:t>
            </a:r>
            <a:r>
              <a:rPr lang="en-US" sz="1800" dirty="0">
                <a:solidFill>
                  <a:srgbClr val="C00000"/>
                </a:solidFill>
              </a:rPr>
              <a:t> </a:t>
            </a:r>
            <a:r>
              <a:rPr lang="en-US" sz="1800" dirty="0" err="1">
                <a:solidFill>
                  <a:srgbClr val="C00000"/>
                </a:solidFill>
              </a:rPr>
              <a:t>energiemagazijn</a:t>
            </a:r>
            <a:r>
              <a:rPr lang="en-US" sz="1800" dirty="0">
                <a:solidFill>
                  <a:srgbClr val="C00000"/>
                </a:solidFill>
              </a:rPr>
              <a:t> </a:t>
            </a:r>
            <a:r>
              <a:rPr lang="en-US" sz="1800" dirty="0">
                <a:solidFill>
                  <a:schemeClr val="tx1"/>
                </a:solidFill>
              </a:rPr>
              <a:t>in de </a:t>
            </a:r>
            <a:r>
              <a:rPr lang="en-US" sz="1800" dirty="0" err="1">
                <a:solidFill>
                  <a:schemeClr val="tx1"/>
                </a:solidFill>
              </a:rPr>
              <a:t>cellen</a:t>
            </a:r>
            <a:r>
              <a:rPr lang="en-US" sz="1800" dirty="0">
                <a:solidFill>
                  <a:schemeClr val="tx1"/>
                </a:solidFill>
              </a:rPr>
              <a:t>, </a:t>
            </a:r>
            <a:r>
              <a:rPr lang="en-US" sz="1800" dirty="0" err="1">
                <a:solidFill>
                  <a:schemeClr val="tx1"/>
                </a:solidFill>
              </a:rPr>
              <a:t>omdat</a:t>
            </a:r>
            <a:r>
              <a:rPr lang="en-US" sz="1800" dirty="0">
                <a:solidFill>
                  <a:schemeClr val="tx1"/>
                </a:solidFill>
              </a:rPr>
              <a:t> het </a:t>
            </a:r>
            <a:r>
              <a:rPr lang="en-US" sz="1800" dirty="0" err="1">
                <a:solidFill>
                  <a:schemeClr val="tx1"/>
                </a:solidFill>
              </a:rPr>
              <a:t>onder</a:t>
            </a:r>
            <a:r>
              <a:rPr lang="en-US" sz="1800" dirty="0">
                <a:solidFill>
                  <a:schemeClr val="tx1"/>
                </a:solidFill>
              </a:rPr>
              <a:t> de </a:t>
            </a:r>
            <a:r>
              <a:rPr lang="en-US" sz="1800" dirty="0" err="1">
                <a:solidFill>
                  <a:schemeClr val="tx1"/>
                </a:solidFill>
              </a:rPr>
              <a:t>voedingsstoffen</a:t>
            </a:r>
            <a:r>
              <a:rPr lang="en-US" sz="1800" dirty="0">
                <a:solidFill>
                  <a:schemeClr val="tx1"/>
                </a:solidFill>
              </a:rPr>
              <a:t> de </a:t>
            </a:r>
            <a:r>
              <a:rPr lang="en-US" sz="1800" dirty="0" err="1">
                <a:solidFill>
                  <a:schemeClr val="tx1"/>
                </a:solidFill>
              </a:rPr>
              <a:t>meeste</a:t>
            </a:r>
            <a:r>
              <a:rPr lang="en-US" sz="1800" dirty="0">
                <a:solidFill>
                  <a:schemeClr val="tx1"/>
                </a:solidFill>
              </a:rPr>
              <a:t> </a:t>
            </a:r>
            <a:r>
              <a:rPr lang="en-US" sz="1800" dirty="0" err="1">
                <a:solidFill>
                  <a:schemeClr val="tx1"/>
                </a:solidFill>
              </a:rPr>
              <a:t>energie</a:t>
            </a:r>
            <a:r>
              <a:rPr lang="en-US" sz="1800" dirty="0">
                <a:solidFill>
                  <a:schemeClr val="tx1"/>
                </a:solidFill>
              </a:rPr>
              <a:t> </a:t>
            </a:r>
            <a:r>
              <a:rPr lang="en-US" sz="1800" dirty="0" err="1">
                <a:solidFill>
                  <a:schemeClr val="tx1"/>
                </a:solidFill>
              </a:rPr>
              <a:t>bevat</a:t>
            </a:r>
            <a:r>
              <a:rPr lang="en-US" sz="1800" dirty="0">
                <a:solidFill>
                  <a:schemeClr val="tx1"/>
                </a:solidFill>
              </a:rPr>
              <a:t> (2-3 </a:t>
            </a:r>
            <a:r>
              <a:rPr lang="en-US" sz="1800" dirty="0" err="1">
                <a:solidFill>
                  <a:schemeClr val="tx1"/>
                </a:solidFill>
              </a:rPr>
              <a:t>keer</a:t>
            </a:r>
            <a:r>
              <a:rPr lang="en-US" sz="1800" dirty="0">
                <a:solidFill>
                  <a:schemeClr val="tx1"/>
                </a:solidFill>
              </a:rPr>
              <a:t> </a:t>
            </a:r>
            <a:r>
              <a:rPr lang="en-US" sz="1800" dirty="0" err="1">
                <a:solidFill>
                  <a:schemeClr val="tx1"/>
                </a:solidFill>
              </a:rPr>
              <a:t>zoveel</a:t>
            </a:r>
            <a:r>
              <a:rPr lang="en-US" sz="1800" dirty="0">
                <a:solidFill>
                  <a:schemeClr val="tx1"/>
                </a:solidFill>
              </a:rPr>
              <a:t> </a:t>
            </a:r>
            <a:r>
              <a:rPr lang="en-US" sz="1800" dirty="0" err="1">
                <a:solidFill>
                  <a:schemeClr val="tx1"/>
                </a:solidFill>
              </a:rPr>
              <a:t>als</a:t>
            </a:r>
            <a:r>
              <a:rPr lang="en-US" sz="1800" dirty="0">
                <a:solidFill>
                  <a:schemeClr val="tx1"/>
                </a:solidFill>
              </a:rPr>
              <a:t> </a:t>
            </a:r>
            <a:r>
              <a:rPr lang="en-US" sz="1800" dirty="0" err="1">
                <a:solidFill>
                  <a:schemeClr val="tx1"/>
                </a:solidFill>
              </a:rPr>
              <a:t>koolhydraten</a:t>
            </a:r>
            <a:r>
              <a:rPr lang="en-US" sz="1800" dirty="0">
                <a:solidFill>
                  <a:schemeClr val="tx1"/>
                </a:solidFill>
              </a:rPr>
              <a:t>).</a:t>
            </a:r>
          </a:p>
          <a:p>
            <a:r>
              <a:rPr lang="en-US" sz="1800" dirty="0" err="1">
                <a:solidFill>
                  <a:schemeClr val="tx1"/>
                </a:solidFill>
              </a:rPr>
              <a:t>Een</a:t>
            </a:r>
            <a:r>
              <a:rPr lang="en-US" sz="1800" dirty="0">
                <a:solidFill>
                  <a:schemeClr val="tx1"/>
                </a:solidFill>
              </a:rPr>
              <a:t> </a:t>
            </a:r>
            <a:r>
              <a:rPr lang="en-US" sz="1800" dirty="0" err="1">
                <a:solidFill>
                  <a:schemeClr val="tx1"/>
                </a:solidFill>
              </a:rPr>
              <a:t>serie</a:t>
            </a:r>
            <a:r>
              <a:rPr lang="en-US" sz="1800" dirty="0">
                <a:solidFill>
                  <a:schemeClr val="tx1"/>
                </a:solidFill>
              </a:rPr>
              <a:t> </a:t>
            </a:r>
            <a:r>
              <a:rPr lang="en-US" sz="1800" dirty="0" err="1">
                <a:solidFill>
                  <a:srgbClr val="0070C0"/>
                </a:solidFill>
              </a:rPr>
              <a:t>vitaminen</a:t>
            </a:r>
            <a:r>
              <a:rPr lang="en-US" sz="1800" dirty="0">
                <a:solidFill>
                  <a:schemeClr val="tx1"/>
                </a:solidFill>
              </a:rPr>
              <a:t> is </a:t>
            </a:r>
            <a:r>
              <a:rPr lang="en-US" sz="1800" dirty="0" err="1">
                <a:solidFill>
                  <a:schemeClr val="tx1"/>
                </a:solidFill>
              </a:rPr>
              <a:t>voor</a:t>
            </a:r>
            <a:r>
              <a:rPr lang="en-US" sz="1800" dirty="0">
                <a:solidFill>
                  <a:schemeClr val="tx1"/>
                </a:solidFill>
              </a:rPr>
              <a:t> het </a:t>
            </a:r>
            <a:r>
              <a:rPr lang="en-US" sz="1800" dirty="0" err="1">
                <a:solidFill>
                  <a:schemeClr val="tx1"/>
                </a:solidFill>
              </a:rPr>
              <a:t>organisme</a:t>
            </a:r>
            <a:r>
              <a:rPr lang="en-US" sz="1800" dirty="0">
                <a:solidFill>
                  <a:schemeClr val="tx1"/>
                </a:solidFill>
              </a:rPr>
              <a:t> </a:t>
            </a:r>
            <a:r>
              <a:rPr lang="en-US" sz="1800" dirty="0" err="1">
                <a:solidFill>
                  <a:schemeClr val="tx1"/>
                </a:solidFill>
              </a:rPr>
              <a:t>beschikbaar</a:t>
            </a:r>
            <a:r>
              <a:rPr lang="en-US" sz="1800" dirty="0">
                <a:solidFill>
                  <a:schemeClr val="tx1"/>
                </a:solidFill>
              </a:rPr>
              <a:t> door </a:t>
            </a:r>
            <a:r>
              <a:rPr lang="en-US" sz="1800" dirty="0" err="1">
                <a:solidFill>
                  <a:schemeClr val="tx1"/>
                </a:solidFill>
              </a:rPr>
              <a:t>zijn</a:t>
            </a:r>
            <a:r>
              <a:rPr lang="en-US" sz="1800" dirty="0">
                <a:solidFill>
                  <a:schemeClr val="tx1"/>
                </a:solidFill>
              </a:rPr>
              <a:t> </a:t>
            </a:r>
            <a:r>
              <a:rPr lang="en-US" sz="1800" dirty="0" err="1">
                <a:solidFill>
                  <a:srgbClr val="0070C0"/>
                </a:solidFill>
              </a:rPr>
              <a:t>oplosbaarheid</a:t>
            </a:r>
            <a:r>
              <a:rPr lang="en-US" sz="1800" dirty="0">
                <a:solidFill>
                  <a:schemeClr val="tx1"/>
                </a:solidFill>
              </a:rPr>
              <a:t> in </a:t>
            </a:r>
            <a:r>
              <a:rPr lang="en-US" sz="1800" dirty="0" err="1">
                <a:solidFill>
                  <a:schemeClr val="tx1"/>
                </a:solidFill>
              </a:rPr>
              <a:t>vetten</a:t>
            </a:r>
            <a:r>
              <a:rPr lang="en-US" sz="1800" dirty="0">
                <a:solidFill>
                  <a:schemeClr val="tx1"/>
                </a:solidFill>
              </a:rPr>
              <a:t>.</a:t>
            </a:r>
          </a:p>
          <a:p>
            <a:r>
              <a:rPr lang="en-US" sz="1800" dirty="0">
                <a:solidFill>
                  <a:schemeClr val="tx1"/>
                </a:solidFill>
              </a:rPr>
              <a:t>Vet </a:t>
            </a:r>
            <a:r>
              <a:rPr lang="en-US" sz="1800" dirty="0" err="1">
                <a:solidFill>
                  <a:schemeClr val="tx1"/>
                </a:solidFill>
              </a:rPr>
              <a:t>wordt</a:t>
            </a:r>
            <a:r>
              <a:rPr lang="en-US" sz="1800" dirty="0">
                <a:solidFill>
                  <a:schemeClr val="tx1"/>
                </a:solidFill>
              </a:rPr>
              <a:t> </a:t>
            </a:r>
            <a:r>
              <a:rPr lang="en-US" sz="1800" dirty="0" err="1">
                <a:solidFill>
                  <a:schemeClr val="tx1"/>
                </a:solidFill>
              </a:rPr>
              <a:t>als</a:t>
            </a:r>
            <a:r>
              <a:rPr lang="en-US" sz="1800" dirty="0">
                <a:solidFill>
                  <a:schemeClr val="tx1"/>
                </a:solidFill>
              </a:rPr>
              <a:t> </a:t>
            </a:r>
            <a:r>
              <a:rPr lang="en-US" sz="1800" dirty="0" err="1">
                <a:solidFill>
                  <a:srgbClr val="00B050"/>
                </a:solidFill>
              </a:rPr>
              <a:t>energiereserve</a:t>
            </a:r>
            <a:r>
              <a:rPr lang="en-US" sz="1800" dirty="0">
                <a:solidFill>
                  <a:schemeClr val="tx1"/>
                </a:solidFill>
              </a:rPr>
              <a:t> (</a:t>
            </a:r>
            <a:r>
              <a:rPr lang="en-US" sz="1800" dirty="0" err="1">
                <a:solidFill>
                  <a:schemeClr val="tx1"/>
                </a:solidFill>
              </a:rPr>
              <a:t>depotvet</a:t>
            </a:r>
            <a:r>
              <a:rPr lang="en-US" sz="1800" dirty="0">
                <a:solidFill>
                  <a:schemeClr val="tx1"/>
                </a:solidFill>
              </a:rPr>
              <a:t>) in het </a:t>
            </a:r>
            <a:r>
              <a:rPr lang="en-US" sz="1800" dirty="0" err="1">
                <a:solidFill>
                  <a:schemeClr val="tx1"/>
                </a:solidFill>
              </a:rPr>
              <a:t>lichaam</a:t>
            </a:r>
            <a:r>
              <a:rPr lang="en-US" sz="1800" dirty="0">
                <a:solidFill>
                  <a:schemeClr val="tx1"/>
                </a:solidFill>
              </a:rPr>
              <a:t> </a:t>
            </a:r>
            <a:r>
              <a:rPr lang="en-US" sz="1800" dirty="0" err="1">
                <a:solidFill>
                  <a:schemeClr val="tx1"/>
                </a:solidFill>
              </a:rPr>
              <a:t>opgeslagen</a:t>
            </a:r>
            <a:r>
              <a:rPr lang="en-US" sz="1800" dirty="0">
                <a:solidFill>
                  <a:schemeClr val="tx1"/>
                </a:solidFill>
              </a:rPr>
              <a:t>. </a:t>
            </a:r>
            <a:r>
              <a:rPr lang="en-US" sz="1800" dirty="0" err="1">
                <a:solidFill>
                  <a:schemeClr val="tx1"/>
                </a:solidFill>
              </a:rPr>
              <a:t>Depotvetten</a:t>
            </a:r>
            <a:r>
              <a:rPr lang="en-US" sz="1800" dirty="0">
                <a:solidFill>
                  <a:schemeClr val="tx1"/>
                </a:solidFill>
              </a:rPr>
              <a:t> </a:t>
            </a:r>
            <a:r>
              <a:rPr lang="en-US" sz="1800" dirty="0" err="1">
                <a:solidFill>
                  <a:schemeClr val="tx1"/>
                </a:solidFill>
              </a:rPr>
              <a:t>isoleren</a:t>
            </a:r>
            <a:r>
              <a:rPr lang="en-US" sz="1800" dirty="0">
                <a:solidFill>
                  <a:schemeClr val="tx1"/>
                </a:solidFill>
              </a:rPr>
              <a:t> </a:t>
            </a:r>
            <a:r>
              <a:rPr lang="en-US" sz="1800" dirty="0" err="1">
                <a:solidFill>
                  <a:schemeClr val="tx1"/>
                </a:solidFill>
              </a:rPr>
              <a:t>zenuwcellen</a:t>
            </a:r>
            <a:r>
              <a:rPr lang="en-US" sz="1800" dirty="0">
                <a:solidFill>
                  <a:schemeClr val="tx1"/>
                </a:solidFill>
              </a:rPr>
              <a:t>, </a:t>
            </a:r>
            <a:r>
              <a:rPr lang="en-US" sz="1800" dirty="0" err="1">
                <a:solidFill>
                  <a:schemeClr val="tx1"/>
                </a:solidFill>
              </a:rPr>
              <a:t>beschermen</a:t>
            </a:r>
            <a:r>
              <a:rPr lang="en-US" sz="1800" dirty="0">
                <a:solidFill>
                  <a:schemeClr val="tx1"/>
                </a:solidFill>
              </a:rPr>
              <a:t> </a:t>
            </a:r>
            <a:r>
              <a:rPr lang="en-US" sz="1800" dirty="0" err="1">
                <a:solidFill>
                  <a:schemeClr val="tx1"/>
                </a:solidFill>
              </a:rPr>
              <a:t>gevoelige</a:t>
            </a:r>
            <a:r>
              <a:rPr lang="en-US" sz="1800" dirty="0">
                <a:solidFill>
                  <a:schemeClr val="tx1"/>
                </a:solidFill>
              </a:rPr>
              <a:t> </a:t>
            </a:r>
            <a:r>
              <a:rPr lang="en-US" sz="1800" dirty="0" err="1">
                <a:solidFill>
                  <a:schemeClr val="tx1"/>
                </a:solidFill>
              </a:rPr>
              <a:t>organen</a:t>
            </a:r>
            <a:r>
              <a:rPr lang="en-US" sz="1800" dirty="0">
                <a:solidFill>
                  <a:schemeClr val="tx1"/>
                </a:solidFill>
              </a:rPr>
              <a:t> en </a:t>
            </a:r>
            <a:r>
              <a:rPr lang="en-US" sz="1800" dirty="0" err="1">
                <a:solidFill>
                  <a:schemeClr val="tx1"/>
                </a:solidFill>
              </a:rPr>
              <a:t>dienen</a:t>
            </a:r>
            <a:r>
              <a:rPr lang="en-US" sz="1800" dirty="0">
                <a:solidFill>
                  <a:schemeClr val="tx1"/>
                </a:solidFill>
              </a:rPr>
              <a:t> </a:t>
            </a:r>
            <a:r>
              <a:rPr lang="en-US" sz="1800" dirty="0" err="1">
                <a:solidFill>
                  <a:schemeClr val="tx1"/>
                </a:solidFill>
              </a:rPr>
              <a:t>als</a:t>
            </a:r>
            <a:r>
              <a:rPr lang="en-US" sz="1800" dirty="0">
                <a:solidFill>
                  <a:schemeClr val="tx1"/>
                </a:solidFill>
              </a:rPr>
              <a:t> </a:t>
            </a:r>
            <a:r>
              <a:rPr lang="en-US" sz="1800" dirty="0" err="1">
                <a:solidFill>
                  <a:srgbClr val="00B050"/>
                </a:solidFill>
              </a:rPr>
              <a:t>opslag</a:t>
            </a:r>
            <a:r>
              <a:rPr lang="en-US" sz="1800" dirty="0">
                <a:solidFill>
                  <a:schemeClr val="tx1"/>
                </a:solidFill>
              </a:rPr>
              <a:t> voor </a:t>
            </a:r>
            <a:r>
              <a:rPr lang="en-US" sz="1800" dirty="0" err="1">
                <a:solidFill>
                  <a:schemeClr val="tx1"/>
                </a:solidFill>
              </a:rPr>
              <a:t>vetoplosbare</a:t>
            </a:r>
            <a:r>
              <a:rPr lang="en-US" sz="1800" dirty="0">
                <a:solidFill>
                  <a:schemeClr val="tx1"/>
                </a:solidFill>
              </a:rPr>
              <a:t> </a:t>
            </a:r>
            <a:r>
              <a:rPr lang="en-US" sz="1800" dirty="0" err="1">
                <a:solidFill>
                  <a:srgbClr val="00B050"/>
                </a:solidFill>
              </a:rPr>
              <a:t>vitaminen</a:t>
            </a:r>
            <a:r>
              <a:rPr lang="en-US" sz="1800" dirty="0">
                <a:solidFill>
                  <a:schemeClr val="tx1"/>
                </a:solidFill>
              </a:rPr>
              <a:t>.</a:t>
            </a:r>
          </a:p>
          <a:p>
            <a:r>
              <a:rPr lang="en-US" sz="1800" dirty="0">
                <a:solidFill>
                  <a:schemeClr val="tx1"/>
                </a:solidFill>
              </a:rPr>
              <a:t>Het </a:t>
            </a:r>
            <a:r>
              <a:rPr lang="en-US" sz="1800" dirty="0" err="1">
                <a:solidFill>
                  <a:schemeClr val="tx1"/>
                </a:solidFill>
              </a:rPr>
              <a:t>organisme</a:t>
            </a:r>
            <a:r>
              <a:rPr lang="en-US" sz="1800" dirty="0">
                <a:solidFill>
                  <a:schemeClr val="tx1"/>
                </a:solidFill>
              </a:rPr>
              <a:t> </a:t>
            </a:r>
            <a:r>
              <a:rPr lang="en-US" sz="1800" dirty="0" err="1">
                <a:solidFill>
                  <a:schemeClr val="tx1"/>
                </a:solidFill>
              </a:rPr>
              <a:t>kan</a:t>
            </a:r>
            <a:r>
              <a:rPr lang="en-US" sz="1800" dirty="0">
                <a:solidFill>
                  <a:schemeClr val="tx1"/>
                </a:solidFill>
              </a:rPr>
              <a:t> </a:t>
            </a:r>
            <a:r>
              <a:rPr lang="en-US" sz="1800" dirty="0" err="1">
                <a:solidFill>
                  <a:schemeClr val="tx1"/>
                </a:solidFill>
              </a:rPr>
              <a:t>veel</a:t>
            </a:r>
            <a:r>
              <a:rPr lang="en-US" sz="1800" dirty="0">
                <a:solidFill>
                  <a:schemeClr val="tx1"/>
                </a:solidFill>
              </a:rPr>
              <a:t> </a:t>
            </a:r>
            <a:r>
              <a:rPr lang="en-US" sz="1800" dirty="0" err="1">
                <a:solidFill>
                  <a:schemeClr val="tx1"/>
                </a:solidFill>
              </a:rPr>
              <a:t>vetzuren</a:t>
            </a:r>
            <a:r>
              <a:rPr lang="en-US" sz="1800" dirty="0">
                <a:solidFill>
                  <a:schemeClr val="tx1"/>
                </a:solidFill>
              </a:rPr>
              <a:t> </a:t>
            </a:r>
            <a:r>
              <a:rPr lang="en-US" sz="1800" dirty="0" err="1">
                <a:solidFill>
                  <a:schemeClr val="tx1"/>
                </a:solidFill>
              </a:rPr>
              <a:t>zelf</a:t>
            </a:r>
            <a:r>
              <a:rPr lang="en-US" sz="1800" dirty="0">
                <a:solidFill>
                  <a:schemeClr val="tx1"/>
                </a:solidFill>
              </a:rPr>
              <a:t> </a:t>
            </a:r>
            <a:r>
              <a:rPr lang="en-US" sz="1800" dirty="0" err="1">
                <a:solidFill>
                  <a:schemeClr val="tx1"/>
                </a:solidFill>
              </a:rPr>
              <a:t>opbouwen</a:t>
            </a:r>
            <a:r>
              <a:rPr lang="en-US" sz="1800" dirty="0">
                <a:solidFill>
                  <a:schemeClr val="tx1"/>
                </a:solidFill>
              </a:rPr>
              <a:t>. </a:t>
            </a:r>
            <a:r>
              <a:rPr lang="en-US" sz="1800" dirty="0" err="1">
                <a:solidFill>
                  <a:schemeClr val="tx1"/>
                </a:solidFill>
              </a:rPr>
              <a:t>Vetzuren</a:t>
            </a:r>
            <a:r>
              <a:rPr lang="en-US" sz="1800" dirty="0">
                <a:solidFill>
                  <a:schemeClr val="tx1"/>
                </a:solidFill>
              </a:rPr>
              <a:t> die het </a:t>
            </a:r>
            <a:r>
              <a:rPr lang="en-US" sz="1800" dirty="0" err="1">
                <a:solidFill>
                  <a:schemeClr val="tx1"/>
                </a:solidFill>
              </a:rPr>
              <a:t>organisme</a:t>
            </a:r>
            <a:r>
              <a:rPr lang="en-US" sz="1800" dirty="0">
                <a:solidFill>
                  <a:schemeClr val="tx1"/>
                </a:solidFill>
              </a:rPr>
              <a:t> niet </a:t>
            </a:r>
            <a:r>
              <a:rPr lang="en-US" sz="1800" dirty="0" err="1">
                <a:solidFill>
                  <a:schemeClr val="tx1"/>
                </a:solidFill>
              </a:rPr>
              <a:t>zelf</a:t>
            </a:r>
            <a:r>
              <a:rPr lang="en-US" sz="1800" dirty="0">
                <a:solidFill>
                  <a:schemeClr val="tx1"/>
                </a:solidFill>
              </a:rPr>
              <a:t> </a:t>
            </a:r>
            <a:r>
              <a:rPr lang="en-US" sz="1800" dirty="0" err="1">
                <a:solidFill>
                  <a:schemeClr val="tx1"/>
                </a:solidFill>
              </a:rPr>
              <a:t>kan</a:t>
            </a:r>
            <a:r>
              <a:rPr lang="en-US" sz="1800" dirty="0">
                <a:solidFill>
                  <a:schemeClr val="tx1"/>
                </a:solidFill>
              </a:rPr>
              <a:t> </a:t>
            </a:r>
            <a:r>
              <a:rPr lang="en-US" sz="1800" dirty="0" err="1">
                <a:solidFill>
                  <a:schemeClr val="tx1"/>
                </a:solidFill>
              </a:rPr>
              <a:t>opbouwen</a:t>
            </a:r>
            <a:r>
              <a:rPr lang="en-US" sz="1800" dirty="0">
                <a:solidFill>
                  <a:schemeClr val="tx1"/>
                </a:solidFill>
              </a:rPr>
              <a:t> – maar die </a:t>
            </a:r>
            <a:r>
              <a:rPr lang="en-US" sz="1800" dirty="0" err="1">
                <a:solidFill>
                  <a:schemeClr val="tx1"/>
                </a:solidFill>
              </a:rPr>
              <a:t>wel</a:t>
            </a:r>
            <a:r>
              <a:rPr lang="en-US" sz="1800" dirty="0">
                <a:solidFill>
                  <a:schemeClr val="tx1"/>
                </a:solidFill>
              </a:rPr>
              <a:t> taken van </a:t>
            </a:r>
            <a:r>
              <a:rPr lang="en-US" sz="1800" dirty="0" err="1">
                <a:solidFill>
                  <a:schemeClr val="tx1"/>
                </a:solidFill>
              </a:rPr>
              <a:t>levensbelang</a:t>
            </a:r>
            <a:r>
              <a:rPr lang="en-US" sz="1800" dirty="0">
                <a:solidFill>
                  <a:schemeClr val="tx1"/>
                </a:solidFill>
              </a:rPr>
              <a:t> </a:t>
            </a:r>
            <a:r>
              <a:rPr lang="en-US" sz="1800" dirty="0" err="1">
                <a:solidFill>
                  <a:schemeClr val="tx1"/>
                </a:solidFill>
              </a:rPr>
              <a:t>vervullen</a:t>
            </a:r>
            <a:r>
              <a:rPr lang="en-US" sz="1800" dirty="0">
                <a:solidFill>
                  <a:schemeClr val="tx1"/>
                </a:solidFill>
              </a:rPr>
              <a:t> – </a:t>
            </a:r>
            <a:r>
              <a:rPr lang="en-US" sz="1800" dirty="0" err="1">
                <a:solidFill>
                  <a:schemeClr val="tx1"/>
                </a:solidFill>
              </a:rPr>
              <a:t>worden</a:t>
            </a:r>
            <a:r>
              <a:rPr lang="en-US" sz="1800" dirty="0">
                <a:solidFill>
                  <a:schemeClr val="tx1"/>
                </a:solidFill>
              </a:rPr>
              <a:t> </a:t>
            </a:r>
            <a:r>
              <a:rPr lang="en-US" sz="1800" dirty="0">
                <a:solidFill>
                  <a:srgbClr val="0070C0"/>
                </a:solidFill>
              </a:rPr>
              <a:t>essentiële </a:t>
            </a:r>
            <a:r>
              <a:rPr lang="en-US" sz="1800" dirty="0" err="1">
                <a:solidFill>
                  <a:srgbClr val="0070C0"/>
                </a:solidFill>
              </a:rPr>
              <a:t>vetzuren</a:t>
            </a:r>
            <a:r>
              <a:rPr lang="en-US" sz="1800" dirty="0">
                <a:solidFill>
                  <a:srgbClr val="0070C0"/>
                </a:solidFill>
              </a:rPr>
              <a:t> </a:t>
            </a:r>
            <a:r>
              <a:rPr lang="en-US" sz="1800" dirty="0" err="1">
                <a:solidFill>
                  <a:schemeClr val="tx1"/>
                </a:solidFill>
              </a:rPr>
              <a:t>genoemd</a:t>
            </a:r>
            <a:r>
              <a:rPr lang="en-US" sz="1800" dirty="0">
                <a:solidFill>
                  <a:schemeClr val="tx1"/>
                </a:solidFill>
              </a:rPr>
              <a:t>.         </a:t>
            </a:r>
          </a:p>
          <a:p>
            <a:pPr lvl="1"/>
            <a:r>
              <a:rPr lang="en-US" sz="1600" dirty="0">
                <a:solidFill>
                  <a:schemeClr val="tx1"/>
                </a:solidFill>
              </a:rPr>
              <a:t>Dat </a:t>
            </a:r>
            <a:r>
              <a:rPr lang="en-US" sz="1600" dirty="0" err="1">
                <a:solidFill>
                  <a:schemeClr val="tx1"/>
                </a:solidFill>
              </a:rPr>
              <a:t>zijn</a:t>
            </a:r>
            <a:r>
              <a:rPr lang="en-US" sz="1600" dirty="0">
                <a:solidFill>
                  <a:schemeClr val="tx1"/>
                </a:solidFill>
              </a:rPr>
              <a:t> </a:t>
            </a:r>
            <a:r>
              <a:rPr lang="en-US" sz="1600" dirty="0" err="1">
                <a:solidFill>
                  <a:schemeClr val="tx1"/>
                </a:solidFill>
              </a:rPr>
              <a:t>olie</a:t>
            </a:r>
            <a:r>
              <a:rPr lang="en-US" sz="1600" dirty="0">
                <a:solidFill>
                  <a:schemeClr val="tx1"/>
                </a:solidFill>
              </a:rPr>
              <a:t>-, </a:t>
            </a:r>
            <a:r>
              <a:rPr lang="en-US" sz="1600" dirty="0" err="1">
                <a:solidFill>
                  <a:schemeClr val="tx1"/>
                </a:solidFill>
              </a:rPr>
              <a:t>arachidon</a:t>
            </a:r>
            <a:r>
              <a:rPr lang="en-US" sz="1600" dirty="0">
                <a:solidFill>
                  <a:schemeClr val="tx1"/>
                </a:solidFill>
              </a:rPr>
              <a:t>-, </a:t>
            </a:r>
            <a:r>
              <a:rPr lang="en-US" sz="1600" dirty="0" err="1">
                <a:solidFill>
                  <a:schemeClr val="tx1"/>
                </a:solidFill>
              </a:rPr>
              <a:t>linol</a:t>
            </a:r>
            <a:r>
              <a:rPr lang="en-US" sz="1600" dirty="0">
                <a:solidFill>
                  <a:schemeClr val="tx1"/>
                </a:solidFill>
              </a:rPr>
              <a:t>- en </a:t>
            </a:r>
            <a:r>
              <a:rPr lang="en-US" sz="1600" dirty="0" err="1">
                <a:solidFill>
                  <a:schemeClr val="tx1"/>
                </a:solidFill>
              </a:rPr>
              <a:t>linoleenzuur</a:t>
            </a:r>
            <a:r>
              <a:rPr lang="en-US" sz="1600" dirty="0">
                <a:solidFill>
                  <a:schemeClr val="tx1"/>
                </a:solidFill>
              </a:rPr>
              <a:t>. Die behoefte </a:t>
            </a:r>
            <a:r>
              <a:rPr lang="en-US" sz="1600" dirty="0" err="1">
                <a:solidFill>
                  <a:schemeClr val="tx1"/>
                </a:solidFill>
              </a:rPr>
              <a:t>moet</a:t>
            </a:r>
            <a:r>
              <a:rPr lang="en-US" sz="1600" dirty="0">
                <a:solidFill>
                  <a:schemeClr val="tx1"/>
                </a:solidFill>
              </a:rPr>
              <a:t> </a:t>
            </a:r>
            <a:r>
              <a:rPr lang="en-US" sz="1600" dirty="0">
                <a:solidFill>
                  <a:srgbClr val="0070C0"/>
                </a:solidFill>
              </a:rPr>
              <a:t>via de </a:t>
            </a:r>
            <a:r>
              <a:rPr lang="en-US" sz="1600" dirty="0" err="1">
                <a:solidFill>
                  <a:srgbClr val="0070C0"/>
                </a:solidFill>
              </a:rPr>
              <a:t>voeding</a:t>
            </a:r>
            <a:r>
              <a:rPr lang="en-US" sz="1600" dirty="0">
                <a:solidFill>
                  <a:srgbClr val="0070C0"/>
                </a:solidFill>
              </a:rPr>
              <a:t> </a:t>
            </a:r>
            <a:r>
              <a:rPr lang="en-US" sz="1600" dirty="0" err="1">
                <a:solidFill>
                  <a:schemeClr val="tx1"/>
                </a:solidFill>
              </a:rPr>
              <a:t>worden</a:t>
            </a:r>
            <a:r>
              <a:rPr lang="en-US" sz="1600" dirty="0">
                <a:solidFill>
                  <a:srgbClr val="0070C0"/>
                </a:solidFill>
              </a:rPr>
              <a:t> </a:t>
            </a:r>
            <a:r>
              <a:rPr lang="en-US" sz="1600" dirty="0" err="1">
                <a:solidFill>
                  <a:schemeClr val="tx1"/>
                </a:solidFill>
              </a:rPr>
              <a:t>afgedekt</a:t>
            </a:r>
            <a:r>
              <a:rPr lang="en-US" sz="1600" dirty="0">
                <a:solidFill>
                  <a:schemeClr val="tx1"/>
                </a:solidFill>
              </a:rPr>
              <a:t>.</a:t>
            </a:r>
          </a:p>
          <a:p>
            <a:r>
              <a:rPr lang="en-US" dirty="0">
                <a:solidFill>
                  <a:schemeClr val="tx1"/>
                </a:solidFill>
              </a:rPr>
              <a:t>De </a:t>
            </a:r>
            <a:r>
              <a:rPr lang="en-US" dirty="0" err="1">
                <a:solidFill>
                  <a:srgbClr val="C00000"/>
                </a:solidFill>
              </a:rPr>
              <a:t>voedingsfysiologische</a:t>
            </a:r>
            <a:r>
              <a:rPr lang="en-US" dirty="0">
                <a:solidFill>
                  <a:srgbClr val="C00000"/>
                </a:solidFill>
              </a:rPr>
              <a:t> </a:t>
            </a:r>
            <a:r>
              <a:rPr lang="en-US" dirty="0" err="1">
                <a:solidFill>
                  <a:srgbClr val="C00000"/>
                </a:solidFill>
              </a:rPr>
              <a:t>waarde</a:t>
            </a:r>
            <a:r>
              <a:rPr lang="en-US" dirty="0">
                <a:solidFill>
                  <a:srgbClr val="C00000"/>
                </a:solidFill>
              </a:rPr>
              <a:t> </a:t>
            </a:r>
            <a:r>
              <a:rPr lang="en-US" dirty="0">
                <a:solidFill>
                  <a:schemeClr val="tx1"/>
                </a:solidFill>
              </a:rPr>
              <a:t>van </a:t>
            </a:r>
            <a:r>
              <a:rPr lang="en-US" dirty="0" err="1">
                <a:solidFill>
                  <a:schemeClr val="tx1"/>
                </a:solidFill>
              </a:rPr>
              <a:t>een</a:t>
            </a:r>
            <a:r>
              <a:rPr lang="en-US" dirty="0">
                <a:solidFill>
                  <a:schemeClr val="tx1"/>
                </a:solidFill>
              </a:rPr>
              <a:t> </a:t>
            </a:r>
            <a:r>
              <a:rPr lang="en-US" dirty="0" err="1">
                <a:solidFill>
                  <a:schemeClr val="tx1"/>
                </a:solidFill>
              </a:rPr>
              <a:t>voedingsmiddel</a:t>
            </a:r>
            <a:r>
              <a:rPr lang="en-US" dirty="0">
                <a:solidFill>
                  <a:schemeClr val="tx1"/>
                </a:solidFill>
              </a:rPr>
              <a:t> </a:t>
            </a:r>
            <a:r>
              <a:rPr lang="en-US" dirty="0" err="1">
                <a:solidFill>
                  <a:schemeClr val="tx1"/>
                </a:solidFill>
              </a:rPr>
              <a:t>wordt</a:t>
            </a:r>
            <a:r>
              <a:rPr lang="en-US" dirty="0">
                <a:solidFill>
                  <a:schemeClr val="tx1"/>
                </a:solidFill>
              </a:rPr>
              <a:t> </a:t>
            </a:r>
            <a:r>
              <a:rPr lang="en-US" dirty="0" err="1">
                <a:solidFill>
                  <a:schemeClr val="tx1"/>
                </a:solidFill>
              </a:rPr>
              <a:t>voornamelijk</a:t>
            </a:r>
            <a:r>
              <a:rPr lang="en-US" dirty="0">
                <a:solidFill>
                  <a:schemeClr val="tx1"/>
                </a:solidFill>
              </a:rPr>
              <a:t> </a:t>
            </a:r>
            <a:r>
              <a:rPr lang="en-US" dirty="0" err="1">
                <a:solidFill>
                  <a:schemeClr val="tx1"/>
                </a:solidFill>
              </a:rPr>
              <a:t>bepaald</a:t>
            </a:r>
            <a:r>
              <a:rPr lang="en-US" dirty="0">
                <a:solidFill>
                  <a:schemeClr val="tx1"/>
                </a:solidFill>
              </a:rPr>
              <a:t> door het </a:t>
            </a:r>
            <a:r>
              <a:rPr lang="en-US" dirty="0" err="1">
                <a:solidFill>
                  <a:schemeClr val="tx1"/>
                </a:solidFill>
              </a:rPr>
              <a:t>gehalte</a:t>
            </a:r>
            <a:r>
              <a:rPr lang="en-US" dirty="0">
                <a:solidFill>
                  <a:schemeClr val="tx1"/>
                </a:solidFill>
              </a:rPr>
              <a:t> aan essentiële </a:t>
            </a:r>
            <a:r>
              <a:rPr lang="en-US" dirty="0" err="1">
                <a:solidFill>
                  <a:schemeClr val="tx1"/>
                </a:solidFill>
              </a:rPr>
              <a:t>vetzuren</a:t>
            </a:r>
            <a:r>
              <a:rPr lang="en-US" dirty="0">
                <a:solidFill>
                  <a:schemeClr val="tx1"/>
                </a:solidFill>
              </a:rPr>
              <a:t>.</a:t>
            </a:r>
          </a:p>
        </p:txBody>
      </p:sp>
      <p:sp>
        <p:nvSpPr>
          <p:cNvPr id="4" name="Date Placeholder 3">
            <a:extLst>
              <a:ext uri="{FF2B5EF4-FFF2-40B4-BE49-F238E27FC236}">
                <a16:creationId xmlns:a16="http://schemas.microsoft.com/office/drawing/2014/main" xmlns="" id="{ED93483C-D979-4D19-B740-29D3C0B44E7A}"/>
              </a:ext>
            </a:extLst>
          </p:cNvPr>
          <p:cNvSpPr>
            <a:spLocks noGrp="1"/>
          </p:cNvSpPr>
          <p:nvPr>
            <p:ph type="dt" sz="half" idx="10"/>
          </p:nvPr>
        </p:nvSpPr>
        <p:spPr/>
        <p:txBody>
          <a:bodyPr/>
          <a:lstStyle/>
          <a:p>
            <a:r>
              <a:rPr lang="en-US"/>
              <a:t>06-Feb-24</a:t>
            </a:r>
            <a:endParaRPr lang="en-US" dirty="0"/>
          </a:p>
        </p:txBody>
      </p:sp>
      <p:sp>
        <p:nvSpPr>
          <p:cNvPr id="5" name="Slide Number Placeholder 4">
            <a:extLst>
              <a:ext uri="{FF2B5EF4-FFF2-40B4-BE49-F238E27FC236}">
                <a16:creationId xmlns:a16="http://schemas.microsoft.com/office/drawing/2014/main" xmlns="" id="{54B69C8D-E4BC-4889-83D6-D93524E99E5E}"/>
              </a:ext>
            </a:extLst>
          </p:cNvPr>
          <p:cNvSpPr>
            <a:spLocks noGrp="1"/>
          </p:cNvSpPr>
          <p:nvPr>
            <p:ph type="sldNum" sz="quarter" idx="12"/>
          </p:nvPr>
        </p:nvSpPr>
        <p:spPr/>
        <p:txBody>
          <a:bodyPr/>
          <a:lstStyle/>
          <a:p>
            <a:fld id="{4FAB73BC-B049-4115-A692-8D63A059BFB8}" type="slidenum">
              <a:rPr lang="en-US" smtClean="0"/>
              <a:pPr/>
              <a:t>14</a:t>
            </a:fld>
            <a:endParaRPr lang="en-US" dirty="0"/>
          </a:p>
        </p:txBody>
      </p:sp>
      <p:pic>
        <p:nvPicPr>
          <p:cNvPr id="7" name="Picture 6">
            <a:extLst>
              <a:ext uri="{FF2B5EF4-FFF2-40B4-BE49-F238E27FC236}">
                <a16:creationId xmlns:a16="http://schemas.microsoft.com/office/drawing/2014/main" xmlns="" id="{614D54B4-93E8-4E91-B16E-8D15FE039F61}"/>
              </a:ext>
            </a:extLst>
          </p:cNvPr>
          <p:cNvPicPr>
            <a:picLocks noChangeAspect="1"/>
          </p:cNvPicPr>
          <p:nvPr/>
        </p:nvPicPr>
        <p:blipFill rotWithShape="1">
          <a:blip r:embed="rId2"/>
          <a:srcRect b="2997"/>
          <a:stretch/>
        </p:blipFill>
        <p:spPr>
          <a:xfrm>
            <a:off x="288538" y="3183157"/>
            <a:ext cx="1965711" cy="2541864"/>
          </a:xfrm>
          <a:prstGeom prst="rect">
            <a:avLst/>
          </a:prstGeom>
        </p:spPr>
      </p:pic>
      <p:sp>
        <p:nvSpPr>
          <p:cNvPr id="6" name="Footer Placeholder 5">
            <a:extLst>
              <a:ext uri="{FF2B5EF4-FFF2-40B4-BE49-F238E27FC236}">
                <a16:creationId xmlns:a16="http://schemas.microsoft.com/office/drawing/2014/main" xmlns="" id="{0AC59B12-214E-AD73-5E20-6916E9F12B1C}"/>
              </a:ext>
            </a:extLst>
          </p:cNvPr>
          <p:cNvSpPr>
            <a:spLocks noGrp="1"/>
          </p:cNvSpPr>
          <p:nvPr>
            <p:ph type="ftr" sz="quarter" idx="11"/>
          </p:nvPr>
        </p:nvSpPr>
        <p:spPr/>
        <p:txBody>
          <a:bodyPr/>
          <a:lstStyle/>
          <a:p>
            <a:r>
              <a:rPr lang="nl-NL"/>
              <a:t>Omstandigheden voor de Kleurkanariekweek: Voeding</a:t>
            </a:r>
            <a:endParaRPr lang="en-US" dirty="0"/>
          </a:p>
        </p:txBody>
      </p:sp>
    </p:spTree>
    <p:extLst>
      <p:ext uri="{BB962C8B-B14F-4D97-AF65-F5344CB8AC3E}">
        <p14:creationId xmlns:p14="http://schemas.microsoft.com/office/powerpoint/2010/main" val="29252257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BFCF5F0-48CE-47F6-A2FB-3AEA2B22191D}"/>
              </a:ext>
            </a:extLst>
          </p:cNvPr>
          <p:cNvSpPr>
            <a:spLocks noGrp="1"/>
          </p:cNvSpPr>
          <p:nvPr>
            <p:ph type="title"/>
          </p:nvPr>
        </p:nvSpPr>
        <p:spPr/>
        <p:txBody>
          <a:bodyPr/>
          <a:lstStyle/>
          <a:p>
            <a:r>
              <a:rPr lang="en-US" dirty="0" err="1"/>
              <a:t>Eiwitten</a:t>
            </a:r>
            <a:r>
              <a:rPr lang="en-US" dirty="0"/>
              <a:t/>
            </a:r>
            <a:br>
              <a:rPr lang="en-US" dirty="0"/>
            </a:br>
            <a:r>
              <a:rPr lang="en-US" dirty="0"/>
              <a:t/>
            </a:r>
            <a:br>
              <a:rPr lang="en-US" dirty="0"/>
            </a:br>
            <a:r>
              <a:rPr lang="en-US" dirty="0"/>
              <a:t/>
            </a:r>
            <a:br>
              <a:rPr lang="en-US" dirty="0"/>
            </a:br>
            <a:r>
              <a:rPr lang="en-US" dirty="0"/>
              <a:t/>
            </a:r>
            <a:br>
              <a:rPr lang="en-US" dirty="0"/>
            </a:br>
            <a:r>
              <a:rPr lang="en-US" dirty="0"/>
              <a:t/>
            </a:r>
            <a:br>
              <a:rPr lang="en-US" dirty="0"/>
            </a:br>
            <a:endParaRPr lang="en-US" dirty="0"/>
          </a:p>
        </p:txBody>
      </p:sp>
      <p:sp>
        <p:nvSpPr>
          <p:cNvPr id="3" name="Content Placeholder 2">
            <a:extLst>
              <a:ext uri="{FF2B5EF4-FFF2-40B4-BE49-F238E27FC236}">
                <a16:creationId xmlns:a16="http://schemas.microsoft.com/office/drawing/2014/main" xmlns="" id="{2DB1872A-402E-4BB9-802A-F923128CB66D}"/>
              </a:ext>
            </a:extLst>
          </p:cNvPr>
          <p:cNvSpPr>
            <a:spLocks noGrp="1"/>
          </p:cNvSpPr>
          <p:nvPr>
            <p:ph idx="1"/>
          </p:nvPr>
        </p:nvSpPr>
        <p:spPr>
          <a:xfrm>
            <a:off x="2901950" y="562062"/>
            <a:ext cx="5730321" cy="5855516"/>
          </a:xfrm>
        </p:spPr>
        <p:txBody>
          <a:bodyPr>
            <a:normAutofit/>
          </a:bodyPr>
          <a:lstStyle/>
          <a:p>
            <a:r>
              <a:rPr lang="en-US" sz="1800" dirty="0" err="1">
                <a:solidFill>
                  <a:schemeClr val="tx1"/>
                </a:solidFill>
              </a:rPr>
              <a:t>Eiwitten</a:t>
            </a:r>
            <a:r>
              <a:rPr lang="en-US" sz="1800" dirty="0">
                <a:solidFill>
                  <a:schemeClr val="tx1"/>
                </a:solidFill>
              </a:rPr>
              <a:t> </a:t>
            </a:r>
            <a:r>
              <a:rPr lang="en-US" sz="1800" dirty="0" err="1">
                <a:solidFill>
                  <a:schemeClr val="tx1"/>
                </a:solidFill>
              </a:rPr>
              <a:t>zijn</a:t>
            </a:r>
            <a:r>
              <a:rPr lang="en-US" sz="1800" dirty="0">
                <a:solidFill>
                  <a:schemeClr val="tx1"/>
                </a:solidFill>
              </a:rPr>
              <a:t> </a:t>
            </a:r>
            <a:r>
              <a:rPr lang="en-US" sz="1800" dirty="0" err="1">
                <a:solidFill>
                  <a:srgbClr val="C00000"/>
                </a:solidFill>
              </a:rPr>
              <a:t>ketenmoleculen</a:t>
            </a:r>
            <a:r>
              <a:rPr lang="en-US" sz="1800" dirty="0">
                <a:solidFill>
                  <a:schemeClr val="tx1"/>
                </a:solidFill>
              </a:rPr>
              <a:t>, </a:t>
            </a:r>
            <a:r>
              <a:rPr lang="en-US" sz="1800" dirty="0" err="1">
                <a:solidFill>
                  <a:schemeClr val="tx1"/>
                </a:solidFill>
              </a:rPr>
              <a:t>opgebouwd</a:t>
            </a:r>
            <a:r>
              <a:rPr lang="en-US" sz="1800" dirty="0">
                <a:solidFill>
                  <a:schemeClr val="tx1"/>
                </a:solidFill>
              </a:rPr>
              <a:t> </a:t>
            </a:r>
            <a:r>
              <a:rPr lang="en-US" sz="1800" dirty="0" err="1">
                <a:solidFill>
                  <a:schemeClr val="tx1"/>
                </a:solidFill>
              </a:rPr>
              <a:t>uit</a:t>
            </a:r>
            <a:r>
              <a:rPr lang="en-US" sz="1800" dirty="0">
                <a:solidFill>
                  <a:schemeClr val="tx1"/>
                </a:solidFill>
              </a:rPr>
              <a:t> 20 </a:t>
            </a:r>
            <a:r>
              <a:rPr lang="en-US" sz="1800" dirty="0" err="1">
                <a:solidFill>
                  <a:schemeClr val="tx1"/>
                </a:solidFill>
              </a:rPr>
              <a:t>verschillende</a:t>
            </a:r>
            <a:r>
              <a:rPr lang="en-US" sz="1800" dirty="0">
                <a:solidFill>
                  <a:schemeClr val="tx1"/>
                </a:solidFill>
              </a:rPr>
              <a:t> “</a:t>
            </a:r>
            <a:r>
              <a:rPr lang="en-US" sz="1800" dirty="0" err="1">
                <a:solidFill>
                  <a:schemeClr val="tx1"/>
                </a:solidFill>
              </a:rPr>
              <a:t>grondbouwstenen</a:t>
            </a:r>
            <a:r>
              <a:rPr lang="en-US" sz="1800" dirty="0">
                <a:solidFill>
                  <a:schemeClr val="tx1"/>
                </a:solidFill>
              </a:rPr>
              <a:t>”. </a:t>
            </a:r>
            <a:r>
              <a:rPr lang="en-US" sz="1800" dirty="0" err="1">
                <a:solidFill>
                  <a:schemeClr val="tx1"/>
                </a:solidFill>
              </a:rPr>
              <a:t>Deze</a:t>
            </a:r>
            <a:r>
              <a:rPr lang="en-US" sz="1800" dirty="0">
                <a:solidFill>
                  <a:schemeClr val="tx1"/>
                </a:solidFill>
              </a:rPr>
              <a:t> </a:t>
            </a:r>
            <a:r>
              <a:rPr lang="en-US" sz="1800" dirty="0" err="1">
                <a:solidFill>
                  <a:schemeClr val="tx1"/>
                </a:solidFill>
              </a:rPr>
              <a:t>grondbouwstenen</a:t>
            </a:r>
            <a:r>
              <a:rPr lang="en-US" sz="1800" dirty="0">
                <a:solidFill>
                  <a:schemeClr val="tx1"/>
                </a:solidFill>
              </a:rPr>
              <a:t> </a:t>
            </a:r>
            <a:r>
              <a:rPr lang="en-US" sz="1800" dirty="0" err="1">
                <a:solidFill>
                  <a:schemeClr val="tx1"/>
                </a:solidFill>
              </a:rPr>
              <a:t>zijn</a:t>
            </a:r>
            <a:r>
              <a:rPr lang="en-US" sz="1800" dirty="0">
                <a:solidFill>
                  <a:schemeClr val="tx1"/>
                </a:solidFill>
              </a:rPr>
              <a:t> de </a:t>
            </a:r>
            <a:r>
              <a:rPr lang="en-US" sz="1800" dirty="0" err="1">
                <a:solidFill>
                  <a:schemeClr val="tx1"/>
                </a:solidFill>
              </a:rPr>
              <a:t>aminozuren</a:t>
            </a:r>
            <a:r>
              <a:rPr lang="en-US" sz="1800" dirty="0">
                <a:solidFill>
                  <a:schemeClr val="tx1"/>
                </a:solidFill>
              </a:rPr>
              <a:t>.</a:t>
            </a:r>
          </a:p>
          <a:p>
            <a:r>
              <a:rPr lang="en-US" sz="1800" dirty="0">
                <a:solidFill>
                  <a:schemeClr val="tx1"/>
                </a:solidFill>
              </a:rPr>
              <a:t>De </a:t>
            </a:r>
            <a:r>
              <a:rPr lang="en-US" sz="1800" dirty="0" err="1">
                <a:solidFill>
                  <a:schemeClr val="tx1"/>
                </a:solidFill>
              </a:rPr>
              <a:t>betekenis</a:t>
            </a:r>
            <a:r>
              <a:rPr lang="en-US" sz="1800" dirty="0">
                <a:solidFill>
                  <a:schemeClr val="tx1"/>
                </a:solidFill>
              </a:rPr>
              <a:t> van </a:t>
            </a:r>
            <a:r>
              <a:rPr lang="en-US" sz="1800" dirty="0" err="1">
                <a:solidFill>
                  <a:schemeClr val="tx1"/>
                </a:solidFill>
              </a:rPr>
              <a:t>eiwit</a:t>
            </a:r>
            <a:r>
              <a:rPr lang="en-US" sz="1800" dirty="0">
                <a:solidFill>
                  <a:schemeClr val="tx1"/>
                </a:solidFill>
              </a:rPr>
              <a:t> </a:t>
            </a:r>
            <a:r>
              <a:rPr lang="en-US" sz="1800" dirty="0" err="1">
                <a:solidFill>
                  <a:schemeClr val="tx1"/>
                </a:solidFill>
              </a:rPr>
              <a:t>als</a:t>
            </a:r>
            <a:r>
              <a:rPr lang="en-US" sz="1800" dirty="0">
                <a:solidFill>
                  <a:schemeClr val="tx1"/>
                </a:solidFill>
              </a:rPr>
              <a:t> </a:t>
            </a:r>
            <a:r>
              <a:rPr lang="en-US" sz="1800" dirty="0" err="1">
                <a:solidFill>
                  <a:schemeClr val="tx1"/>
                </a:solidFill>
              </a:rPr>
              <a:t>energieleverancier</a:t>
            </a:r>
            <a:r>
              <a:rPr lang="en-US" sz="1800" dirty="0">
                <a:solidFill>
                  <a:schemeClr val="tx1"/>
                </a:solidFill>
              </a:rPr>
              <a:t> is </a:t>
            </a:r>
            <a:r>
              <a:rPr lang="en-US" sz="1800" dirty="0" err="1">
                <a:solidFill>
                  <a:schemeClr val="tx1"/>
                </a:solidFill>
              </a:rPr>
              <a:t>tegenover</a:t>
            </a:r>
            <a:r>
              <a:rPr lang="en-US" sz="1800" dirty="0">
                <a:solidFill>
                  <a:schemeClr val="tx1"/>
                </a:solidFill>
              </a:rPr>
              <a:t> </a:t>
            </a:r>
            <a:r>
              <a:rPr lang="en-US" sz="1800" dirty="0" err="1">
                <a:solidFill>
                  <a:schemeClr val="tx1"/>
                </a:solidFill>
              </a:rPr>
              <a:t>koolhydraten</a:t>
            </a:r>
            <a:r>
              <a:rPr lang="en-US" sz="1800" dirty="0">
                <a:solidFill>
                  <a:schemeClr val="tx1"/>
                </a:solidFill>
              </a:rPr>
              <a:t> en </a:t>
            </a:r>
            <a:r>
              <a:rPr lang="en-US" sz="1800" dirty="0" err="1">
                <a:solidFill>
                  <a:schemeClr val="tx1"/>
                </a:solidFill>
              </a:rPr>
              <a:t>vetten</a:t>
            </a:r>
            <a:r>
              <a:rPr lang="en-US" sz="1800" dirty="0">
                <a:solidFill>
                  <a:schemeClr val="tx1"/>
                </a:solidFill>
              </a:rPr>
              <a:t> </a:t>
            </a:r>
            <a:r>
              <a:rPr lang="en-US" sz="1800" dirty="0" err="1">
                <a:solidFill>
                  <a:schemeClr val="tx1"/>
                </a:solidFill>
              </a:rPr>
              <a:t>verwaarloosbaar</a:t>
            </a:r>
            <a:r>
              <a:rPr lang="en-US" sz="1800" dirty="0">
                <a:solidFill>
                  <a:schemeClr val="tx1"/>
                </a:solidFill>
              </a:rPr>
              <a:t>.</a:t>
            </a:r>
          </a:p>
          <a:p>
            <a:r>
              <a:rPr lang="en-US" sz="1800" dirty="0" err="1">
                <a:solidFill>
                  <a:schemeClr val="tx1"/>
                </a:solidFill>
              </a:rPr>
              <a:t>Onderscheid</a:t>
            </a:r>
            <a:r>
              <a:rPr lang="en-US" sz="1800" dirty="0">
                <a:solidFill>
                  <a:schemeClr val="tx1"/>
                </a:solidFill>
              </a:rPr>
              <a:t> </a:t>
            </a:r>
            <a:r>
              <a:rPr lang="en-US" sz="1800" dirty="0" err="1">
                <a:solidFill>
                  <a:schemeClr val="tx1"/>
                </a:solidFill>
              </a:rPr>
              <a:t>tussen</a:t>
            </a:r>
            <a:r>
              <a:rPr lang="en-US" sz="1800" dirty="0">
                <a:solidFill>
                  <a:schemeClr val="tx1"/>
                </a:solidFill>
              </a:rPr>
              <a:t> </a:t>
            </a:r>
            <a:r>
              <a:rPr lang="en-US" sz="1800" dirty="0" err="1">
                <a:solidFill>
                  <a:srgbClr val="0070C0"/>
                </a:solidFill>
              </a:rPr>
              <a:t>essentiële</a:t>
            </a:r>
            <a:r>
              <a:rPr lang="en-US" sz="1800" dirty="0">
                <a:solidFill>
                  <a:srgbClr val="0070C0"/>
                </a:solidFill>
              </a:rPr>
              <a:t> </a:t>
            </a:r>
            <a:r>
              <a:rPr lang="en-US" sz="1800" dirty="0">
                <a:solidFill>
                  <a:schemeClr val="tx1"/>
                </a:solidFill>
              </a:rPr>
              <a:t>en niet essentiële </a:t>
            </a:r>
            <a:r>
              <a:rPr lang="en-US" sz="1800" dirty="0" err="1">
                <a:solidFill>
                  <a:srgbClr val="0070C0"/>
                </a:solidFill>
              </a:rPr>
              <a:t>aminozuren</a:t>
            </a:r>
            <a:r>
              <a:rPr lang="en-US" sz="1800" dirty="0">
                <a:solidFill>
                  <a:schemeClr val="tx1"/>
                </a:solidFill>
              </a:rPr>
              <a:t>. Het </a:t>
            </a:r>
            <a:r>
              <a:rPr lang="en-US" sz="1800" dirty="0" err="1">
                <a:solidFill>
                  <a:schemeClr val="tx1"/>
                </a:solidFill>
              </a:rPr>
              <a:t>organisme</a:t>
            </a:r>
            <a:r>
              <a:rPr lang="en-US" sz="1800" dirty="0">
                <a:solidFill>
                  <a:schemeClr val="tx1"/>
                </a:solidFill>
              </a:rPr>
              <a:t> </a:t>
            </a:r>
            <a:r>
              <a:rPr lang="en-US" sz="1800" dirty="0" err="1">
                <a:solidFill>
                  <a:schemeClr val="tx1"/>
                </a:solidFill>
              </a:rPr>
              <a:t>kan</a:t>
            </a:r>
            <a:r>
              <a:rPr lang="en-US" sz="1800" dirty="0">
                <a:solidFill>
                  <a:schemeClr val="tx1"/>
                </a:solidFill>
              </a:rPr>
              <a:t> de </a:t>
            </a:r>
            <a:r>
              <a:rPr lang="en-US" sz="1800" dirty="0" err="1">
                <a:solidFill>
                  <a:schemeClr val="tx1"/>
                </a:solidFill>
              </a:rPr>
              <a:t>essentiële</a:t>
            </a:r>
            <a:r>
              <a:rPr lang="en-US" sz="1800" dirty="0">
                <a:solidFill>
                  <a:schemeClr val="tx2"/>
                </a:solidFill>
              </a:rPr>
              <a:t> </a:t>
            </a:r>
            <a:r>
              <a:rPr lang="en-US" sz="1800" dirty="0" err="1">
                <a:solidFill>
                  <a:schemeClr val="tx1"/>
                </a:solidFill>
              </a:rPr>
              <a:t>aminozuren</a:t>
            </a:r>
            <a:r>
              <a:rPr lang="en-US" sz="1800" dirty="0">
                <a:solidFill>
                  <a:srgbClr val="0070C0"/>
                </a:solidFill>
              </a:rPr>
              <a:t> </a:t>
            </a:r>
            <a:r>
              <a:rPr lang="en-US" sz="1800" dirty="0" err="1">
                <a:solidFill>
                  <a:srgbClr val="0070C0"/>
                </a:solidFill>
              </a:rPr>
              <a:t>zelf</a:t>
            </a:r>
            <a:r>
              <a:rPr lang="en-US" sz="1800" dirty="0">
                <a:solidFill>
                  <a:srgbClr val="0070C0"/>
                </a:solidFill>
              </a:rPr>
              <a:t> niet </a:t>
            </a:r>
            <a:r>
              <a:rPr lang="en-US" sz="1800" dirty="0" err="1">
                <a:solidFill>
                  <a:srgbClr val="0070C0"/>
                </a:solidFill>
              </a:rPr>
              <a:t>aanmaken</a:t>
            </a:r>
            <a:r>
              <a:rPr lang="en-US" sz="1800" dirty="0">
                <a:solidFill>
                  <a:schemeClr val="tx1"/>
                </a:solidFill>
              </a:rPr>
              <a:t>. Die behoefte </a:t>
            </a:r>
            <a:r>
              <a:rPr lang="en-US" sz="1800" dirty="0" err="1">
                <a:solidFill>
                  <a:schemeClr val="tx1"/>
                </a:solidFill>
              </a:rPr>
              <a:t>moet</a:t>
            </a:r>
            <a:r>
              <a:rPr lang="en-US" sz="1800" dirty="0">
                <a:solidFill>
                  <a:schemeClr val="tx1"/>
                </a:solidFill>
              </a:rPr>
              <a:t> </a:t>
            </a:r>
            <a:r>
              <a:rPr lang="en-US" sz="1800" dirty="0" err="1">
                <a:solidFill>
                  <a:schemeClr val="tx1"/>
                </a:solidFill>
              </a:rPr>
              <a:t>dus</a:t>
            </a:r>
            <a:r>
              <a:rPr lang="en-US" sz="1800" dirty="0">
                <a:solidFill>
                  <a:schemeClr val="tx1"/>
                </a:solidFill>
              </a:rPr>
              <a:t> via de </a:t>
            </a:r>
            <a:r>
              <a:rPr lang="en-US" sz="1800" dirty="0" err="1">
                <a:solidFill>
                  <a:schemeClr val="tx1"/>
                </a:solidFill>
              </a:rPr>
              <a:t>voeding</a:t>
            </a:r>
            <a:r>
              <a:rPr lang="en-US" sz="1800" dirty="0">
                <a:solidFill>
                  <a:schemeClr val="tx1"/>
                </a:solidFill>
              </a:rPr>
              <a:t> </a:t>
            </a:r>
            <a:r>
              <a:rPr lang="en-US" sz="1800" dirty="0" err="1">
                <a:solidFill>
                  <a:schemeClr val="tx1"/>
                </a:solidFill>
              </a:rPr>
              <a:t>vervuld</a:t>
            </a:r>
            <a:r>
              <a:rPr lang="en-US" sz="1800" dirty="0">
                <a:solidFill>
                  <a:schemeClr val="tx1"/>
                </a:solidFill>
              </a:rPr>
              <a:t> </a:t>
            </a:r>
            <a:r>
              <a:rPr lang="en-US" sz="1800" dirty="0" err="1">
                <a:solidFill>
                  <a:schemeClr val="tx1"/>
                </a:solidFill>
              </a:rPr>
              <a:t>worden</a:t>
            </a:r>
            <a:r>
              <a:rPr lang="en-US" sz="1800" dirty="0">
                <a:solidFill>
                  <a:schemeClr val="tx1"/>
                </a:solidFill>
              </a:rPr>
              <a:t>.</a:t>
            </a:r>
          </a:p>
          <a:p>
            <a:r>
              <a:rPr lang="en-US" sz="1800" dirty="0">
                <a:solidFill>
                  <a:schemeClr val="tx1"/>
                </a:solidFill>
              </a:rPr>
              <a:t>In de </a:t>
            </a:r>
            <a:r>
              <a:rPr lang="en-US" sz="1800" dirty="0" err="1">
                <a:solidFill>
                  <a:schemeClr val="tx1"/>
                </a:solidFill>
              </a:rPr>
              <a:t>vorm</a:t>
            </a:r>
            <a:r>
              <a:rPr lang="en-US" sz="1800" dirty="0">
                <a:solidFill>
                  <a:schemeClr val="tx1"/>
                </a:solidFill>
              </a:rPr>
              <a:t> van </a:t>
            </a:r>
            <a:r>
              <a:rPr lang="en-US" sz="1800" dirty="0" err="1">
                <a:solidFill>
                  <a:srgbClr val="00B050"/>
                </a:solidFill>
              </a:rPr>
              <a:t>aminozuren</a:t>
            </a:r>
            <a:r>
              <a:rPr lang="en-US" sz="1800" dirty="0">
                <a:solidFill>
                  <a:schemeClr val="tx1"/>
                </a:solidFill>
              </a:rPr>
              <a:t> </a:t>
            </a:r>
            <a:r>
              <a:rPr lang="en-US" sz="1800" dirty="0" err="1">
                <a:solidFill>
                  <a:schemeClr val="tx1"/>
                </a:solidFill>
              </a:rPr>
              <a:t>leveren</a:t>
            </a:r>
            <a:r>
              <a:rPr lang="en-US" sz="1800" dirty="0">
                <a:solidFill>
                  <a:schemeClr val="tx1"/>
                </a:solidFill>
              </a:rPr>
              <a:t> </a:t>
            </a:r>
            <a:r>
              <a:rPr lang="en-US" sz="1800" dirty="0" err="1">
                <a:solidFill>
                  <a:schemeClr val="tx1"/>
                </a:solidFill>
              </a:rPr>
              <a:t>eiwitten</a:t>
            </a:r>
            <a:r>
              <a:rPr lang="en-US" sz="1800" dirty="0">
                <a:solidFill>
                  <a:schemeClr val="tx1"/>
                </a:solidFill>
              </a:rPr>
              <a:t> de </a:t>
            </a:r>
            <a:r>
              <a:rPr lang="en-US" sz="1800" dirty="0" err="1">
                <a:solidFill>
                  <a:schemeClr val="tx1"/>
                </a:solidFill>
              </a:rPr>
              <a:t>nodige</a:t>
            </a:r>
            <a:r>
              <a:rPr lang="en-US" sz="1800" dirty="0">
                <a:solidFill>
                  <a:schemeClr val="tx1"/>
                </a:solidFill>
              </a:rPr>
              <a:t> </a:t>
            </a:r>
            <a:r>
              <a:rPr lang="en-US" sz="1800" dirty="0" err="1">
                <a:solidFill>
                  <a:srgbClr val="00B050"/>
                </a:solidFill>
              </a:rPr>
              <a:t>bouwstoffen</a:t>
            </a:r>
            <a:r>
              <a:rPr lang="en-US" sz="1800" dirty="0">
                <a:solidFill>
                  <a:schemeClr val="tx1"/>
                </a:solidFill>
              </a:rPr>
              <a:t> voor de </a:t>
            </a:r>
            <a:r>
              <a:rPr lang="en-US" sz="1800" dirty="0" err="1">
                <a:solidFill>
                  <a:schemeClr val="tx1"/>
                </a:solidFill>
              </a:rPr>
              <a:t>onderhoud</a:t>
            </a:r>
            <a:r>
              <a:rPr lang="en-US" sz="1800" dirty="0">
                <a:solidFill>
                  <a:schemeClr val="tx1"/>
                </a:solidFill>
              </a:rPr>
              <a:t> van het </a:t>
            </a:r>
            <a:r>
              <a:rPr lang="en-US" sz="1800" dirty="0" err="1">
                <a:solidFill>
                  <a:schemeClr val="tx1"/>
                </a:solidFill>
              </a:rPr>
              <a:t>lichaam</a:t>
            </a:r>
            <a:r>
              <a:rPr lang="en-US" sz="1800" dirty="0">
                <a:solidFill>
                  <a:schemeClr val="tx1"/>
                </a:solidFill>
              </a:rPr>
              <a:t> (</a:t>
            </a:r>
            <a:r>
              <a:rPr lang="en-US" sz="1800" dirty="0" err="1">
                <a:solidFill>
                  <a:srgbClr val="00B050"/>
                </a:solidFill>
              </a:rPr>
              <a:t>celregeneratie</a:t>
            </a:r>
            <a:r>
              <a:rPr lang="en-US" sz="1800" dirty="0">
                <a:solidFill>
                  <a:schemeClr val="tx1"/>
                </a:solidFill>
              </a:rPr>
              <a:t>) en voor de </a:t>
            </a:r>
            <a:r>
              <a:rPr lang="en-US" sz="1800" dirty="0" err="1">
                <a:solidFill>
                  <a:srgbClr val="00B050"/>
                </a:solidFill>
              </a:rPr>
              <a:t>specifieke</a:t>
            </a:r>
            <a:r>
              <a:rPr lang="en-US" sz="1800" dirty="0">
                <a:solidFill>
                  <a:srgbClr val="00B050"/>
                </a:solidFill>
              </a:rPr>
              <a:t> </a:t>
            </a:r>
            <a:r>
              <a:rPr lang="en-US" sz="1800" dirty="0" err="1">
                <a:solidFill>
                  <a:srgbClr val="00B050"/>
                </a:solidFill>
              </a:rPr>
              <a:t>productie</a:t>
            </a:r>
            <a:r>
              <a:rPr lang="en-US" sz="1800" dirty="0">
                <a:solidFill>
                  <a:srgbClr val="00B050"/>
                </a:solidFill>
              </a:rPr>
              <a:t> </a:t>
            </a:r>
            <a:r>
              <a:rPr lang="en-US" sz="1800" dirty="0">
                <a:solidFill>
                  <a:schemeClr val="tx1"/>
                </a:solidFill>
              </a:rPr>
              <a:t>van </a:t>
            </a:r>
            <a:r>
              <a:rPr lang="en-US" sz="1800" dirty="0" err="1">
                <a:solidFill>
                  <a:schemeClr val="tx1"/>
                </a:solidFill>
              </a:rPr>
              <a:t>bevedering</a:t>
            </a:r>
            <a:r>
              <a:rPr lang="en-US" sz="1800" dirty="0">
                <a:solidFill>
                  <a:schemeClr val="tx1"/>
                </a:solidFill>
              </a:rPr>
              <a:t>, </a:t>
            </a:r>
            <a:r>
              <a:rPr lang="en-US" sz="1800" dirty="0" err="1">
                <a:solidFill>
                  <a:schemeClr val="tx1"/>
                </a:solidFill>
              </a:rPr>
              <a:t>sperma</a:t>
            </a:r>
            <a:r>
              <a:rPr lang="en-US" sz="1800" dirty="0">
                <a:solidFill>
                  <a:schemeClr val="tx1"/>
                </a:solidFill>
              </a:rPr>
              <a:t> en </a:t>
            </a:r>
            <a:r>
              <a:rPr lang="en-US" sz="1800" dirty="0" err="1">
                <a:solidFill>
                  <a:schemeClr val="tx1"/>
                </a:solidFill>
              </a:rPr>
              <a:t>eieren</a:t>
            </a:r>
            <a:r>
              <a:rPr lang="en-US" sz="1800" dirty="0">
                <a:solidFill>
                  <a:schemeClr val="tx1"/>
                </a:solidFill>
              </a:rPr>
              <a:t>.</a:t>
            </a:r>
          </a:p>
          <a:p>
            <a:r>
              <a:rPr lang="en-US" sz="1800" dirty="0" err="1">
                <a:solidFill>
                  <a:srgbClr val="0070C0"/>
                </a:solidFill>
              </a:rPr>
              <a:t>Verhoogde</a:t>
            </a:r>
            <a:r>
              <a:rPr lang="en-US" sz="1800" dirty="0">
                <a:solidFill>
                  <a:srgbClr val="0070C0"/>
                </a:solidFill>
              </a:rPr>
              <a:t> behoefte </a:t>
            </a:r>
            <a:r>
              <a:rPr lang="en-US" sz="1800" dirty="0" err="1">
                <a:solidFill>
                  <a:schemeClr val="tx1"/>
                </a:solidFill>
              </a:rPr>
              <a:t>tijdens</a:t>
            </a:r>
            <a:r>
              <a:rPr lang="en-US" sz="1800" dirty="0">
                <a:solidFill>
                  <a:schemeClr val="tx1"/>
                </a:solidFill>
              </a:rPr>
              <a:t> de </a:t>
            </a:r>
            <a:r>
              <a:rPr lang="en-US" sz="1800" dirty="0" err="1">
                <a:solidFill>
                  <a:schemeClr val="tx1"/>
                </a:solidFill>
              </a:rPr>
              <a:t>groei</a:t>
            </a:r>
            <a:r>
              <a:rPr lang="en-US" sz="1800" dirty="0">
                <a:solidFill>
                  <a:schemeClr val="tx1"/>
                </a:solidFill>
              </a:rPr>
              <a:t>, de </a:t>
            </a:r>
            <a:r>
              <a:rPr lang="en-US" sz="1800" dirty="0" err="1">
                <a:solidFill>
                  <a:schemeClr val="tx1"/>
                </a:solidFill>
              </a:rPr>
              <a:t>rui</a:t>
            </a:r>
            <a:r>
              <a:rPr lang="en-US" sz="1800" dirty="0">
                <a:solidFill>
                  <a:schemeClr val="tx1"/>
                </a:solidFill>
              </a:rPr>
              <a:t>, en bij de </a:t>
            </a:r>
            <a:r>
              <a:rPr lang="en-US" sz="1800" dirty="0" err="1">
                <a:solidFill>
                  <a:schemeClr val="tx1"/>
                </a:solidFill>
              </a:rPr>
              <a:t>productie</a:t>
            </a:r>
            <a:r>
              <a:rPr lang="en-US" sz="1800" dirty="0">
                <a:solidFill>
                  <a:schemeClr val="tx1"/>
                </a:solidFill>
              </a:rPr>
              <a:t> van </a:t>
            </a:r>
            <a:r>
              <a:rPr lang="en-US" sz="1800" dirty="0" err="1">
                <a:solidFill>
                  <a:schemeClr val="tx1"/>
                </a:solidFill>
              </a:rPr>
              <a:t>sperma</a:t>
            </a:r>
            <a:r>
              <a:rPr lang="en-US" sz="1800" dirty="0">
                <a:solidFill>
                  <a:schemeClr val="tx1"/>
                </a:solidFill>
              </a:rPr>
              <a:t> en </a:t>
            </a:r>
            <a:r>
              <a:rPr lang="en-US" sz="1800" dirty="0" err="1">
                <a:solidFill>
                  <a:schemeClr val="tx1"/>
                </a:solidFill>
              </a:rPr>
              <a:t>eieren</a:t>
            </a:r>
            <a:r>
              <a:rPr lang="en-US" sz="1800" dirty="0">
                <a:solidFill>
                  <a:schemeClr val="tx1"/>
                </a:solidFill>
              </a:rPr>
              <a:t>.</a:t>
            </a:r>
          </a:p>
          <a:p>
            <a:r>
              <a:rPr lang="en-US" sz="1800" dirty="0">
                <a:solidFill>
                  <a:schemeClr val="tx1"/>
                </a:solidFill>
              </a:rPr>
              <a:t>De </a:t>
            </a:r>
            <a:r>
              <a:rPr lang="en-US" sz="1800" dirty="0" err="1">
                <a:solidFill>
                  <a:srgbClr val="C00000"/>
                </a:solidFill>
              </a:rPr>
              <a:t>voedingsfysiologische</a:t>
            </a:r>
            <a:r>
              <a:rPr lang="en-US" sz="1800" dirty="0">
                <a:solidFill>
                  <a:srgbClr val="C00000"/>
                </a:solidFill>
              </a:rPr>
              <a:t> </a:t>
            </a:r>
            <a:r>
              <a:rPr lang="en-US" sz="1800" dirty="0" err="1">
                <a:solidFill>
                  <a:srgbClr val="C00000"/>
                </a:solidFill>
              </a:rPr>
              <a:t>waarde</a:t>
            </a:r>
            <a:r>
              <a:rPr lang="en-US" sz="1800" dirty="0">
                <a:solidFill>
                  <a:srgbClr val="C00000"/>
                </a:solidFill>
              </a:rPr>
              <a:t> </a:t>
            </a:r>
            <a:r>
              <a:rPr lang="en-US" sz="1800" dirty="0">
                <a:solidFill>
                  <a:schemeClr val="tx1"/>
                </a:solidFill>
              </a:rPr>
              <a:t>van </a:t>
            </a:r>
            <a:r>
              <a:rPr lang="en-US" sz="1800" dirty="0" err="1">
                <a:solidFill>
                  <a:schemeClr val="tx1"/>
                </a:solidFill>
              </a:rPr>
              <a:t>een</a:t>
            </a:r>
            <a:r>
              <a:rPr lang="en-US" sz="1800" dirty="0">
                <a:solidFill>
                  <a:schemeClr val="tx1"/>
                </a:solidFill>
              </a:rPr>
              <a:t> </a:t>
            </a:r>
            <a:r>
              <a:rPr lang="en-US" sz="1800" dirty="0" err="1">
                <a:solidFill>
                  <a:schemeClr val="tx1"/>
                </a:solidFill>
              </a:rPr>
              <a:t>voedingsmiddel</a:t>
            </a:r>
            <a:r>
              <a:rPr lang="en-US" sz="1800" dirty="0">
                <a:solidFill>
                  <a:schemeClr val="tx1"/>
                </a:solidFill>
              </a:rPr>
              <a:t> </a:t>
            </a:r>
            <a:r>
              <a:rPr lang="en-US" sz="1800" dirty="0" err="1">
                <a:solidFill>
                  <a:schemeClr val="tx1"/>
                </a:solidFill>
              </a:rPr>
              <a:t>wordt</a:t>
            </a:r>
            <a:r>
              <a:rPr lang="en-US" sz="1800" dirty="0">
                <a:solidFill>
                  <a:schemeClr val="tx1"/>
                </a:solidFill>
              </a:rPr>
              <a:t> </a:t>
            </a:r>
            <a:r>
              <a:rPr lang="en-US" sz="1800" dirty="0" err="1">
                <a:solidFill>
                  <a:schemeClr val="tx1"/>
                </a:solidFill>
              </a:rPr>
              <a:t>voornamelijk</a:t>
            </a:r>
            <a:r>
              <a:rPr lang="en-US" sz="1800" dirty="0">
                <a:solidFill>
                  <a:schemeClr val="tx1"/>
                </a:solidFill>
              </a:rPr>
              <a:t> </a:t>
            </a:r>
            <a:r>
              <a:rPr lang="en-US" sz="1800" dirty="0" err="1">
                <a:solidFill>
                  <a:schemeClr val="tx1"/>
                </a:solidFill>
              </a:rPr>
              <a:t>bepaald</a:t>
            </a:r>
            <a:r>
              <a:rPr lang="en-US" sz="1800" dirty="0">
                <a:solidFill>
                  <a:schemeClr val="tx1"/>
                </a:solidFill>
              </a:rPr>
              <a:t> door het </a:t>
            </a:r>
            <a:r>
              <a:rPr lang="en-US" sz="1800" dirty="0" err="1">
                <a:solidFill>
                  <a:schemeClr val="tx1"/>
                </a:solidFill>
              </a:rPr>
              <a:t>gehalte</a:t>
            </a:r>
            <a:r>
              <a:rPr lang="en-US" sz="1800" dirty="0">
                <a:solidFill>
                  <a:schemeClr val="tx1"/>
                </a:solidFill>
              </a:rPr>
              <a:t> aan essentiële </a:t>
            </a:r>
            <a:r>
              <a:rPr lang="en-US" sz="1800" dirty="0" err="1">
                <a:solidFill>
                  <a:schemeClr val="tx1"/>
                </a:solidFill>
              </a:rPr>
              <a:t>aminozuren</a:t>
            </a:r>
            <a:r>
              <a:rPr lang="en-US" sz="1800" dirty="0">
                <a:solidFill>
                  <a:schemeClr val="tx1"/>
                </a:solidFill>
              </a:rPr>
              <a:t>.</a:t>
            </a:r>
            <a:endParaRPr lang="en-US" sz="1800" dirty="0"/>
          </a:p>
        </p:txBody>
      </p:sp>
      <p:sp>
        <p:nvSpPr>
          <p:cNvPr id="4" name="Date Placeholder 3">
            <a:extLst>
              <a:ext uri="{FF2B5EF4-FFF2-40B4-BE49-F238E27FC236}">
                <a16:creationId xmlns:a16="http://schemas.microsoft.com/office/drawing/2014/main" xmlns="" id="{A8CBD80D-F74E-4A85-8871-056B24BD1AAC}"/>
              </a:ext>
            </a:extLst>
          </p:cNvPr>
          <p:cNvSpPr>
            <a:spLocks noGrp="1"/>
          </p:cNvSpPr>
          <p:nvPr>
            <p:ph type="dt" sz="half" idx="10"/>
          </p:nvPr>
        </p:nvSpPr>
        <p:spPr/>
        <p:txBody>
          <a:bodyPr/>
          <a:lstStyle/>
          <a:p>
            <a:r>
              <a:rPr lang="en-US"/>
              <a:t>06-Feb-24</a:t>
            </a:r>
            <a:endParaRPr lang="en-US" dirty="0"/>
          </a:p>
        </p:txBody>
      </p:sp>
      <p:sp>
        <p:nvSpPr>
          <p:cNvPr id="5" name="Slide Number Placeholder 4">
            <a:extLst>
              <a:ext uri="{FF2B5EF4-FFF2-40B4-BE49-F238E27FC236}">
                <a16:creationId xmlns:a16="http://schemas.microsoft.com/office/drawing/2014/main" xmlns="" id="{2B2F1BD0-0466-4E11-B0D5-1A8401DB8044}"/>
              </a:ext>
            </a:extLst>
          </p:cNvPr>
          <p:cNvSpPr>
            <a:spLocks noGrp="1"/>
          </p:cNvSpPr>
          <p:nvPr>
            <p:ph type="sldNum" sz="quarter" idx="12"/>
          </p:nvPr>
        </p:nvSpPr>
        <p:spPr/>
        <p:txBody>
          <a:bodyPr/>
          <a:lstStyle/>
          <a:p>
            <a:fld id="{4FAB73BC-B049-4115-A692-8D63A059BFB8}" type="slidenum">
              <a:rPr lang="en-US" smtClean="0"/>
              <a:pPr/>
              <a:t>15</a:t>
            </a:fld>
            <a:endParaRPr lang="en-US" dirty="0"/>
          </a:p>
        </p:txBody>
      </p:sp>
      <p:pic>
        <p:nvPicPr>
          <p:cNvPr id="7" name="Picture 6">
            <a:extLst>
              <a:ext uri="{FF2B5EF4-FFF2-40B4-BE49-F238E27FC236}">
                <a16:creationId xmlns:a16="http://schemas.microsoft.com/office/drawing/2014/main" xmlns="" id="{8CB418C5-04C1-400F-AFD6-9ABACD302FF3}"/>
              </a:ext>
            </a:extLst>
          </p:cNvPr>
          <p:cNvPicPr>
            <a:picLocks noChangeAspect="1"/>
          </p:cNvPicPr>
          <p:nvPr/>
        </p:nvPicPr>
        <p:blipFill>
          <a:blip r:embed="rId2"/>
          <a:stretch>
            <a:fillRect/>
          </a:stretch>
        </p:blipFill>
        <p:spPr>
          <a:xfrm>
            <a:off x="276097" y="2806781"/>
            <a:ext cx="1978152" cy="2967229"/>
          </a:xfrm>
          <a:prstGeom prst="rect">
            <a:avLst/>
          </a:prstGeom>
        </p:spPr>
      </p:pic>
      <p:sp>
        <p:nvSpPr>
          <p:cNvPr id="6" name="Footer Placeholder 5">
            <a:extLst>
              <a:ext uri="{FF2B5EF4-FFF2-40B4-BE49-F238E27FC236}">
                <a16:creationId xmlns:a16="http://schemas.microsoft.com/office/drawing/2014/main" xmlns="" id="{7A6662F0-E50E-5D4E-493E-155CF6EC0001}"/>
              </a:ext>
            </a:extLst>
          </p:cNvPr>
          <p:cNvSpPr>
            <a:spLocks noGrp="1"/>
          </p:cNvSpPr>
          <p:nvPr>
            <p:ph type="ftr" sz="quarter" idx="11"/>
          </p:nvPr>
        </p:nvSpPr>
        <p:spPr/>
        <p:txBody>
          <a:bodyPr/>
          <a:lstStyle/>
          <a:p>
            <a:r>
              <a:rPr lang="nl-NL"/>
              <a:t>Omstandigheden voor de Kleurkanariekweek: Voeding</a:t>
            </a:r>
            <a:endParaRPr lang="en-US" dirty="0"/>
          </a:p>
        </p:txBody>
      </p:sp>
    </p:spTree>
    <p:extLst>
      <p:ext uri="{BB962C8B-B14F-4D97-AF65-F5344CB8AC3E}">
        <p14:creationId xmlns:p14="http://schemas.microsoft.com/office/powerpoint/2010/main" val="12925938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53F5A0D-7131-45B4-B97D-41BE560FD6CA}"/>
              </a:ext>
            </a:extLst>
          </p:cNvPr>
          <p:cNvSpPr>
            <a:spLocks noGrp="1"/>
          </p:cNvSpPr>
          <p:nvPr>
            <p:ph type="title"/>
          </p:nvPr>
        </p:nvSpPr>
        <p:spPr/>
        <p:txBody>
          <a:bodyPr/>
          <a:lstStyle/>
          <a:p>
            <a:r>
              <a:rPr lang="en-US" dirty="0"/>
              <a:t>Kool-</a:t>
            </a:r>
            <a:r>
              <a:rPr lang="en-US" dirty="0" err="1"/>
              <a:t>hydraten</a:t>
            </a:r>
            <a:endParaRPr lang="en-US" dirty="0"/>
          </a:p>
        </p:txBody>
      </p:sp>
      <p:sp>
        <p:nvSpPr>
          <p:cNvPr id="3" name="Content Placeholder 2">
            <a:extLst>
              <a:ext uri="{FF2B5EF4-FFF2-40B4-BE49-F238E27FC236}">
                <a16:creationId xmlns:a16="http://schemas.microsoft.com/office/drawing/2014/main" xmlns="" id="{C73D7E40-4C02-4A21-A401-E43988AC80E2}"/>
              </a:ext>
            </a:extLst>
          </p:cNvPr>
          <p:cNvSpPr>
            <a:spLocks noGrp="1"/>
          </p:cNvSpPr>
          <p:nvPr>
            <p:ph idx="1"/>
          </p:nvPr>
        </p:nvSpPr>
        <p:spPr>
          <a:xfrm>
            <a:off x="2893562" y="421170"/>
            <a:ext cx="5772266" cy="6006518"/>
          </a:xfrm>
        </p:spPr>
        <p:txBody>
          <a:bodyPr>
            <a:normAutofit/>
          </a:bodyPr>
          <a:lstStyle/>
          <a:p>
            <a:r>
              <a:rPr lang="en-US" sz="1800" dirty="0" err="1">
                <a:solidFill>
                  <a:schemeClr val="tx1"/>
                </a:solidFill>
              </a:rPr>
              <a:t>Koolhydaten</a:t>
            </a:r>
            <a:r>
              <a:rPr lang="en-US" sz="1800" dirty="0">
                <a:solidFill>
                  <a:schemeClr val="tx1"/>
                </a:solidFill>
              </a:rPr>
              <a:t> </a:t>
            </a:r>
            <a:r>
              <a:rPr lang="en-US" sz="1800" dirty="0" err="1">
                <a:solidFill>
                  <a:schemeClr val="tx1"/>
                </a:solidFill>
              </a:rPr>
              <a:t>zijn</a:t>
            </a:r>
            <a:r>
              <a:rPr lang="en-US" sz="1800" dirty="0">
                <a:solidFill>
                  <a:schemeClr val="tx1"/>
                </a:solidFill>
              </a:rPr>
              <a:t> </a:t>
            </a:r>
            <a:r>
              <a:rPr lang="en-US" sz="1800" dirty="0" err="1">
                <a:solidFill>
                  <a:schemeClr val="tx1"/>
                </a:solidFill>
              </a:rPr>
              <a:t>ofwel</a:t>
            </a:r>
            <a:r>
              <a:rPr lang="en-US" sz="1800" dirty="0">
                <a:solidFill>
                  <a:schemeClr val="tx1"/>
                </a:solidFill>
              </a:rPr>
              <a:t> </a:t>
            </a:r>
            <a:r>
              <a:rPr lang="en-US" sz="1800" dirty="0" err="1">
                <a:solidFill>
                  <a:srgbClr val="C00000"/>
                </a:solidFill>
              </a:rPr>
              <a:t>enkelvoudige</a:t>
            </a:r>
            <a:r>
              <a:rPr lang="en-US" sz="1800" dirty="0">
                <a:solidFill>
                  <a:srgbClr val="C00000"/>
                </a:solidFill>
              </a:rPr>
              <a:t> </a:t>
            </a:r>
            <a:r>
              <a:rPr lang="en-US" sz="1800" dirty="0" err="1">
                <a:solidFill>
                  <a:srgbClr val="C00000"/>
                </a:solidFill>
              </a:rPr>
              <a:t>suikers</a:t>
            </a:r>
            <a:r>
              <a:rPr lang="en-US" sz="1800" dirty="0">
                <a:solidFill>
                  <a:srgbClr val="C00000"/>
                </a:solidFill>
              </a:rPr>
              <a:t> </a:t>
            </a:r>
            <a:r>
              <a:rPr lang="en-US" sz="1800" dirty="0">
                <a:solidFill>
                  <a:schemeClr val="tx1"/>
                </a:solidFill>
              </a:rPr>
              <a:t>(</a:t>
            </a:r>
            <a:r>
              <a:rPr lang="en-US" sz="1800" dirty="0" err="1">
                <a:solidFill>
                  <a:schemeClr val="tx1"/>
                </a:solidFill>
              </a:rPr>
              <a:t>monosacchariden</a:t>
            </a:r>
            <a:r>
              <a:rPr lang="en-US" sz="1800" dirty="0">
                <a:solidFill>
                  <a:schemeClr val="tx1"/>
                </a:solidFill>
              </a:rPr>
              <a:t>) </a:t>
            </a:r>
            <a:r>
              <a:rPr lang="en-US" sz="1800" dirty="0" err="1">
                <a:solidFill>
                  <a:schemeClr val="tx1"/>
                </a:solidFill>
              </a:rPr>
              <a:t>ofwel</a:t>
            </a:r>
            <a:r>
              <a:rPr lang="en-US" sz="1800" dirty="0">
                <a:solidFill>
                  <a:schemeClr val="tx1"/>
                </a:solidFill>
              </a:rPr>
              <a:t> </a:t>
            </a:r>
            <a:r>
              <a:rPr lang="en-US" sz="1800" dirty="0" err="1">
                <a:solidFill>
                  <a:srgbClr val="C00000"/>
                </a:solidFill>
              </a:rPr>
              <a:t>verbindingen</a:t>
            </a:r>
            <a:r>
              <a:rPr lang="en-US" sz="1800" dirty="0">
                <a:solidFill>
                  <a:schemeClr val="tx1"/>
                </a:solidFill>
              </a:rPr>
              <a:t> van </a:t>
            </a:r>
            <a:r>
              <a:rPr lang="en-US" sz="1800" dirty="0" err="1">
                <a:solidFill>
                  <a:schemeClr val="tx1"/>
                </a:solidFill>
              </a:rPr>
              <a:t>enkelvoudige</a:t>
            </a:r>
            <a:r>
              <a:rPr lang="en-US" sz="1800" dirty="0">
                <a:solidFill>
                  <a:schemeClr val="tx1"/>
                </a:solidFill>
              </a:rPr>
              <a:t> </a:t>
            </a:r>
            <a:r>
              <a:rPr lang="en-US" sz="1800" dirty="0" err="1">
                <a:solidFill>
                  <a:schemeClr val="tx1"/>
                </a:solidFill>
              </a:rPr>
              <a:t>suikers</a:t>
            </a:r>
            <a:r>
              <a:rPr lang="en-US" sz="1800" dirty="0">
                <a:solidFill>
                  <a:schemeClr val="tx1"/>
                </a:solidFill>
              </a:rPr>
              <a:t> (di- of </a:t>
            </a:r>
            <a:r>
              <a:rPr lang="en-US" sz="1800" dirty="0" err="1">
                <a:solidFill>
                  <a:schemeClr val="tx1"/>
                </a:solidFill>
              </a:rPr>
              <a:t>polysacchariden</a:t>
            </a:r>
            <a:r>
              <a:rPr lang="en-US" sz="1800" dirty="0">
                <a:solidFill>
                  <a:schemeClr val="tx1"/>
                </a:solidFill>
              </a:rPr>
              <a:t>).</a:t>
            </a:r>
          </a:p>
          <a:p>
            <a:r>
              <a:rPr lang="en-US" sz="1800" dirty="0">
                <a:solidFill>
                  <a:schemeClr val="tx1"/>
                </a:solidFill>
              </a:rPr>
              <a:t>Aan de </a:t>
            </a:r>
            <a:r>
              <a:rPr lang="en-US" sz="1800" dirty="0" err="1">
                <a:solidFill>
                  <a:schemeClr val="tx1"/>
                </a:solidFill>
              </a:rPr>
              <a:t>grondstof</a:t>
            </a:r>
            <a:r>
              <a:rPr lang="en-US" sz="1800" dirty="0">
                <a:solidFill>
                  <a:schemeClr val="tx1"/>
                </a:solidFill>
              </a:rPr>
              <a:t> van het </a:t>
            </a:r>
            <a:r>
              <a:rPr lang="en-US" sz="1800" dirty="0" err="1">
                <a:solidFill>
                  <a:schemeClr val="tx1"/>
                </a:solidFill>
              </a:rPr>
              <a:t>organisme</a:t>
            </a:r>
            <a:r>
              <a:rPr lang="en-US" sz="1800" dirty="0">
                <a:solidFill>
                  <a:schemeClr val="tx1"/>
                </a:solidFill>
              </a:rPr>
              <a:t> </a:t>
            </a:r>
            <a:r>
              <a:rPr lang="en-US" sz="1800" dirty="0" err="1">
                <a:solidFill>
                  <a:schemeClr val="tx1"/>
                </a:solidFill>
              </a:rPr>
              <a:t>dragen</a:t>
            </a:r>
            <a:r>
              <a:rPr lang="en-US" sz="1800" dirty="0">
                <a:solidFill>
                  <a:schemeClr val="tx1"/>
                </a:solidFill>
              </a:rPr>
              <a:t> ze maar voor 1 – 1,5 % bij (</a:t>
            </a:r>
            <a:r>
              <a:rPr lang="en-US" sz="1800" dirty="0" err="1">
                <a:solidFill>
                  <a:schemeClr val="tx1"/>
                </a:solidFill>
              </a:rPr>
              <a:t>uitzondering</a:t>
            </a:r>
            <a:r>
              <a:rPr lang="en-US" sz="1800" dirty="0">
                <a:solidFill>
                  <a:schemeClr val="tx1"/>
                </a:solidFill>
              </a:rPr>
              <a:t>: </a:t>
            </a:r>
            <a:r>
              <a:rPr lang="en-US" sz="1800" dirty="0" err="1">
                <a:solidFill>
                  <a:schemeClr val="tx1"/>
                </a:solidFill>
              </a:rPr>
              <a:t>kraakbeen</a:t>
            </a:r>
            <a:r>
              <a:rPr lang="en-US" sz="1800" dirty="0">
                <a:solidFill>
                  <a:schemeClr val="tx1"/>
                </a:solidFill>
              </a:rPr>
              <a:t>, </a:t>
            </a:r>
            <a:r>
              <a:rPr lang="en-US" sz="1800" dirty="0" err="1">
                <a:solidFill>
                  <a:schemeClr val="tx1"/>
                </a:solidFill>
              </a:rPr>
              <a:t>slijmstoffen</a:t>
            </a:r>
            <a:r>
              <a:rPr lang="en-US" sz="1800" dirty="0">
                <a:solidFill>
                  <a:schemeClr val="tx1"/>
                </a:solidFill>
              </a:rPr>
              <a:t>, </a:t>
            </a:r>
            <a:r>
              <a:rPr lang="en-US" sz="1800" dirty="0" err="1">
                <a:solidFill>
                  <a:schemeClr val="tx1"/>
                </a:solidFill>
              </a:rPr>
              <a:t>celbouwstoffen</a:t>
            </a:r>
            <a:r>
              <a:rPr lang="en-US" sz="1800" dirty="0">
                <a:solidFill>
                  <a:schemeClr val="tx1"/>
                </a:solidFill>
              </a:rPr>
              <a:t>, </a:t>
            </a:r>
            <a:r>
              <a:rPr lang="en-US" sz="1800" dirty="0" err="1">
                <a:solidFill>
                  <a:schemeClr val="tx1"/>
                </a:solidFill>
              </a:rPr>
              <a:t>specifieke</a:t>
            </a:r>
            <a:r>
              <a:rPr lang="en-US" sz="1800" dirty="0">
                <a:solidFill>
                  <a:schemeClr val="tx1"/>
                </a:solidFill>
              </a:rPr>
              <a:t> </a:t>
            </a:r>
            <a:r>
              <a:rPr lang="en-US" sz="1800" dirty="0" err="1">
                <a:solidFill>
                  <a:schemeClr val="tx1"/>
                </a:solidFill>
              </a:rPr>
              <a:t>stoffen</a:t>
            </a:r>
            <a:r>
              <a:rPr lang="en-US" sz="1800" dirty="0">
                <a:solidFill>
                  <a:schemeClr val="tx1"/>
                </a:solidFill>
              </a:rPr>
              <a:t>).</a:t>
            </a:r>
          </a:p>
          <a:p>
            <a:r>
              <a:rPr lang="en-US" sz="1800" dirty="0">
                <a:solidFill>
                  <a:srgbClr val="0070C0"/>
                </a:solidFill>
              </a:rPr>
              <a:t>Reserve </a:t>
            </a:r>
            <a:r>
              <a:rPr lang="en-US" sz="1800" dirty="0" err="1">
                <a:solidFill>
                  <a:srgbClr val="0070C0"/>
                </a:solidFill>
              </a:rPr>
              <a:t>koolhydraten</a:t>
            </a:r>
            <a:r>
              <a:rPr lang="en-US" sz="1800" dirty="0">
                <a:solidFill>
                  <a:schemeClr val="tx1"/>
                </a:solidFill>
              </a:rPr>
              <a:t> </a:t>
            </a:r>
            <a:r>
              <a:rPr lang="en-US" sz="1800" dirty="0" err="1">
                <a:solidFill>
                  <a:schemeClr val="tx1"/>
                </a:solidFill>
              </a:rPr>
              <a:t>worden</a:t>
            </a:r>
            <a:r>
              <a:rPr lang="en-US" sz="1800" dirty="0">
                <a:solidFill>
                  <a:schemeClr val="tx1"/>
                </a:solidFill>
              </a:rPr>
              <a:t> </a:t>
            </a:r>
            <a:r>
              <a:rPr lang="en-US" sz="1800" dirty="0" err="1">
                <a:solidFill>
                  <a:schemeClr val="tx1"/>
                </a:solidFill>
              </a:rPr>
              <a:t>uitsluitend</a:t>
            </a:r>
            <a:r>
              <a:rPr lang="en-US" sz="1800" dirty="0">
                <a:solidFill>
                  <a:schemeClr val="tx1"/>
                </a:solidFill>
              </a:rPr>
              <a:t> in </a:t>
            </a:r>
            <a:r>
              <a:rPr lang="en-US" sz="1800" dirty="0" err="1">
                <a:solidFill>
                  <a:schemeClr val="tx1"/>
                </a:solidFill>
              </a:rPr>
              <a:t>spieren</a:t>
            </a:r>
            <a:r>
              <a:rPr lang="en-US" sz="1800" dirty="0">
                <a:solidFill>
                  <a:schemeClr val="tx1"/>
                </a:solidFill>
              </a:rPr>
              <a:t> en de lever </a:t>
            </a:r>
            <a:r>
              <a:rPr lang="en-US" sz="1800" dirty="0" err="1">
                <a:solidFill>
                  <a:srgbClr val="0070C0"/>
                </a:solidFill>
              </a:rPr>
              <a:t>opgeslagen</a:t>
            </a:r>
            <a:r>
              <a:rPr lang="en-US" sz="1800" dirty="0">
                <a:solidFill>
                  <a:schemeClr val="tx1"/>
                </a:solidFill>
              </a:rPr>
              <a:t>.</a:t>
            </a:r>
          </a:p>
          <a:p>
            <a:r>
              <a:rPr lang="en-US" sz="1800" dirty="0" err="1">
                <a:solidFill>
                  <a:schemeClr val="tx1"/>
                </a:solidFill>
              </a:rPr>
              <a:t>Koolhydraten</a:t>
            </a:r>
            <a:r>
              <a:rPr lang="en-US" sz="1800" dirty="0">
                <a:solidFill>
                  <a:schemeClr val="tx1"/>
                </a:solidFill>
              </a:rPr>
              <a:t> </a:t>
            </a:r>
            <a:r>
              <a:rPr lang="en-US" sz="1800" dirty="0" err="1">
                <a:solidFill>
                  <a:schemeClr val="tx1"/>
                </a:solidFill>
              </a:rPr>
              <a:t>zijn</a:t>
            </a:r>
            <a:r>
              <a:rPr lang="en-US" sz="1800" dirty="0">
                <a:solidFill>
                  <a:schemeClr val="tx1"/>
                </a:solidFill>
              </a:rPr>
              <a:t> op de </a:t>
            </a:r>
            <a:r>
              <a:rPr lang="en-US" sz="1800" dirty="0" err="1">
                <a:solidFill>
                  <a:schemeClr val="tx1"/>
                </a:solidFill>
              </a:rPr>
              <a:t>eerste</a:t>
            </a:r>
            <a:r>
              <a:rPr lang="en-US" sz="1800" dirty="0">
                <a:solidFill>
                  <a:schemeClr val="tx1"/>
                </a:solidFill>
              </a:rPr>
              <a:t> </a:t>
            </a:r>
            <a:r>
              <a:rPr lang="en-US" sz="1800" dirty="0" err="1">
                <a:solidFill>
                  <a:schemeClr val="tx1"/>
                </a:solidFill>
              </a:rPr>
              <a:t>plaats</a:t>
            </a:r>
            <a:r>
              <a:rPr lang="en-US" sz="1800" dirty="0">
                <a:solidFill>
                  <a:schemeClr val="tx1"/>
                </a:solidFill>
              </a:rPr>
              <a:t> </a:t>
            </a:r>
            <a:r>
              <a:rPr lang="en-US" sz="1800" dirty="0" err="1">
                <a:solidFill>
                  <a:srgbClr val="00B050"/>
                </a:solidFill>
              </a:rPr>
              <a:t>snel</a:t>
            </a:r>
            <a:r>
              <a:rPr lang="en-US" sz="1800" dirty="0">
                <a:solidFill>
                  <a:srgbClr val="00B050"/>
                </a:solidFill>
              </a:rPr>
              <a:t> </a:t>
            </a:r>
            <a:r>
              <a:rPr lang="en-US" sz="1800" dirty="0" err="1">
                <a:solidFill>
                  <a:srgbClr val="00B050"/>
                </a:solidFill>
              </a:rPr>
              <a:t>beschikbare</a:t>
            </a:r>
            <a:r>
              <a:rPr lang="en-US" sz="1800" dirty="0">
                <a:solidFill>
                  <a:srgbClr val="00B050"/>
                </a:solidFill>
              </a:rPr>
              <a:t> </a:t>
            </a:r>
            <a:r>
              <a:rPr lang="en-US" sz="1800" dirty="0" err="1">
                <a:solidFill>
                  <a:srgbClr val="00B050"/>
                </a:solidFill>
              </a:rPr>
              <a:t>energie</a:t>
            </a:r>
            <a:r>
              <a:rPr lang="en-US" sz="1800" dirty="0">
                <a:solidFill>
                  <a:schemeClr val="tx1"/>
                </a:solidFill>
              </a:rPr>
              <a:t>. Op </a:t>
            </a:r>
            <a:r>
              <a:rPr lang="en-US" sz="1800" dirty="0" err="1">
                <a:solidFill>
                  <a:schemeClr val="tx1"/>
                </a:solidFill>
              </a:rPr>
              <a:t>grond</a:t>
            </a:r>
            <a:r>
              <a:rPr lang="en-US" sz="1800" dirty="0">
                <a:solidFill>
                  <a:schemeClr val="tx1"/>
                </a:solidFill>
              </a:rPr>
              <a:t> van </a:t>
            </a:r>
            <a:r>
              <a:rPr lang="en-US" sz="1800" dirty="0" err="1">
                <a:solidFill>
                  <a:schemeClr val="tx1"/>
                </a:solidFill>
              </a:rPr>
              <a:t>hun</a:t>
            </a:r>
            <a:r>
              <a:rPr lang="en-US" sz="1800" dirty="0">
                <a:solidFill>
                  <a:schemeClr val="tx1"/>
                </a:solidFill>
              </a:rPr>
              <a:t> </a:t>
            </a:r>
            <a:r>
              <a:rPr lang="en-US" sz="1800" dirty="0" err="1">
                <a:solidFill>
                  <a:schemeClr val="tx1"/>
                </a:solidFill>
              </a:rPr>
              <a:t>hoge</a:t>
            </a:r>
            <a:r>
              <a:rPr lang="en-US" sz="1800" dirty="0">
                <a:solidFill>
                  <a:schemeClr val="tx1"/>
                </a:solidFill>
              </a:rPr>
              <a:t> </a:t>
            </a:r>
            <a:r>
              <a:rPr lang="en-US" sz="1800" dirty="0" err="1">
                <a:solidFill>
                  <a:schemeClr val="tx1"/>
                </a:solidFill>
              </a:rPr>
              <a:t>aandeel</a:t>
            </a:r>
            <a:r>
              <a:rPr lang="en-US" sz="1800" dirty="0">
                <a:solidFill>
                  <a:schemeClr val="tx1"/>
                </a:solidFill>
              </a:rPr>
              <a:t> in de </a:t>
            </a:r>
            <a:r>
              <a:rPr lang="en-US" sz="1800" dirty="0" err="1">
                <a:solidFill>
                  <a:schemeClr val="tx1"/>
                </a:solidFill>
              </a:rPr>
              <a:t>voeding</a:t>
            </a:r>
            <a:r>
              <a:rPr lang="en-US" sz="1800" dirty="0">
                <a:solidFill>
                  <a:schemeClr val="tx1"/>
                </a:solidFill>
              </a:rPr>
              <a:t> </a:t>
            </a:r>
            <a:r>
              <a:rPr lang="en-US" sz="1800" dirty="0" err="1">
                <a:solidFill>
                  <a:schemeClr val="tx1"/>
                </a:solidFill>
              </a:rPr>
              <a:t>zijn</a:t>
            </a:r>
            <a:r>
              <a:rPr lang="en-US" sz="1800" dirty="0">
                <a:solidFill>
                  <a:schemeClr val="tx1"/>
                </a:solidFill>
              </a:rPr>
              <a:t> </a:t>
            </a:r>
            <a:r>
              <a:rPr lang="en-US" sz="1800" dirty="0" err="1">
                <a:solidFill>
                  <a:schemeClr val="tx1"/>
                </a:solidFill>
              </a:rPr>
              <a:t>zij</a:t>
            </a:r>
            <a:r>
              <a:rPr lang="en-US" sz="1800" dirty="0">
                <a:solidFill>
                  <a:schemeClr val="tx1"/>
                </a:solidFill>
              </a:rPr>
              <a:t> de </a:t>
            </a:r>
            <a:r>
              <a:rPr lang="en-US" sz="1800" dirty="0" err="1">
                <a:solidFill>
                  <a:srgbClr val="00B050"/>
                </a:solidFill>
              </a:rPr>
              <a:t>belangrijkste</a:t>
            </a:r>
            <a:r>
              <a:rPr lang="en-US" sz="1800" dirty="0">
                <a:solidFill>
                  <a:srgbClr val="00B050"/>
                </a:solidFill>
              </a:rPr>
              <a:t> </a:t>
            </a:r>
            <a:r>
              <a:rPr lang="en-US" sz="1800" dirty="0" err="1">
                <a:solidFill>
                  <a:srgbClr val="00B050"/>
                </a:solidFill>
              </a:rPr>
              <a:t>energiebron</a:t>
            </a:r>
            <a:r>
              <a:rPr lang="en-US" sz="1800" dirty="0">
                <a:solidFill>
                  <a:schemeClr val="tx1"/>
                </a:solidFill>
              </a:rPr>
              <a:t>.</a:t>
            </a:r>
          </a:p>
          <a:p>
            <a:r>
              <a:rPr lang="en-US" sz="1800" dirty="0" err="1">
                <a:solidFill>
                  <a:schemeClr val="tx1"/>
                </a:solidFill>
              </a:rPr>
              <a:t>Koolhydraten</a:t>
            </a:r>
            <a:r>
              <a:rPr lang="en-US" sz="1800" dirty="0">
                <a:solidFill>
                  <a:schemeClr val="tx1"/>
                </a:solidFill>
              </a:rPr>
              <a:t> </a:t>
            </a:r>
            <a:r>
              <a:rPr lang="en-US" sz="1800" dirty="0" err="1">
                <a:solidFill>
                  <a:schemeClr val="tx1"/>
                </a:solidFill>
              </a:rPr>
              <a:t>kunnen</a:t>
            </a:r>
            <a:r>
              <a:rPr lang="en-US" sz="1800" dirty="0">
                <a:solidFill>
                  <a:schemeClr val="tx1"/>
                </a:solidFill>
              </a:rPr>
              <a:t> </a:t>
            </a:r>
            <a:r>
              <a:rPr lang="en-US" sz="1800" dirty="0" err="1">
                <a:solidFill>
                  <a:schemeClr val="tx1"/>
                </a:solidFill>
              </a:rPr>
              <a:t>alleen</a:t>
            </a:r>
            <a:r>
              <a:rPr lang="en-US" sz="1800" dirty="0">
                <a:solidFill>
                  <a:schemeClr val="tx1"/>
                </a:solidFill>
              </a:rPr>
              <a:t> </a:t>
            </a:r>
            <a:r>
              <a:rPr lang="en-US" sz="1800" dirty="0" err="1">
                <a:solidFill>
                  <a:schemeClr val="tx1"/>
                </a:solidFill>
              </a:rPr>
              <a:t>als</a:t>
            </a:r>
            <a:r>
              <a:rPr lang="en-US" sz="1800" dirty="0">
                <a:solidFill>
                  <a:schemeClr val="tx1"/>
                </a:solidFill>
              </a:rPr>
              <a:t> </a:t>
            </a:r>
            <a:r>
              <a:rPr lang="en-US" sz="1800" dirty="0" err="1">
                <a:solidFill>
                  <a:srgbClr val="C00000"/>
                </a:solidFill>
              </a:rPr>
              <a:t>enkelvoudige</a:t>
            </a:r>
            <a:r>
              <a:rPr lang="en-US" sz="1800" dirty="0">
                <a:solidFill>
                  <a:srgbClr val="C00000"/>
                </a:solidFill>
              </a:rPr>
              <a:t> </a:t>
            </a:r>
            <a:r>
              <a:rPr lang="en-US" sz="1800" dirty="0" err="1">
                <a:solidFill>
                  <a:srgbClr val="C00000"/>
                </a:solidFill>
              </a:rPr>
              <a:t>suikers</a:t>
            </a:r>
            <a:r>
              <a:rPr lang="en-US" sz="1800" dirty="0">
                <a:solidFill>
                  <a:srgbClr val="C00000"/>
                </a:solidFill>
              </a:rPr>
              <a:t> </a:t>
            </a:r>
            <a:r>
              <a:rPr lang="en-US" sz="1800" dirty="0">
                <a:solidFill>
                  <a:schemeClr val="tx1"/>
                </a:solidFill>
              </a:rPr>
              <a:t>door het </a:t>
            </a:r>
            <a:r>
              <a:rPr lang="en-US" sz="1800" dirty="0" err="1">
                <a:solidFill>
                  <a:schemeClr val="tx1"/>
                </a:solidFill>
              </a:rPr>
              <a:t>organisme</a:t>
            </a:r>
            <a:r>
              <a:rPr lang="en-US" sz="1800" dirty="0">
                <a:solidFill>
                  <a:schemeClr val="tx1"/>
                </a:solidFill>
              </a:rPr>
              <a:t> </a:t>
            </a:r>
            <a:r>
              <a:rPr lang="en-US" sz="1800" dirty="0" err="1">
                <a:solidFill>
                  <a:srgbClr val="C00000"/>
                </a:solidFill>
              </a:rPr>
              <a:t>opgenomen</a:t>
            </a:r>
            <a:r>
              <a:rPr lang="en-US" sz="1800" dirty="0">
                <a:solidFill>
                  <a:schemeClr val="tx1"/>
                </a:solidFill>
              </a:rPr>
              <a:t> </a:t>
            </a:r>
            <a:r>
              <a:rPr lang="en-US" sz="1800" dirty="0" err="1">
                <a:solidFill>
                  <a:schemeClr val="tx1"/>
                </a:solidFill>
              </a:rPr>
              <a:t>worden</a:t>
            </a:r>
            <a:r>
              <a:rPr lang="en-US" sz="1800" dirty="0">
                <a:solidFill>
                  <a:schemeClr val="tx1"/>
                </a:solidFill>
              </a:rPr>
              <a:t>. </a:t>
            </a:r>
            <a:r>
              <a:rPr lang="en-US" sz="1800" dirty="0" err="1">
                <a:solidFill>
                  <a:srgbClr val="C00000"/>
                </a:solidFill>
              </a:rPr>
              <a:t>Verbindingen</a:t>
            </a:r>
            <a:r>
              <a:rPr lang="en-US" sz="1800" dirty="0">
                <a:solidFill>
                  <a:schemeClr val="tx1"/>
                </a:solidFill>
              </a:rPr>
              <a:t> </a:t>
            </a:r>
            <a:r>
              <a:rPr lang="en-US" sz="1800" dirty="0" err="1">
                <a:solidFill>
                  <a:schemeClr val="tx1"/>
                </a:solidFill>
              </a:rPr>
              <a:t>worden</a:t>
            </a:r>
            <a:r>
              <a:rPr lang="en-US" sz="1800" dirty="0">
                <a:solidFill>
                  <a:schemeClr val="tx1"/>
                </a:solidFill>
              </a:rPr>
              <a:t> door </a:t>
            </a:r>
            <a:r>
              <a:rPr lang="en-US" sz="1800" dirty="0" err="1">
                <a:solidFill>
                  <a:schemeClr val="tx1"/>
                </a:solidFill>
              </a:rPr>
              <a:t>enzymen</a:t>
            </a:r>
            <a:r>
              <a:rPr lang="en-US" sz="1800" dirty="0">
                <a:solidFill>
                  <a:schemeClr val="tx1"/>
                </a:solidFill>
              </a:rPr>
              <a:t> </a:t>
            </a:r>
            <a:r>
              <a:rPr lang="en-US" sz="1800" dirty="0" err="1">
                <a:solidFill>
                  <a:srgbClr val="C00000"/>
                </a:solidFill>
              </a:rPr>
              <a:t>opgeknipt</a:t>
            </a:r>
            <a:r>
              <a:rPr lang="en-US" sz="1800" dirty="0">
                <a:solidFill>
                  <a:schemeClr val="tx1"/>
                </a:solidFill>
              </a:rPr>
              <a:t> in </a:t>
            </a:r>
            <a:r>
              <a:rPr lang="en-US" sz="1800" dirty="0" err="1">
                <a:solidFill>
                  <a:schemeClr val="tx1"/>
                </a:solidFill>
              </a:rPr>
              <a:t>enkelvoudige</a:t>
            </a:r>
            <a:r>
              <a:rPr lang="en-US" sz="1800" dirty="0">
                <a:solidFill>
                  <a:schemeClr val="tx1"/>
                </a:solidFill>
              </a:rPr>
              <a:t>.</a:t>
            </a:r>
          </a:p>
          <a:p>
            <a:r>
              <a:rPr lang="en-US" sz="1800" dirty="0">
                <a:solidFill>
                  <a:schemeClr val="tx1"/>
                </a:solidFill>
              </a:rPr>
              <a:t>Enkelvoudige </a:t>
            </a:r>
            <a:r>
              <a:rPr lang="en-US" sz="1800" dirty="0" err="1">
                <a:solidFill>
                  <a:schemeClr val="tx1"/>
                </a:solidFill>
              </a:rPr>
              <a:t>suikers</a:t>
            </a:r>
            <a:r>
              <a:rPr lang="en-US" sz="1800" dirty="0">
                <a:solidFill>
                  <a:schemeClr val="tx1"/>
                </a:solidFill>
              </a:rPr>
              <a:t> – </a:t>
            </a:r>
            <a:r>
              <a:rPr lang="en-US" sz="1800" dirty="0" err="1">
                <a:solidFill>
                  <a:schemeClr val="tx1"/>
                </a:solidFill>
              </a:rPr>
              <a:t>b.v.</a:t>
            </a:r>
            <a:r>
              <a:rPr lang="en-US" sz="1800" dirty="0">
                <a:solidFill>
                  <a:schemeClr val="tx1"/>
                </a:solidFill>
              </a:rPr>
              <a:t> </a:t>
            </a:r>
            <a:r>
              <a:rPr lang="en-US" sz="1800" dirty="0" err="1">
                <a:solidFill>
                  <a:schemeClr val="tx1"/>
                </a:solidFill>
              </a:rPr>
              <a:t>druiven</a:t>
            </a:r>
            <a:r>
              <a:rPr lang="en-US" sz="1800" dirty="0">
                <a:solidFill>
                  <a:schemeClr val="tx1"/>
                </a:solidFill>
              </a:rPr>
              <a:t>- en </a:t>
            </a:r>
            <a:r>
              <a:rPr lang="en-US" sz="1800" dirty="0" err="1">
                <a:solidFill>
                  <a:schemeClr val="tx1"/>
                </a:solidFill>
              </a:rPr>
              <a:t>vruchtensuiker</a:t>
            </a:r>
            <a:r>
              <a:rPr lang="en-US" sz="1800" dirty="0">
                <a:solidFill>
                  <a:schemeClr val="tx1"/>
                </a:solidFill>
              </a:rPr>
              <a:t> (glucose, fructose) – </a:t>
            </a:r>
            <a:r>
              <a:rPr lang="en-US" sz="1800" dirty="0" err="1">
                <a:solidFill>
                  <a:schemeClr val="tx1"/>
                </a:solidFill>
              </a:rPr>
              <a:t>zijn</a:t>
            </a:r>
            <a:r>
              <a:rPr lang="en-US" sz="1800" dirty="0">
                <a:solidFill>
                  <a:schemeClr val="tx1"/>
                </a:solidFill>
              </a:rPr>
              <a:t> </a:t>
            </a:r>
            <a:r>
              <a:rPr lang="en-US" sz="1800" dirty="0" err="1">
                <a:solidFill>
                  <a:srgbClr val="0070C0"/>
                </a:solidFill>
              </a:rPr>
              <a:t>snelle</a:t>
            </a:r>
            <a:r>
              <a:rPr lang="en-US" sz="1800" dirty="0">
                <a:solidFill>
                  <a:srgbClr val="0070C0"/>
                </a:solidFill>
              </a:rPr>
              <a:t> </a:t>
            </a:r>
            <a:r>
              <a:rPr lang="en-US" sz="1800" dirty="0" err="1">
                <a:solidFill>
                  <a:srgbClr val="0070C0"/>
                </a:solidFill>
              </a:rPr>
              <a:t>energieleveranciers</a:t>
            </a:r>
            <a:r>
              <a:rPr lang="en-US" sz="1800" dirty="0">
                <a:solidFill>
                  <a:schemeClr val="tx1"/>
                </a:solidFill>
              </a:rPr>
              <a:t>, </a:t>
            </a:r>
            <a:r>
              <a:rPr lang="en-US" sz="1800" dirty="0" err="1">
                <a:solidFill>
                  <a:schemeClr val="tx1"/>
                </a:solidFill>
              </a:rPr>
              <a:t>omdat</a:t>
            </a:r>
            <a:r>
              <a:rPr lang="en-US" sz="1800" dirty="0">
                <a:solidFill>
                  <a:schemeClr val="tx1"/>
                </a:solidFill>
              </a:rPr>
              <a:t> ze direct </a:t>
            </a:r>
            <a:r>
              <a:rPr lang="en-US" sz="1800" dirty="0" err="1">
                <a:solidFill>
                  <a:schemeClr val="tx1"/>
                </a:solidFill>
              </a:rPr>
              <a:t>verteerd</a:t>
            </a:r>
            <a:r>
              <a:rPr lang="en-US" sz="1800" dirty="0">
                <a:solidFill>
                  <a:schemeClr val="tx1"/>
                </a:solidFill>
              </a:rPr>
              <a:t> </a:t>
            </a:r>
            <a:r>
              <a:rPr lang="en-US" sz="1800" dirty="0" err="1">
                <a:solidFill>
                  <a:schemeClr val="tx1"/>
                </a:solidFill>
              </a:rPr>
              <a:t>kunnen</a:t>
            </a:r>
            <a:r>
              <a:rPr lang="en-US" sz="1800" dirty="0">
                <a:solidFill>
                  <a:schemeClr val="tx1"/>
                </a:solidFill>
              </a:rPr>
              <a:t> </a:t>
            </a:r>
            <a:r>
              <a:rPr lang="en-US" sz="1800" dirty="0" err="1">
                <a:solidFill>
                  <a:schemeClr val="tx1"/>
                </a:solidFill>
              </a:rPr>
              <a:t>worden</a:t>
            </a:r>
            <a:r>
              <a:rPr lang="en-US" sz="1800" dirty="0">
                <a:solidFill>
                  <a:schemeClr val="tx1"/>
                </a:solidFill>
              </a:rPr>
              <a:t>.</a:t>
            </a:r>
          </a:p>
          <a:p>
            <a:r>
              <a:rPr lang="en-US" sz="1800" dirty="0">
                <a:solidFill>
                  <a:schemeClr val="tx1"/>
                </a:solidFill>
              </a:rPr>
              <a:t>Bij </a:t>
            </a:r>
            <a:r>
              <a:rPr lang="en-US" sz="1800" dirty="0" err="1">
                <a:solidFill>
                  <a:schemeClr val="tx1"/>
                </a:solidFill>
              </a:rPr>
              <a:t>een</a:t>
            </a:r>
            <a:r>
              <a:rPr lang="en-US" sz="1800" dirty="0">
                <a:solidFill>
                  <a:schemeClr val="tx1"/>
                </a:solidFill>
              </a:rPr>
              <a:t> </a:t>
            </a:r>
            <a:r>
              <a:rPr lang="en-US" sz="1800" dirty="0" err="1">
                <a:solidFill>
                  <a:srgbClr val="00B050"/>
                </a:solidFill>
              </a:rPr>
              <a:t>overschot</a:t>
            </a:r>
            <a:r>
              <a:rPr lang="en-US" sz="1800" dirty="0">
                <a:solidFill>
                  <a:srgbClr val="00B050"/>
                </a:solidFill>
              </a:rPr>
              <a:t> </a:t>
            </a:r>
            <a:r>
              <a:rPr lang="en-US" sz="1800" dirty="0">
                <a:solidFill>
                  <a:schemeClr val="tx1"/>
                </a:solidFill>
              </a:rPr>
              <a:t>in de </a:t>
            </a:r>
            <a:r>
              <a:rPr lang="en-US" sz="1800" dirty="0" err="1">
                <a:solidFill>
                  <a:schemeClr val="tx1"/>
                </a:solidFill>
              </a:rPr>
              <a:t>voeding</a:t>
            </a:r>
            <a:r>
              <a:rPr lang="en-US" sz="1800" dirty="0">
                <a:solidFill>
                  <a:schemeClr val="tx1"/>
                </a:solidFill>
              </a:rPr>
              <a:t> </a:t>
            </a:r>
            <a:r>
              <a:rPr lang="en-US" sz="1800" dirty="0" err="1">
                <a:solidFill>
                  <a:schemeClr val="tx1"/>
                </a:solidFill>
              </a:rPr>
              <a:t>kunnen</a:t>
            </a:r>
            <a:r>
              <a:rPr lang="en-US" sz="1800" dirty="0">
                <a:solidFill>
                  <a:schemeClr val="tx1"/>
                </a:solidFill>
              </a:rPr>
              <a:t> </a:t>
            </a:r>
            <a:r>
              <a:rPr lang="en-US" sz="1800" dirty="0" err="1">
                <a:solidFill>
                  <a:schemeClr val="tx1"/>
                </a:solidFill>
              </a:rPr>
              <a:t>koolhydraten</a:t>
            </a:r>
            <a:r>
              <a:rPr lang="en-US" sz="1800" dirty="0">
                <a:solidFill>
                  <a:schemeClr val="tx1"/>
                </a:solidFill>
              </a:rPr>
              <a:t> </a:t>
            </a:r>
            <a:r>
              <a:rPr lang="en-US" sz="1800" dirty="0" err="1">
                <a:solidFill>
                  <a:schemeClr val="tx1"/>
                </a:solidFill>
              </a:rPr>
              <a:t>worden</a:t>
            </a:r>
            <a:r>
              <a:rPr lang="en-US" sz="1800" dirty="0">
                <a:solidFill>
                  <a:schemeClr val="tx1"/>
                </a:solidFill>
              </a:rPr>
              <a:t> </a:t>
            </a:r>
            <a:r>
              <a:rPr lang="en-US" sz="1800" dirty="0" err="1">
                <a:solidFill>
                  <a:srgbClr val="00B050"/>
                </a:solidFill>
              </a:rPr>
              <a:t>omgezet</a:t>
            </a:r>
            <a:r>
              <a:rPr lang="en-US" sz="1800" dirty="0">
                <a:solidFill>
                  <a:srgbClr val="00B050"/>
                </a:solidFill>
              </a:rPr>
              <a:t> in vet</a:t>
            </a:r>
            <a:r>
              <a:rPr lang="en-US" sz="1800" dirty="0">
                <a:solidFill>
                  <a:schemeClr val="tx1"/>
                </a:solidFill>
              </a:rPr>
              <a:t>.</a:t>
            </a:r>
            <a:endParaRPr lang="en-US" dirty="0">
              <a:solidFill>
                <a:schemeClr val="tx1"/>
              </a:solidFill>
            </a:endParaRPr>
          </a:p>
        </p:txBody>
      </p:sp>
      <p:sp>
        <p:nvSpPr>
          <p:cNvPr id="4" name="Date Placeholder 3">
            <a:extLst>
              <a:ext uri="{FF2B5EF4-FFF2-40B4-BE49-F238E27FC236}">
                <a16:creationId xmlns:a16="http://schemas.microsoft.com/office/drawing/2014/main" xmlns="" id="{8ACD58FC-5B42-4291-88EA-0A064C9A3ACD}"/>
              </a:ext>
            </a:extLst>
          </p:cNvPr>
          <p:cNvSpPr>
            <a:spLocks noGrp="1"/>
          </p:cNvSpPr>
          <p:nvPr>
            <p:ph type="dt" sz="half" idx="10"/>
          </p:nvPr>
        </p:nvSpPr>
        <p:spPr/>
        <p:txBody>
          <a:bodyPr/>
          <a:lstStyle/>
          <a:p>
            <a:r>
              <a:rPr lang="en-US"/>
              <a:t>06-Feb-24</a:t>
            </a:r>
            <a:endParaRPr lang="en-US" dirty="0"/>
          </a:p>
        </p:txBody>
      </p:sp>
      <p:sp>
        <p:nvSpPr>
          <p:cNvPr id="5" name="Slide Number Placeholder 4">
            <a:extLst>
              <a:ext uri="{FF2B5EF4-FFF2-40B4-BE49-F238E27FC236}">
                <a16:creationId xmlns:a16="http://schemas.microsoft.com/office/drawing/2014/main" xmlns="" id="{D97AFB15-B42A-4627-8011-C83A82496C9A}"/>
              </a:ext>
            </a:extLst>
          </p:cNvPr>
          <p:cNvSpPr>
            <a:spLocks noGrp="1"/>
          </p:cNvSpPr>
          <p:nvPr>
            <p:ph type="sldNum" sz="quarter" idx="12"/>
          </p:nvPr>
        </p:nvSpPr>
        <p:spPr/>
        <p:txBody>
          <a:bodyPr/>
          <a:lstStyle/>
          <a:p>
            <a:fld id="{4FAB73BC-B049-4115-A692-8D63A059BFB8}" type="slidenum">
              <a:rPr lang="en-US" smtClean="0"/>
              <a:pPr/>
              <a:t>16</a:t>
            </a:fld>
            <a:endParaRPr lang="en-US" dirty="0"/>
          </a:p>
        </p:txBody>
      </p:sp>
      <p:pic>
        <p:nvPicPr>
          <p:cNvPr id="9" name="Picture 8">
            <a:extLst>
              <a:ext uri="{FF2B5EF4-FFF2-40B4-BE49-F238E27FC236}">
                <a16:creationId xmlns:a16="http://schemas.microsoft.com/office/drawing/2014/main" xmlns="" id="{734803BF-C3A2-4085-85E3-88A3907B56EE}"/>
              </a:ext>
            </a:extLst>
          </p:cNvPr>
          <p:cNvPicPr>
            <a:picLocks noChangeAspect="1"/>
          </p:cNvPicPr>
          <p:nvPr/>
        </p:nvPicPr>
        <p:blipFill rotWithShape="1">
          <a:blip r:embed="rId2"/>
          <a:srcRect l="14184" r="10221"/>
          <a:stretch/>
        </p:blipFill>
        <p:spPr>
          <a:xfrm>
            <a:off x="146021" y="4107490"/>
            <a:ext cx="2297948" cy="1773194"/>
          </a:xfrm>
          <a:prstGeom prst="rect">
            <a:avLst/>
          </a:prstGeom>
          <a:ln>
            <a:noFill/>
          </a:ln>
          <a:effectLst>
            <a:outerShdw blurRad="292100" dist="139700" dir="2700000" algn="tl" rotWithShape="0">
              <a:srgbClr val="333333">
                <a:alpha val="65000"/>
              </a:srgbClr>
            </a:outerShdw>
          </a:effectLst>
        </p:spPr>
      </p:pic>
      <p:sp>
        <p:nvSpPr>
          <p:cNvPr id="6" name="Footer Placeholder 5">
            <a:extLst>
              <a:ext uri="{FF2B5EF4-FFF2-40B4-BE49-F238E27FC236}">
                <a16:creationId xmlns:a16="http://schemas.microsoft.com/office/drawing/2014/main" xmlns="" id="{7E3DE8DC-E6BD-AA84-1609-C308559C2E84}"/>
              </a:ext>
            </a:extLst>
          </p:cNvPr>
          <p:cNvSpPr>
            <a:spLocks noGrp="1"/>
          </p:cNvSpPr>
          <p:nvPr>
            <p:ph type="ftr" sz="quarter" idx="11"/>
          </p:nvPr>
        </p:nvSpPr>
        <p:spPr/>
        <p:txBody>
          <a:bodyPr/>
          <a:lstStyle/>
          <a:p>
            <a:r>
              <a:rPr lang="nl-NL"/>
              <a:t>Omstandigheden voor de Kleurkanariekweek: Voeding</a:t>
            </a:r>
            <a:endParaRPr lang="en-US" dirty="0"/>
          </a:p>
        </p:txBody>
      </p:sp>
    </p:spTree>
    <p:extLst>
      <p:ext uri="{BB962C8B-B14F-4D97-AF65-F5344CB8AC3E}">
        <p14:creationId xmlns:p14="http://schemas.microsoft.com/office/powerpoint/2010/main" val="26905288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B39361-A55F-469B-A4B2-70562A563567}"/>
              </a:ext>
            </a:extLst>
          </p:cNvPr>
          <p:cNvSpPr>
            <a:spLocks noGrp="1"/>
          </p:cNvSpPr>
          <p:nvPr>
            <p:ph type="title"/>
          </p:nvPr>
        </p:nvSpPr>
        <p:spPr/>
        <p:txBody>
          <a:bodyPr/>
          <a:lstStyle/>
          <a:p>
            <a:r>
              <a:rPr lang="en-US" dirty="0" err="1"/>
              <a:t>Mineralen</a:t>
            </a:r>
            <a:r>
              <a:rPr lang="en-US" dirty="0"/>
              <a:t/>
            </a:r>
            <a:br>
              <a:rPr lang="en-US" dirty="0"/>
            </a:br>
            <a:r>
              <a:rPr lang="en-US" dirty="0"/>
              <a:t/>
            </a:r>
            <a:br>
              <a:rPr lang="en-US" dirty="0"/>
            </a:br>
            <a:r>
              <a:rPr lang="en-US" dirty="0"/>
              <a:t/>
            </a:r>
            <a:br>
              <a:rPr lang="en-US" dirty="0"/>
            </a:br>
            <a:endParaRPr lang="en-US" dirty="0"/>
          </a:p>
        </p:txBody>
      </p:sp>
      <p:sp>
        <p:nvSpPr>
          <p:cNvPr id="3" name="Content Placeholder 2">
            <a:extLst>
              <a:ext uri="{FF2B5EF4-FFF2-40B4-BE49-F238E27FC236}">
                <a16:creationId xmlns:a16="http://schemas.microsoft.com/office/drawing/2014/main" xmlns="" id="{CC130623-8FE7-4355-9E80-7C7DE3481BFA}"/>
              </a:ext>
            </a:extLst>
          </p:cNvPr>
          <p:cNvSpPr>
            <a:spLocks noGrp="1"/>
          </p:cNvSpPr>
          <p:nvPr>
            <p:ph idx="1"/>
          </p:nvPr>
        </p:nvSpPr>
        <p:spPr>
          <a:xfrm>
            <a:off x="2901951" y="813814"/>
            <a:ext cx="5763237" cy="4229584"/>
          </a:xfrm>
        </p:spPr>
        <p:txBody>
          <a:bodyPr>
            <a:normAutofit lnSpcReduction="10000"/>
          </a:bodyPr>
          <a:lstStyle/>
          <a:p>
            <a:r>
              <a:rPr lang="en-US" dirty="0">
                <a:solidFill>
                  <a:schemeClr val="tx1"/>
                </a:solidFill>
              </a:rPr>
              <a:t>Veel </a:t>
            </a:r>
            <a:r>
              <a:rPr lang="en-US" dirty="0" err="1">
                <a:solidFill>
                  <a:schemeClr val="tx1"/>
                </a:solidFill>
              </a:rPr>
              <a:t>mineraalstoffen</a:t>
            </a:r>
            <a:r>
              <a:rPr lang="en-US" dirty="0">
                <a:solidFill>
                  <a:schemeClr val="tx1"/>
                </a:solidFill>
              </a:rPr>
              <a:t> </a:t>
            </a:r>
            <a:r>
              <a:rPr lang="en-US" dirty="0" err="1">
                <a:solidFill>
                  <a:schemeClr val="tx1"/>
                </a:solidFill>
              </a:rPr>
              <a:t>zijn</a:t>
            </a:r>
            <a:r>
              <a:rPr lang="en-US" dirty="0">
                <a:solidFill>
                  <a:schemeClr val="tx1"/>
                </a:solidFill>
              </a:rPr>
              <a:t> </a:t>
            </a:r>
            <a:r>
              <a:rPr lang="en-US" dirty="0" err="1">
                <a:solidFill>
                  <a:schemeClr val="tx1"/>
                </a:solidFill>
              </a:rPr>
              <a:t>noodzakelijk</a:t>
            </a:r>
            <a:r>
              <a:rPr lang="en-US" dirty="0">
                <a:solidFill>
                  <a:schemeClr val="tx1"/>
                </a:solidFill>
              </a:rPr>
              <a:t> </a:t>
            </a:r>
            <a:r>
              <a:rPr lang="en-US" dirty="0" err="1">
                <a:solidFill>
                  <a:schemeClr val="tx1"/>
                </a:solidFill>
              </a:rPr>
              <a:t>bij</a:t>
            </a:r>
            <a:r>
              <a:rPr lang="en-US" dirty="0">
                <a:solidFill>
                  <a:schemeClr val="tx1"/>
                </a:solidFill>
              </a:rPr>
              <a:t> de </a:t>
            </a:r>
            <a:r>
              <a:rPr lang="en-US" dirty="0" err="1">
                <a:solidFill>
                  <a:srgbClr val="C00000"/>
                </a:solidFill>
              </a:rPr>
              <a:t>stofwisseling</a:t>
            </a:r>
            <a:r>
              <a:rPr lang="en-US" dirty="0">
                <a:solidFill>
                  <a:schemeClr val="tx1"/>
                </a:solidFill>
              </a:rPr>
              <a:t>, </a:t>
            </a:r>
            <a:r>
              <a:rPr lang="en-US" dirty="0" err="1">
                <a:solidFill>
                  <a:srgbClr val="C00000"/>
                </a:solidFill>
              </a:rPr>
              <a:t>groei</a:t>
            </a:r>
            <a:r>
              <a:rPr lang="en-US" dirty="0">
                <a:solidFill>
                  <a:schemeClr val="tx1"/>
                </a:solidFill>
              </a:rPr>
              <a:t> en </a:t>
            </a:r>
            <a:r>
              <a:rPr lang="en-US" dirty="0" err="1">
                <a:solidFill>
                  <a:srgbClr val="C00000"/>
                </a:solidFill>
              </a:rPr>
              <a:t>vervanging</a:t>
            </a:r>
            <a:r>
              <a:rPr lang="en-US" dirty="0">
                <a:solidFill>
                  <a:srgbClr val="C00000"/>
                </a:solidFill>
              </a:rPr>
              <a:t> van </a:t>
            </a:r>
            <a:r>
              <a:rPr lang="en-US" dirty="0" err="1">
                <a:solidFill>
                  <a:srgbClr val="C00000"/>
                </a:solidFill>
              </a:rPr>
              <a:t>weefsel</a:t>
            </a:r>
            <a:r>
              <a:rPr lang="en-US" dirty="0">
                <a:solidFill>
                  <a:schemeClr val="tx1"/>
                </a:solidFill>
              </a:rPr>
              <a:t>.</a:t>
            </a:r>
          </a:p>
          <a:p>
            <a:r>
              <a:rPr lang="en-US" dirty="0" err="1">
                <a:solidFill>
                  <a:schemeClr val="tx1"/>
                </a:solidFill>
              </a:rPr>
              <a:t>Naar</a:t>
            </a:r>
            <a:r>
              <a:rPr lang="en-US" dirty="0">
                <a:solidFill>
                  <a:schemeClr val="tx1"/>
                </a:solidFill>
              </a:rPr>
              <a:t> behoefte van het </a:t>
            </a:r>
            <a:r>
              <a:rPr lang="en-US" dirty="0" err="1">
                <a:solidFill>
                  <a:schemeClr val="tx1"/>
                </a:solidFill>
              </a:rPr>
              <a:t>organisme</a:t>
            </a:r>
            <a:r>
              <a:rPr lang="en-US" dirty="0">
                <a:solidFill>
                  <a:schemeClr val="tx1"/>
                </a:solidFill>
              </a:rPr>
              <a:t> aan </a:t>
            </a:r>
            <a:r>
              <a:rPr lang="en-US" dirty="0" err="1">
                <a:solidFill>
                  <a:schemeClr val="tx1"/>
                </a:solidFill>
              </a:rPr>
              <a:t>deze</a:t>
            </a:r>
            <a:r>
              <a:rPr lang="en-US" dirty="0">
                <a:solidFill>
                  <a:schemeClr val="tx1"/>
                </a:solidFill>
              </a:rPr>
              <a:t> </a:t>
            </a:r>
            <a:r>
              <a:rPr lang="en-US" dirty="0" err="1">
                <a:solidFill>
                  <a:schemeClr val="tx1"/>
                </a:solidFill>
              </a:rPr>
              <a:t>stoffen</a:t>
            </a:r>
            <a:r>
              <a:rPr lang="en-US" dirty="0">
                <a:solidFill>
                  <a:schemeClr val="tx1"/>
                </a:solidFill>
              </a:rPr>
              <a:t> </a:t>
            </a:r>
            <a:r>
              <a:rPr lang="en-US" dirty="0" err="1">
                <a:solidFill>
                  <a:schemeClr val="tx1"/>
                </a:solidFill>
              </a:rPr>
              <a:t>onderscheidt</a:t>
            </a:r>
            <a:r>
              <a:rPr lang="en-US" dirty="0">
                <a:solidFill>
                  <a:schemeClr val="tx1"/>
                </a:solidFill>
              </a:rPr>
              <a:t> men</a:t>
            </a:r>
            <a:r>
              <a:rPr lang="en-US" dirty="0">
                <a:solidFill>
                  <a:srgbClr val="00B050"/>
                </a:solidFill>
              </a:rPr>
              <a:t> </a:t>
            </a:r>
            <a:r>
              <a:rPr lang="en-US" dirty="0" err="1">
                <a:solidFill>
                  <a:srgbClr val="00B050"/>
                </a:solidFill>
              </a:rPr>
              <a:t>massa</a:t>
            </a:r>
            <a:r>
              <a:rPr lang="en-US" dirty="0">
                <a:solidFill>
                  <a:srgbClr val="00B050"/>
                </a:solidFill>
              </a:rPr>
              <a:t>- </a:t>
            </a:r>
            <a:r>
              <a:rPr lang="en-US" dirty="0">
                <a:solidFill>
                  <a:schemeClr val="tx1"/>
                </a:solidFill>
              </a:rPr>
              <a:t>en </a:t>
            </a:r>
            <a:r>
              <a:rPr lang="en-US" dirty="0" err="1">
                <a:solidFill>
                  <a:srgbClr val="00B050"/>
                </a:solidFill>
              </a:rPr>
              <a:t>sporenelementen</a:t>
            </a:r>
            <a:r>
              <a:rPr lang="en-US" dirty="0">
                <a:solidFill>
                  <a:schemeClr val="tx1"/>
                </a:solidFill>
              </a:rPr>
              <a:t>.</a:t>
            </a:r>
          </a:p>
          <a:p>
            <a:pPr lvl="1"/>
            <a:r>
              <a:rPr lang="en-US" dirty="0">
                <a:solidFill>
                  <a:schemeClr val="tx1"/>
                </a:solidFill>
              </a:rPr>
              <a:t>Voor </a:t>
            </a:r>
            <a:r>
              <a:rPr lang="en-US" dirty="0" err="1">
                <a:solidFill>
                  <a:schemeClr val="tx1"/>
                </a:solidFill>
              </a:rPr>
              <a:t>massa</a:t>
            </a:r>
            <a:r>
              <a:rPr lang="en-US" dirty="0">
                <a:solidFill>
                  <a:schemeClr val="tx1"/>
                </a:solidFill>
              </a:rPr>
              <a:t>- of macro-</a:t>
            </a:r>
            <a:r>
              <a:rPr lang="en-US" dirty="0" err="1">
                <a:solidFill>
                  <a:schemeClr val="tx1"/>
                </a:solidFill>
              </a:rPr>
              <a:t>elementen</a:t>
            </a:r>
            <a:r>
              <a:rPr lang="en-US" dirty="0">
                <a:solidFill>
                  <a:schemeClr val="tx1"/>
                </a:solidFill>
              </a:rPr>
              <a:t> is </a:t>
            </a:r>
            <a:r>
              <a:rPr lang="en-US" dirty="0" err="1">
                <a:solidFill>
                  <a:schemeClr val="tx1"/>
                </a:solidFill>
              </a:rPr>
              <a:t>dat</a:t>
            </a:r>
            <a:r>
              <a:rPr lang="en-US" dirty="0">
                <a:solidFill>
                  <a:schemeClr val="tx1"/>
                </a:solidFill>
              </a:rPr>
              <a:t> </a:t>
            </a:r>
            <a:r>
              <a:rPr lang="en-US" dirty="0" err="1">
                <a:solidFill>
                  <a:schemeClr val="tx1"/>
                </a:solidFill>
              </a:rPr>
              <a:t>meer</a:t>
            </a:r>
            <a:r>
              <a:rPr lang="en-US" dirty="0">
                <a:solidFill>
                  <a:schemeClr val="tx1"/>
                </a:solidFill>
              </a:rPr>
              <a:t> dan 100 milligram per kilogram </a:t>
            </a:r>
            <a:r>
              <a:rPr lang="en-US" dirty="0" err="1">
                <a:solidFill>
                  <a:schemeClr val="tx1"/>
                </a:solidFill>
              </a:rPr>
              <a:t>voer</a:t>
            </a:r>
            <a:r>
              <a:rPr lang="en-US" dirty="0">
                <a:solidFill>
                  <a:schemeClr val="tx1"/>
                </a:solidFill>
              </a:rPr>
              <a:t>.</a:t>
            </a:r>
          </a:p>
          <a:p>
            <a:pPr lvl="1"/>
            <a:r>
              <a:rPr lang="en-US" dirty="0">
                <a:solidFill>
                  <a:schemeClr val="tx1"/>
                </a:solidFill>
              </a:rPr>
              <a:t>Voor </a:t>
            </a:r>
            <a:r>
              <a:rPr lang="en-US" dirty="0" err="1">
                <a:solidFill>
                  <a:schemeClr val="tx1"/>
                </a:solidFill>
              </a:rPr>
              <a:t>sporen</a:t>
            </a:r>
            <a:r>
              <a:rPr lang="en-US" dirty="0">
                <a:solidFill>
                  <a:schemeClr val="tx1"/>
                </a:solidFill>
              </a:rPr>
              <a:t>- of micro-</a:t>
            </a:r>
            <a:r>
              <a:rPr lang="en-US" dirty="0" err="1">
                <a:solidFill>
                  <a:schemeClr val="tx1"/>
                </a:solidFill>
              </a:rPr>
              <a:t>elementen</a:t>
            </a:r>
            <a:r>
              <a:rPr lang="en-US" dirty="0">
                <a:solidFill>
                  <a:schemeClr val="tx1"/>
                </a:solidFill>
              </a:rPr>
              <a:t> is </a:t>
            </a:r>
            <a:r>
              <a:rPr lang="en-US" dirty="0" err="1">
                <a:solidFill>
                  <a:schemeClr val="tx1"/>
                </a:solidFill>
              </a:rPr>
              <a:t>dat</a:t>
            </a:r>
            <a:r>
              <a:rPr lang="en-US" dirty="0">
                <a:solidFill>
                  <a:schemeClr val="tx1"/>
                </a:solidFill>
              </a:rPr>
              <a:t> minder.</a:t>
            </a:r>
          </a:p>
          <a:p>
            <a:r>
              <a:rPr lang="en-US" dirty="0">
                <a:solidFill>
                  <a:schemeClr val="tx1"/>
                </a:solidFill>
              </a:rPr>
              <a:t>De </a:t>
            </a:r>
            <a:r>
              <a:rPr lang="en-US" dirty="0">
                <a:solidFill>
                  <a:srgbClr val="0070C0"/>
                </a:solidFill>
              </a:rPr>
              <a:t>behoefte</a:t>
            </a:r>
            <a:r>
              <a:rPr lang="en-US" dirty="0">
                <a:solidFill>
                  <a:schemeClr val="tx1"/>
                </a:solidFill>
              </a:rPr>
              <a:t> aan </a:t>
            </a:r>
            <a:r>
              <a:rPr lang="en-US" dirty="0" err="1">
                <a:solidFill>
                  <a:schemeClr val="tx1"/>
                </a:solidFill>
              </a:rPr>
              <a:t>bepaalde</a:t>
            </a:r>
            <a:r>
              <a:rPr lang="en-US" dirty="0">
                <a:solidFill>
                  <a:schemeClr val="tx1"/>
                </a:solidFill>
              </a:rPr>
              <a:t> </a:t>
            </a:r>
            <a:r>
              <a:rPr lang="en-US" dirty="0" err="1">
                <a:solidFill>
                  <a:schemeClr val="tx1"/>
                </a:solidFill>
              </a:rPr>
              <a:t>mineraalstoffen</a:t>
            </a:r>
            <a:r>
              <a:rPr lang="en-US" dirty="0">
                <a:solidFill>
                  <a:schemeClr val="tx1"/>
                </a:solidFill>
              </a:rPr>
              <a:t> is in de </a:t>
            </a:r>
            <a:r>
              <a:rPr lang="en-US" dirty="0" err="1">
                <a:solidFill>
                  <a:srgbClr val="0070C0"/>
                </a:solidFill>
              </a:rPr>
              <a:t>kweek</a:t>
            </a:r>
            <a:r>
              <a:rPr lang="en-US" dirty="0">
                <a:solidFill>
                  <a:srgbClr val="0070C0"/>
                </a:solidFill>
              </a:rPr>
              <a:t>-, </a:t>
            </a:r>
            <a:r>
              <a:rPr lang="en-US" dirty="0" err="1">
                <a:solidFill>
                  <a:srgbClr val="0070C0"/>
                </a:solidFill>
              </a:rPr>
              <a:t>groei</a:t>
            </a:r>
            <a:r>
              <a:rPr lang="en-US" dirty="0">
                <a:solidFill>
                  <a:srgbClr val="0070C0"/>
                </a:solidFill>
              </a:rPr>
              <a:t>- </a:t>
            </a:r>
            <a:r>
              <a:rPr lang="en-US" dirty="0">
                <a:solidFill>
                  <a:schemeClr val="tx1"/>
                </a:solidFill>
              </a:rPr>
              <a:t>en </a:t>
            </a:r>
            <a:r>
              <a:rPr lang="en-US" dirty="0" err="1">
                <a:solidFill>
                  <a:srgbClr val="0070C0"/>
                </a:solidFill>
              </a:rPr>
              <a:t>ruifase</a:t>
            </a:r>
            <a:r>
              <a:rPr lang="en-US" dirty="0">
                <a:solidFill>
                  <a:schemeClr val="tx1"/>
                </a:solidFill>
              </a:rPr>
              <a:t> </a:t>
            </a:r>
            <a:r>
              <a:rPr lang="en-US" dirty="0" err="1">
                <a:solidFill>
                  <a:schemeClr val="tx1"/>
                </a:solidFill>
              </a:rPr>
              <a:t>duidelijk</a:t>
            </a:r>
            <a:r>
              <a:rPr lang="en-US" dirty="0">
                <a:solidFill>
                  <a:schemeClr val="tx1"/>
                </a:solidFill>
              </a:rPr>
              <a:t> </a:t>
            </a:r>
            <a:r>
              <a:rPr lang="en-US" dirty="0" err="1">
                <a:solidFill>
                  <a:schemeClr val="tx1"/>
                </a:solidFill>
              </a:rPr>
              <a:t>vergroot</a:t>
            </a:r>
            <a:r>
              <a:rPr lang="en-US" dirty="0">
                <a:solidFill>
                  <a:schemeClr val="tx1"/>
                </a:solidFill>
              </a:rPr>
              <a:t>.</a:t>
            </a:r>
          </a:p>
          <a:p>
            <a:r>
              <a:rPr lang="en-US" dirty="0" err="1">
                <a:solidFill>
                  <a:schemeClr val="tx1"/>
                </a:solidFill>
              </a:rPr>
              <a:t>Sommige</a:t>
            </a:r>
            <a:r>
              <a:rPr lang="en-US" dirty="0">
                <a:solidFill>
                  <a:schemeClr val="tx1"/>
                </a:solidFill>
              </a:rPr>
              <a:t> </a:t>
            </a:r>
            <a:r>
              <a:rPr lang="en-US" dirty="0" err="1">
                <a:solidFill>
                  <a:schemeClr val="tx1"/>
                </a:solidFill>
              </a:rPr>
              <a:t>mineralen</a:t>
            </a:r>
            <a:r>
              <a:rPr lang="en-US" dirty="0">
                <a:solidFill>
                  <a:schemeClr val="tx1"/>
                </a:solidFill>
              </a:rPr>
              <a:t> </a:t>
            </a:r>
            <a:r>
              <a:rPr lang="en-US" dirty="0" err="1">
                <a:solidFill>
                  <a:schemeClr val="tx1"/>
                </a:solidFill>
              </a:rPr>
              <a:t>kunnen</a:t>
            </a:r>
            <a:r>
              <a:rPr lang="en-US" dirty="0">
                <a:solidFill>
                  <a:schemeClr val="tx1"/>
                </a:solidFill>
              </a:rPr>
              <a:t> </a:t>
            </a:r>
            <a:r>
              <a:rPr lang="en-US" dirty="0" err="1">
                <a:solidFill>
                  <a:schemeClr val="tx1"/>
                </a:solidFill>
              </a:rPr>
              <a:t>worden</a:t>
            </a:r>
            <a:r>
              <a:rPr lang="en-US" dirty="0">
                <a:solidFill>
                  <a:schemeClr val="tx1"/>
                </a:solidFill>
              </a:rPr>
              <a:t> </a:t>
            </a:r>
            <a:r>
              <a:rPr lang="en-US" dirty="0" err="1">
                <a:solidFill>
                  <a:srgbClr val="00B050"/>
                </a:solidFill>
              </a:rPr>
              <a:t>uitgewisseld</a:t>
            </a:r>
            <a:r>
              <a:rPr lang="en-US" dirty="0">
                <a:solidFill>
                  <a:srgbClr val="00B050"/>
                </a:solidFill>
              </a:rPr>
              <a:t> </a:t>
            </a:r>
            <a:r>
              <a:rPr lang="en-US" dirty="0">
                <a:solidFill>
                  <a:schemeClr val="tx1"/>
                </a:solidFill>
              </a:rPr>
              <a:t>met </a:t>
            </a:r>
            <a:r>
              <a:rPr lang="en-US" dirty="0" err="1">
                <a:solidFill>
                  <a:schemeClr val="tx1"/>
                </a:solidFill>
              </a:rPr>
              <a:t>andere</a:t>
            </a:r>
            <a:r>
              <a:rPr lang="en-US" dirty="0">
                <a:solidFill>
                  <a:schemeClr val="tx1"/>
                </a:solidFill>
              </a:rPr>
              <a:t> of met </a:t>
            </a:r>
            <a:r>
              <a:rPr lang="en-US" dirty="0" err="1">
                <a:solidFill>
                  <a:schemeClr val="tx1"/>
                </a:solidFill>
              </a:rPr>
              <a:t>vitaminen</a:t>
            </a:r>
            <a:r>
              <a:rPr lang="en-US" dirty="0">
                <a:solidFill>
                  <a:schemeClr val="tx1"/>
                </a:solidFill>
              </a:rPr>
              <a:t>.</a:t>
            </a:r>
          </a:p>
          <a:p>
            <a:r>
              <a:rPr lang="en-US" dirty="0">
                <a:solidFill>
                  <a:schemeClr val="tx1"/>
                </a:solidFill>
              </a:rPr>
              <a:t>Bij de </a:t>
            </a:r>
            <a:r>
              <a:rPr lang="en-US" dirty="0" err="1">
                <a:solidFill>
                  <a:schemeClr val="tx1"/>
                </a:solidFill>
              </a:rPr>
              <a:t>massa-elementen</a:t>
            </a:r>
            <a:r>
              <a:rPr lang="en-US" dirty="0">
                <a:solidFill>
                  <a:schemeClr val="tx1"/>
                </a:solidFill>
              </a:rPr>
              <a:t> </a:t>
            </a:r>
            <a:r>
              <a:rPr lang="en-US" dirty="0" err="1">
                <a:solidFill>
                  <a:schemeClr val="tx1"/>
                </a:solidFill>
              </a:rPr>
              <a:t>moet</a:t>
            </a:r>
            <a:r>
              <a:rPr lang="en-US" dirty="0">
                <a:solidFill>
                  <a:schemeClr val="tx1"/>
                </a:solidFill>
              </a:rPr>
              <a:t> </a:t>
            </a:r>
            <a:r>
              <a:rPr lang="en-US" dirty="0" err="1">
                <a:solidFill>
                  <a:schemeClr val="tx1"/>
                </a:solidFill>
              </a:rPr>
              <a:t>vooral</a:t>
            </a:r>
            <a:r>
              <a:rPr lang="en-US" dirty="0">
                <a:solidFill>
                  <a:schemeClr val="tx1"/>
                </a:solidFill>
              </a:rPr>
              <a:t> de</a:t>
            </a:r>
            <a:r>
              <a:rPr lang="en-US" dirty="0">
                <a:solidFill>
                  <a:srgbClr val="C00000"/>
                </a:solidFill>
              </a:rPr>
              <a:t> </a:t>
            </a:r>
            <a:r>
              <a:rPr lang="en-US" dirty="0" err="1">
                <a:solidFill>
                  <a:srgbClr val="C00000"/>
                </a:solidFill>
              </a:rPr>
              <a:t>onderlinge</a:t>
            </a:r>
            <a:r>
              <a:rPr lang="en-US" dirty="0">
                <a:solidFill>
                  <a:srgbClr val="C00000"/>
                </a:solidFill>
              </a:rPr>
              <a:t> </a:t>
            </a:r>
            <a:r>
              <a:rPr lang="en-US" dirty="0" err="1">
                <a:solidFill>
                  <a:srgbClr val="C00000"/>
                </a:solidFill>
              </a:rPr>
              <a:t>verhouding</a:t>
            </a:r>
            <a:r>
              <a:rPr lang="en-US" dirty="0">
                <a:solidFill>
                  <a:srgbClr val="C00000"/>
                </a:solidFill>
              </a:rPr>
              <a:t> </a:t>
            </a:r>
            <a:r>
              <a:rPr lang="en-US" dirty="0" err="1">
                <a:solidFill>
                  <a:schemeClr val="tx1"/>
                </a:solidFill>
              </a:rPr>
              <a:t>tussen</a:t>
            </a:r>
            <a:r>
              <a:rPr lang="en-US" dirty="0">
                <a:solidFill>
                  <a:schemeClr val="tx1"/>
                </a:solidFill>
              </a:rPr>
              <a:t> </a:t>
            </a:r>
            <a:r>
              <a:rPr lang="en-US" dirty="0" err="1">
                <a:solidFill>
                  <a:schemeClr val="tx1"/>
                </a:solidFill>
              </a:rPr>
              <a:t>vitamine</a:t>
            </a:r>
            <a:r>
              <a:rPr lang="en-US" dirty="0">
                <a:solidFill>
                  <a:schemeClr val="tx1"/>
                </a:solidFill>
              </a:rPr>
              <a:t> D en calcium en </a:t>
            </a:r>
            <a:r>
              <a:rPr lang="en-US" dirty="0" err="1">
                <a:solidFill>
                  <a:schemeClr val="tx1"/>
                </a:solidFill>
              </a:rPr>
              <a:t>tussen</a:t>
            </a:r>
            <a:r>
              <a:rPr lang="en-US" dirty="0">
                <a:solidFill>
                  <a:schemeClr val="tx1"/>
                </a:solidFill>
              </a:rPr>
              <a:t> calcium en </a:t>
            </a:r>
            <a:r>
              <a:rPr lang="en-US" dirty="0" err="1">
                <a:solidFill>
                  <a:schemeClr val="tx1"/>
                </a:solidFill>
              </a:rPr>
              <a:t>fosfor</a:t>
            </a:r>
            <a:r>
              <a:rPr lang="en-US" dirty="0">
                <a:solidFill>
                  <a:schemeClr val="tx1"/>
                </a:solidFill>
              </a:rPr>
              <a:t> in </a:t>
            </a:r>
            <a:r>
              <a:rPr lang="en-US" dirty="0" err="1">
                <a:solidFill>
                  <a:schemeClr val="tx1"/>
                </a:solidFill>
              </a:rPr>
              <a:t>acht</a:t>
            </a:r>
            <a:r>
              <a:rPr lang="en-US" dirty="0">
                <a:solidFill>
                  <a:schemeClr val="tx1"/>
                </a:solidFill>
              </a:rPr>
              <a:t> </a:t>
            </a:r>
            <a:r>
              <a:rPr lang="en-US" dirty="0" err="1">
                <a:solidFill>
                  <a:schemeClr val="tx1"/>
                </a:solidFill>
              </a:rPr>
              <a:t>worden</a:t>
            </a:r>
            <a:r>
              <a:rPr lang="en-US" dirty="0">
                <a:solidFill>
                  <a:schemeClr val="tx1"/>
                </a:solidFill>
              </a:rPr>
              <a:t> </a:t>
            </a:r>
            <a:r>
              <a:rPr lang="en-US" dirty="0" err="1">
                <a:solidFill>
                  <a:schemeClr val="tx1"/>
                </a:solidFill>
              </a:rPr>
              <a:t>genomen</a:t>
            </a:r>
            <a:r>
              <a:rPr lang="en-US" dirty="0">
                <a:solidFill>
                  <a:schemeClr val="tx1"/>
                </a:solidFill>
              </a:rPr>
              <a:t>.</a:t>
            </a:r>
          </a:p>
        </p:txBody>
      </p:sp>
      <p:sp>
        <p:nvSpPr>
          <p:cNvPr id="4" name="Date Placeholder 3">
            <a:extLst>
              <a:ext uri="{FF2B5EF4-FFF2-40B4-BE49-F238E27FC236}">
                <a16:creationId xmlns:a16="http://schemas.microsoft.com/office/drawing/2014/main" xmlns="" id="{31D8E633-E97D-46CA-9E93-AE85F0A94981}"/>
              </a:ext>
            </a:extLst>
          </p:cNvPr>
          <p:cNvSpPr>
            <a:spLocks noGrp="1"/>
          </p:cNvSpPr>
          <p:nvPr>
            <p:ph type="dt" sz="half" idx="10"/>
          </p:nvPr>
        </p:nvSpPr>
        <p:spPr/>
        <p:txBody>
          <a:bodyPr/>
          <a:lstStyle/>
          <a:p>
            <a:r>
              <a:rPr lang="en-US"/>
              <a:t>06-Feb-24</a:t>
            </a:r>
            <a:endParaRPr lang="en-US" dirty="0"/>
          </a:p>
        </p:txBody>
      </p:sp>
      <p:sp>
        <p:nvSpPr>
          <p:cNvPr id="5" name="Slide Number Placeholder 4">
            <a:extLst>
              <a:ext uri="{FF2B5EF4-FFF2-40B4-BE49-F238E27FC236}">
                <a16:creationId xmlns:a16="http://schemas.microsoft.com/office/drawing/2014/main" xmlns="" id="{7D43ACBB-445A-4F4F-90AC-F3E2A3038188}"/>
              </a:ext>
            </a:extLst>
          </p:cNvPr>
          <p:cNvSpPr>
            <a:spLocks noGrp="1"/>
          </p:cNvSpPr>
          <p:nvPr>
            <p:ph type="sldNum" sz="quarter" idx="12"/>
          </p:nvPr>
        </p:nvSpPr>
        <p:spPr/>
        <p:txBody>
          <a:bodyPr/>
          <a:lstStyle/>
          <a:p>
            <a:fld id="{4FAB73BC-B049-4115-A692-8D63A059BFB8}" type="slidenum">
              <a:rPr lang="en-US" smtClean="0"/>
              <a:pPr/>
              <a:t>17</a:t>
            </a:fld>
            <a:endParaRPr lang="en-US" dirty="0"/>
          </a:p>
        </p:txBody>
      </p:sp>
      <p:sp>
        <p:nvSpPr>
          <p:cNvPr id="6" name="TextBox 5">
            <a:extLst>
              <a:ext uri="{FF2B5EF4-FFF2-40B4-BE49-F238E27FC236}">
                <a16:creationId xmlns:a16="http://schemas.microsoft.com/office/drawing/2014/main" xmlns="" id="{B959E288-847C-406E-B91A-0B0C7BD86C20}"/>
              </a:ext>
            </a:extLst>
          </p:cNvPr>
          <p:cNvSpPr txBox="1"/>
          <p:nvPr/>
        </p:nvSpPr>
        <p:spPr>
          <a:xfrm>
            <a:off x="2901951" y="5112354"/>
            <a:ext cx="5763237" cy="923330"/>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dirty="0" err="1"/>
              <a:t>Opmerking</a:t>
            </a:r>
            <a:r>
              <a:rPr lang="en-US" dirty="0"/>
              <a:t>: </a:t>
            </a:r>
            <a:r>
              <a:rPr lang="en-US" dirty="0" err="1"/>
              <a:t>vogels</a:t>
            </a:r>
            <a:r>
              <a:rPr lang="en-US" dirty="0"/>
              <a:t> </a:t>
            </a:r>
            <a:r>
              <a:rPr lang="en-US" dirty="0" err="1"/>
              <a:t>kunnen</a:t>
            </a:r>
            <a:r>
              <a:rPr lang="en-US" dirty="0"/>
              <a:t> bij </a:t>
            </a:r>
            <a:r>
              <a:rPr lang="en-US" dirty="0" err="1"/>
              <a:t>een</a:t>
            </a:r>
            <a:r>
              <a:rPr lang="en-US" dirty="0"/>
              <a:t> </a:t>
            </a:r>
            <a:r>
              <a:rPr lang="en-US" b="1" dirty="0" err="1"/>
              <a:t>vrij</a:t>
            </a:r>
            <a:r>
              <a:rPr lang="en-US" b="1" dirty="0"/>
              <a:t> </a:t>
            </a:r>
            <a:r>
              <a:rPr lang="en-US" b="1" dirty="0" err="1"/>
              <a:t>aanbod</a:t>
            </a:r>
            <a:r>
              <a:rPr lang="en-US" b="1" dirty="0"/>
              <a:t> </a:t>
            </a:r>
            <a:r>
              <a:rPr lang="en-US" dirty="0" err="1"/>
              <a:t>instinctief</a:t>
            </a:r>
            <a:r>
              <a:rPr lang="en-US" dirty="0"/>
              <a:t> </a:t>
            </a:r>
            <a:r>
              <a:rPr lang="en-US" dirty="0" err="1"/>
              <a:t>ingaan</a:t>
            </a:r>
            <a:r>
              <a:rPr lang="en-US" dirty="0"/>
              <a:t> op </a:t>
            </a:r>
            <a:r>
              <a:rPr lang="en-US" dirty="0" err="1"/>
              <a:t>een</a:t>
            </a:r>
            <a:r>
              <a:rPr lang="en-US" dirty="0"/>
              <a:t>  </a:t>
            </a:r>
            <a:r>
              <a:rPr lang="en-US" dirty="0" err="1"/>
              <a:t>verhoogde</a:t>
            </a:r>
            <a:r>
              <a:rPr lang="en-US" dirty="0"/>
              <a:t> behoefte aan </a:t>
            </a:r>
            <a:r>
              <a:rPr lang="en-US" dirty="0" err="1"/>
              <a:t>mineralen</a:t>
            </a:r>
            <a:r>
              <a:rPr lang="en-US" dirty="0"/>
              <a:t>. </a:t>
            </a:r>
            <a:r>
              <a:rPr lang="en-US" dirty="0" err="1"/>
              <a:t>Zaden</a:t>
            </a:r>
            <a:r>
              <a:rPr lang="en-US" dirty="0"/>
              <a:t> </a:t>
            </a:r>
            <a:r>
              <a:rPr lang="en-US" dirty="0" err="1"/>
              <a:t>hebben</a:t>
            </a:r>
            <a:r>
              <a:rPr lang="en-US" dirty="0"/>
              <a:t> in het </a:t>
            </a:r>
            <a:r>
              <a:rPr lang="en-US" dirty="0" err="1"/>
              <a:t>algemeen</a:t>
            </a:r>
            <a:r>
              <a:rPr lang="en-US" dirty="0"/>
              <a:t> </a:t>
            </a:r>
            <a:r>
              <a:rPr lang="en-US" dirty="0" err="1"/>
              <a:t>een</a:t>
            </a:r>
            <a:r>
              <a:rPr lang="en-US" dirty="0"/>
              <a:t> </a:t>
            </a:r>
            <a:r>
              <a:rPr lang="en-US" dirty="0" err="1"/>
              <a:t>duidelijk</a:t>
            </a:r>
            <a:r>
              <a:rPr lang="en-US" dirty="0"/>
              <a:t> </a:t>
            </a:r>
            <a:r>
              <a:rPr lang="en-US" dirty="0" err="1"/>
              <a:t>gebrek</a:t>
            </a:r>
            <a:r>
              <a:rPr lang="en-US" dirty="0"/>
              <a:t> aan calcium !</a:t>
            </a:r>
          </a:p>
        </p:txBody>
      </p:sp>
      <p:sp>
        <p:nvSpPr>
          <p:cNvPr id="7" name="Oval 6">
            <a:extLst>
              <a:ext uri="{FF2B5EF4-FFF2-40B4-BE49-F238E27FC236}">
                <a16:creationId xmlns:a16="http://schemas.microsoft.com/office/drawing/2014/main" xmlns="" id="{0CCA88BB-871E-4DE7-88DE-2EC15D087965}"/>
              </a:ext>
            </a:extLst>
          </p:cNvPr>
          <p:cNvSpPr/>
          <p:nvPr/>
        </p:nvSpPr>
        <p:spPr>
          <a:xfrm>
            <a:off x="2969703" y="2365695"/>
            <a:ext cx="218114" cy="22650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DCD78EE4-E84F-40FB-A02E-7C07D2686924}"/>
              </a:ext>
            </a:extLst>
          </p:cNvPr>
          <p:cNvPicPr>
            <a:picLocks noChangeAspect="1"/>
          </p:cNvPicPr>
          <p:nvPr/>
        </p:nvPicPr>
        <p:blipFill>
          <a:blip r:embed="rId2"/>
          <a:stretch>
            <a:fillRect/>
          </a:stretch>
        </p:blipFill>
        <p:spPr>
          <a:xfrm>
            <a:off x="189689" y="3308171"/>
            <a:ext cx="2038865" cy="2425991"/>
          </a:xfrm>
          <a:prstGeom prst="rect">
            <a:avLst/>
          </a:prstGeom>
          <a:ln>
            <a:noFill/>
          </a:ln>
          <a:effectLst>
            <a:outerShdw blurRad="292100" dist="139700" dir="2700000" algn="tl" rotWithShape="0">
              <a:srgbClr val="333333">
                <a:alpha val="65000"/>
              </a:srgbClr>
            </a:outerShdw>
          </a:effectLst>
        </p:spPr>
      </p:pic>
      <p:sp>
        <p:nvSpPr>
          <p:cNvPr id="8" name="Footer Placeholder 7">
            <a:extLst>
              <a:ext uri="{FF2B5EF4-FFF2-40B4-BE49-F238E27FC236}">
                <a16:creationId xmlns:a16="http://schemas.microsoft.com/office/drawing/2014/main" xmlns="" id="{165432EE-CCFE-FA2D-A512-AA4C26C1E0F5}"/>
              </a:ext>
            </a:extLst>
          </p:cNvPr>
          <p:cNvSpPr>
            <a:spLocks noGrp="1"/>
          </p:cNvSpPr>
          <p:nvPr>
            <p:ph type="ftr" sz="quarter" idx="11"/>
          </p:nvPr>
        </p:nvSpPr>
        <p:spPr/>
        <p:txBody>
          <a:bodyPr/>
          <a:lstStyle/>
          <a:p>
            <a:r>
              <a:rPr lang="nl-NL"/>
              <a:t>Omstandigheden voor de Kleurkanariekweek: Voeding</a:t>
            </a:r>
            <a:endParaRPr lang="en-US" dirty="0"/>
          </a:p>
        </p:txBody>
      </p:sp>
    </p:spTree>
    <p:extLst>
      <p:ext uri="{BB962C8B-B14F-4D97-AF65-F5344CB8AC3E}">
        <p14:creationId xmlns:p14="http://schemas.microsoft.com/office/powerpoint/2010/main" val="20730720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0FFDA3C-42EE-7C0B-8F1E-DF879C9CB1D4}"/>
              </a:ext>
            </a:extLst>
          </p:cNvPr>
          <p:cNvSpPr>
            <a:spLocks noGrp="1"/>
          </p:cNvSpPr>
          <p:nvPr>
            <p:ph type="title"/>
          </p:nvPr>
        </p:nvSpPr>
        <p:spPr/>
        <p:txBody>
          <a:bodyPr/>
          <a:lstStyle/>
          <a:p>
            <a:r>
              <a:rPr lang="en-US" dirty="0" err="1"/>
              <a:t>Overzicht</a:t>
            </a:r>
            <a:r>
              <a:rPr lang="en-US" dirty="0"/>
              <a:t> van alle </a:t>
            </a:r>
            <a:r>
              <a:rPr lang="en-US" dirty="0" err="1"/>
              <a:t>Mineralen</a:t>
            </a:r>
            <a:r>
              <a:rPr lang="en-US" dirty="0"/>
              <a:t>  en </a:t>
            </a:r>
            <a:r>
              <a:rPr lang="en-US" dirty="0" err="1"/>
              <a:t>Sporen-elementen</a:t>
            </a:r>
            <a:endParaRPr lang="en-US" dirty="0"/>
          </a:p>
        </p:txBody>
      </p:sp>
      <p:sp>
        <p:nvSpPr>
          <p:cNvPr id="3" name="Content Placeholder 2">
            <a:extLst>
              <a:ext uri="{FF2B5EF4-FFF2-40B4-BE49-F238E27FC236}">
                <a16:creationId xmlns:a16="http://schemas.microsoft.com/office/drawing/2014/main" xmlns="" id="{4136C495-14A8-E42C-DFE7-8C96430637AE}"/>
              </a:ext>
            </a:extLst>
          </p:cNvPr>
          <p:cNvSpPr>
            <a:spLocks noGrp="1"/>
          </p:cNvSpPr>
          <p:nvPr>
            <p:ph idx="1"/>
          </p:nvPr>
        </p:nvSpPr>
        <p:spPr/>
        <p:txBody>
          <a:bodyPr/>
          <a:lstStyle/>
          <a:p>
            <a:pPr marL="0" indent="0">
              <a:buNone/>
            </a:pPr>
            <a:r>
              <a:rPr lang="en-US" dirty="0"/>
              <a:t>De </a:t>
            </a:r>
            <a:r>
              <a:rPr lang="en-US" dirty="0" err="1"/>
              <a:t>zes</a:t>
            </a:r>
            <a:r>
              <a:rPr lang="en-US" dirty="0"/>
              <a:t> </a:t>
            </a:r>
            <a:r>
              <a:rPr lang="en-US" dirty="0" err="1">
                <a:solidFill>
                  <a:srgbClr val="0070C0"/>
                </a:solidFill>
              </a:rPr>
              <a:t>levensnoodzakelijke</a:t>
            </a:r>
            <a:r>
              <a:rPr lang="en-US" dirty="0"/>
              <a:t> </a:t>
            </a:r>
            <a:r>
              <a:rPr lang="en-US" dirty="0" err="1">
                <a:solidFill>
                  <a:srgbClr val="0070C0"/>
                </a:solidFill>
              </a:rPr>
              <a:t>mineralen</a:t>
            </a:r>
            <a:r>
              <a:rPr lang="en-US" dirty="0">
                <a:solidFill>
                  <a:srgbClr val="0070C0"/>
                </a:solidFill>
              </a:rPr>
              <a:t> </a:t>
            </a:r>
            <a:r>
              <a:rPr lang="en-US" dirty="0" err="1"/>
              <a:t>zijn</a:t>
            </a:r>
            <a:r>
              <a:rPr lang="en-US" dirty="0"/>
              <a:t>:</a:t>
            </a:r>
          </a:p>
          <a:p>
            <a:pPr marL="0" indent="0">
              <a:buNone/>
            </a:pPr>
            <a:r>
              <a:rPr lang="en-US" dirty="0"/>
              <a:t>	calcium (Ca) 	</a:t>
            </a:r>
            <a:r>
              <a:rPr lang="en-US" dirty="0" err="1"/>
              <a:t>chloor</a:t>
            </a:r>
            <a:r>
              <a:rPr lang="en-US" dirty="0"/>
              <a:t> (Cl)</a:t>
            </a:r>
          </a:p>
          <a:p>
            <a:pPr marL="0" indent="0">
              <a:buNone/>
            </a:pPr>
            <a:r>
              <a:rPr lang="en-US" dirty="0"/>
              <a:t>	</a:t>
            </a:r>
            <a:r>
              <a:rPr lang="en-US" dirty="0" err="1"/>
              <a:t>fosfor</a:t>
            </a:r>
            <a:r>
              <a:rPr lang="en-US" dirty="0"/>
              <a:t> (P)	kalium (K)</a:t>
            </a:r>
          </a:p>
          <a:p>
            <a:pPr marL="0" indent="0">
              <a:buNone/>
            </a:pPr>
            <a:r>
              <a:rPr lang="en-US" dirty="0"/>
              <a:t>	natrium (Na) 	magnesium (Mg)</a:t>
            </a:r>
          </a:p>
          <a:p>
            <a:pPr marL="0" indent="0">
              <a:buNone/>
            </a:pPr>
            <a:r>
              <a:rPr lang="en-US" dirty="0"/>
              <a:t>De 10 </a:t>
            </a:r>
            <a:r>
              <a:rPr lang="en-US" dirty="0" err="1">
                <a:solidFill>
                  <a:srgbClr val="0070C0"/>
                </a:solidFill>
              </a:rPr>
              <a:t>levensnoodzakelijke</a:t>
            </a:r>
            <a:r>
              <a:rPr lang="en-US" dirty="0">
                <a:solidFill>
                  <a:srgbClr val="0070C0"/>
                </a:solidFill>
              </a:rPr>
              <a:t> </a:t>
            </a:r>
            <a:r>
              <a:rPr lang="en-US" dirty="0" err="1">
                <a:solidFill>
                  <a:srgbClr val="0070C0"/>
                </a:solidFill>
              </a:rPr>
              <a:t>sporenelementen</a:t>
            </a:r>
            <a:r>
              <a:rPr lang="en-US" dirty="0">
                <a:solidFill>
                  <a:srgbClr val="0070C0"/>
                </a:solidFill>
              </a:rPr>
              <a:t> </a:t>
            </a:r>
            <a:r>
              <a:rPr lang="en-US" dirty="0" err="1"/>
              <a:t>zijn</a:t>
            </a:r>
            <a:r>
              <a:rPr lang="en-US" dirty="0"/>
              <a:t>:</a:t>
            </a:r>
          </a:p>
          <a:p>
            <a:pPr marL="0" indent="0">
              <a:buNone/>
            </a:pPr>
            <a:r>
              <a:rPr lang="en-US" dirty="0"/>
              <a:t>	</a:t>
            </a:r>
            <a:r>
              <a:rPr lang="en-US" dirty="0" err="1"/>
              <a:t>ijzer</a:t>
            </a:r>
            <a:r>
              <a:rPr lang="en-US" dirty="0"/>
              <a:t> (Fe)		</a:t>
            </a:r>
            <a:r>
              <a:rPr lang="en-US" dirty="0" err="1"/>
              <a:t>mangaan</a:t>
            </a:r>
            <a:r>
              <a:rPr lang="en-US" dirty="0"/>
              <a:t> (Mn)</a:t>
            </a:r>
          </a:p>
          <a:p>
            <a:pPr marL="0" indent="0">
              <a:buNone/>
            </a:pPr>
            <a:r>
              <a:rPr lang="en-US" dirty="0"/>
              <a:t>	</a:t>
            </a:r>
            <a:r>
              <a:rPr lang="en-US" dirty="0" err="1"/>
              <a:t>zink</a:t>
            </a:r>
            <a:r>
              <a:rPr lang="en-US" dirty="0"/>
              <a:t> (Zn)		</a:t>
            </a:r>
            <a:r>
              <a:rPr lang="en-US" dirty="0" err="1"/>
              <a:t>chroom</a:t>
            </a:r>
            <a:r>
              <a:rPr lang="en-US" dirty="0"/>
              <a:t> (Cr)</a:t>
            </a:r>
          </a:p>
          <a:p>
            <a:pPr marL="0" indent="0">
              <a:buNone/>
            </a:pPr>
            <a:r>
              <a:rPr lang="en-US" dirty="0"/>
              <a:t>	</a:t>
            </a:r>
            <a:r>
              <a:rPr lang="en-US" dirty="0" err="1"/>
              <a:t>koper</a:t>
            </a:r>
            <a:r>
              <a:rPr lang="en-US" dirty="0"/>
              <a:t> (Cu)	selenium (Se)</a:t>
            </a:r>
          </a:p>
          <a:p>
            <a:pPr marL="0" indent="0">
              <a:buNone/>
            </a:pPr>
            <a:r>
              <a:rPr lang="en-US" dirty="0"/>
              <a:t>	</a:t>
            </a:r>
            <a:r>
              <a:rPr lang="en-US" dirty="0" err="1"/>
              <a:t>zwavel</a:t>
            </a:r>
            <a:r>
              <a:rPr lang="en-US" dirty="0"/>
              <a:t> (S)	cobalt (Co)</a:t>
            </a:r>
          </a:p>
          <a:p>
            <a:pPr marL="0" indent="0">
              <a:buNone/>
            </a:pPr>
            <a:r>
              <a:rPr lang="en-US" dirty="0"/>
              <a:t>	</a:t>
            </a:r>
            <a:r>
              <a:rPr lang="en-US" dirty="0" err="1"/>
              <a:t>jodium</a:t>
            </a:r>
            <a:r>
              <a:rPr lang="en-US" dirty="0"/>
              <a:t> (I)	</a:t>
            </a:r>
            <a:r>
              <a:rPr lang="en-US" dirty="0" err="1"/>
              <a:t>molybdeen</a:t>
            </a:r>
            <a:r>
              <a:rPr lang="en-US" dirty="0"/>
              <a:t> (Mo)</a:t>
            </a:r>
          </a:p>
          <a:p>
            <a:pPr marL="0" indent="0">
              <a:buNone/>
            </a:pPr>
            <a:r>
              <a:rPr lang="en-US" sz="2000" dirty="0" err="1"/>
              <a:t>Een</a:t>
            </a:r>
            <a:r>
              <a:rPr lang="en-US" sz="2000" dirty="0"/>
              <a:t> </a:t>
            </a:r>
            <a:r>
              <a:rPr lang="en-US" sz="2000" dirty="0" err="1">
                <a:solidFill>
                  <a:srgbClr val="C00000"/>
                </a:solidFill>
              </a:rPr>
              <a:t>onjuiste</a:t>
            </a:r>
            <a:r>
              <a:rPr lang="en-US" sz="2000" dirty="0">
                <a:solidFill>
                  <a:srgbClr val="C00000"/>
                </a:solidFill>
              </a:rPr>
              <a:t> </a:t>
            </a:r>
            <a:r>
              <a:rPr lang="en-US" sz="2000" dirty="0" err="1">
                <a:solidFill>
                  <a:srgbClr val="C00000"/>
                </a:solidFill>
              </a:rPr>
              <a:t>dosering</a:t>
            </a:r>
            <a:r>
              <a:rPr lang="en-US" sz="2000" dirty="0">
                <a:solidFill>
                  <a:srgbClr val="C00000"/>
                </a:solidFill>
              </a:rPr>
              <a:t> </a:t>
            </a:r>
            <a:r>
              <a:rPr lang="en-US" sz="2000" dirty="0"/>
              <a:t>van </a:t>
            </a:r>
            <a:r>
              <a:rPr lang="en-US" sz="2000" dirty="0" err="1"/>
              <a:t>deze</a:t>
            </a:r>
            <a:r>
              <a:rPr lang="en-US" sz="2000" dirty="0"/>
              <a:t> </a:t>
            </a:r>
            <a:r>
              <a:rPr lang="en-US" sz="2000" dirty="0" err="1"/>
              <a:t>stoffen</a:t>
            </a:r>
            <a:r>
              <a:rPr lang="en-US" sz="2000" dirty="0"/>
              <a:t> is </a:t>
            </a:r>
            <a:r>
              <a:rPr lang="en-US" sz="2000" dirty="0" err="1"/>
              <a:t>een</a:t>
            </a:r>
            <a:r>
              <a:rPr lang="en-US" sz="2000" dirty="0"/>
              <a:t> van de </a:t>
            </a:r>
            <a:r>
              <a:rPr lang="en-US" sz="2000" dirty="0" err="1"/>
              <a:t>belangrijkste</a:t>
            </a:r>
            <a:r>
              <a:rPr lang="en-US" sz="2000" dirty="0"/>
              <a:t> </a:t>
            </a:r>
            <a:r>
              <a:rPr lang="en-US" sz="2000" dirty="0" err="1"/>
              <a:t>oorzaken</a:t>
            </a:r>
            <a:r>
              <a:rPr lang="en-US" sz="2000" dirty="0"/>
              <a:t> van het </a:t>
            </a:r>
            <a:r>
              <a:rPr lang="en-US" sz="2000" dirty="0" err="1"/>
              <a:t>mislukken</a:t>
            </a:r>
            <a:r>
              <a:rPr lang="en-US" sz="2000" dirty="0"/>
              <a:t> van de </a:t>
            </a:r>
            <a:r>
              <a:rPr lang="en-US" sz="2000" dirty="0" err="1"/>
              <a:t>kweek</a:t>
            </a:r>
            <a:r>
              <a:rPr lang="en-US" sz="2000" dirty="0"/>
              <a:t>. </a:t>
            </a:r>
            <a:r>
              <a:rPr lang="en-US" sz="2000" dirty="0" err="1"/>
              <a:t>Een</a:t>
            </a:r>
            <a:r>
              <a:rPr lang="en-US" sz="2000" dirty="0"/>
              <a:t> </a:t>
            </a:r>
            <a:r>
              <a:rPr lang="en-US" sz="2000" dirty="0" err="1">
                <a:solidFill>
                  <a:srgbClr val="00B050"/>
                </a:solidFill>
              </a:rPr>
              <a:t>gevarieerde</a:t>
            </a:r>
            <a:r>
              <a:rPr lang="en-US" sz="2000" dirty="0">
                <a:solidFill>
                  <a:srgbClr val="00B050"/>
                </a:solidFill>
              </a:rPr>
              <a:t> </a:t>
            </a:r>
            <a:r>
              <a:rPr lang="en-US" sz="2000" dirty="0" err="1">
                <a:solidFill>
                  <a:srgbClr val="00B050"/>
                </a:solidFill>
              </a:rPr>
              <a:t>voeding</a:t>
            </a:r>
            <a:r>
              <a:rPr lang="en-US" sz="2000" dirty="0">
                <a:solidFill>
                  <a:srgbClr val="00B050"/>
                </a:solidFill>
              </a:rPr>
              <a:t> </a:t>
            </a:r>
            <a:r>
              <a:rPr lang="en-US" sz="2000" dirty="0"/>
              <a:t>is </a:t>
            </a:r>
            <a:r>
              <a:rPr lang="en-US" sz="2000" dirty="0" err="1"/>
              <a:t>essentieel</a:t>
            </a:r>
            <a:r>
              <a:rPr lang="en-US" sz="2000" dirty="0"/>
              <a:t>.</a:t>
            </a:r>
          </a:p>
        </p:txBody>
      </p:sp>
      <p:sp>
        <p:nvSpPr>
          <p:cNvPr id="4" name="Date Placeholder 3">
            <a:extLst>
              <a:ext uri="{FF2B5EF4-FFF2-40B4-BE49-F238E27FC236}">
                <a16:creationId xmlns:a16="http://schemas.microsoft.com/office/drawing/2014/main" xmlns="" id="{41E9F991-0E08-6E59-4ECA-1C59C36661F0}"/>
              </a:ext>
            </a:extLst>
          </p:cNvPr>
          <p:cNvSpPr>
            <a:spLocks noGrp="1"/>
          </p:cNvSpPr>
          <p:nvPr>
            <p:ph type="dt" sz="half" idx="10"/>
          </p:nvPr>
        </p:nvSpPr>
        <p:spPr/>
        <p:txBody>
          <a:bodyPr/>
          <a:lstStyle/>
          <a:p>
            <a:r>
              <a:rPr lang="en-US"/>
              <a:t>06-Feb-24</a:t>
            </a:r>
            <a:endParaRPr lang="en-US" dirty="0"/>
          </a:p>
        </p:txBody>
      </p:sp>
      <p:sp>
        <p:nvSpPr>
          <p:cNvPr id="5" name="Footer Placeholder 4">
            <a:extLst>
              <a:ext uri="{FF2B5EF4-FFF2-40B4-BE49-F238E27FC236}">
                <a16:creationId xmlns:a16="http://schemas.microsoft.com/office/drawing/2014/main" xmlns="" id="{ADF5FC2B-C8CC-D1DB-D26F-D7ED150394BA}"/>
              </a:ext>
            </a:extLst>
          </p:cNvPr>
          <p:cNvSpPr>
            <a:spLocks noGrp="1"/>
          </p:cNvSpPr>
          <p:nvPr>
            <p:ph type="ftr" sz="quarter" idx="11"/>
          </p:nvPr>
        </p:nvSpPr>
        <p:spPr/>
        <p:txBody>
          <a:bodyPr/>
          <a:lstStyle/>
          <a:p>
            <a:r>
              <a:rPr lang="nl-NL"/>
              <a:t>Omstandigheden voor de Kleurkanariekweek: Voeding</a:t>
            </a:r>
            <a:endParaRPr lang="en-US" dirty="0"/>
          </a:p>
        </p:txBody>
      </p:sp>
      <p:sp>
        <p:nvSpPr>
          <p:cNvPr id="6" name="Slide Number Placeholder 5">
            <a:extLst>
              <a:ext uri="{FF2B5EF4-FFF2-40B4-BE49-F238E27FC236}">
                <a16:creationId xmlns:a16="http://schemas.microsoft.com/office/drawing/2014/main" xmlns="" id="{E6987A04-02BF-9991-A4BE-DD596EBCD697}"/>
              </a:ext>
            </a:extLst>
          </p:cNvPr>
          <p:cNvSpPr>
            <a:spLocks noGrp="1"/>
          </p:cNvSpPr>
          <p:nvPr>
            <p:ph type="sldNum" sz="quarter" idx="12"/>
          </p:nvPr>
        </p:nvSpPr>
        <p:spPr/>
        <p:txBody>
          <a:bodyPr/>
          <a:lstStyle/>
          <a:p>
            <a:fld id="{4FAB73BC-B049-4115-A692-8D63A059BFB8}" type="slidenum">
              <a:rPr lang="en-US" smtClean="0"/>
              <a:pPr/>
              <a:t>18</a:t>
            </a:fld>
            <a:endParaRPr lang="en-US" dirty="0"/>
          </a:p>
        </p:txBody>
      </p:sp>
    </p:spTree>
    <p:extLst>
      <p:ext uri="{BB962C8B-B14F-4D97-AF65-F5344CB8AC3E}">
        <p14:creationId xmlns:p14="http://schemas.microsoft.com/office/powerpoint/2010/main" val="12124529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A9FD858-E152-4582-A2DE-E4A53193CCD8}"/>
              </a:ext>
            </a:extLst>
          </p:cNvPr>
          <p:cNvSpPr>
            <a:spLocks noGrp="1"/>
          </p:cNvSpPr>
          <p:nvPr>
            <p:ph type="title"/>
          </p:nvPr>
        </p:nvSpPr>
        <p:spPr/>
        <p:txBody>
          <a:bodyPr/>
          <a:lstStyle/>
          <a:p>
            <a:r>
              <a:rPr lang="en-US" dirty="0" err="1"/>
              <a:t>Vitaminen</a:t>
            </a:r>
            <a:endParaRPr lang="en-US" dirty="0"/>
          </a:p>
        </p:txBody>
      </p:sp>
      <p:sp>
        <p:nvSpPr>
          <p:cNvPr id="3" name="Content Placeholder 2">
            <a:extLst>
              <a:ext uri="{FF2B5EF4-FFF2-40B4-BE49-F238E27FC236}">
                <a16:creationId xmlns:a16="http://schemas.microsoft.com/office/drawing/2014/main" xmlns="" id="{F0D4FD81-DC2B-4E2D-A759-7562365107EF}"/>
              </a:ext>
            </a:extLst>
          </p:cNvPr>
          <p:cNvSpPr>
            <a:spLocks noGrp="1"/>
          </p:cNvSpPr>
          <p:nvPr>
            <p:ph idx="1"/>
          </p:nvPr>
        </p:nvSpPr>
        <p:spPr>
          <a:xfrm>
            <a:off x="2793534" y="671119"/>
            <a:ext cx="5863905" cy="5134063"/>
          </a:xfrm>
        </p:spPr>
        <p:txBody>
          <a:bodyPr>
            <a:normAutofit fontScale="92500"/>
          </a:bodyPr>
          <a:lstStyle/>
          <a:p>
            <a:r>
              <a:rPr lang="en-US" dirty="0" err="1">
                <a:solidFill>
                  <a:schemeClr val="tx1"/>
                </a:solidFill>
              </a:rPr>
              <a:t>Vitaminen</a:t>
            </a:r>
            <a:r>
              <a:rPr lang="en-US" dirty="0">
                <a:solidFill>
                  <a:schemeClr val="tx1"/>
                </a:solidFill>
              </a:rPr>
              <a:t> </a:t>
            </a:r>
            <a:r>
              <a:rPr lang="en-US" dirty="0" err="1">
                <a:solidFill>
                  <a:schemeClr val="tx1"/>
                </a:solidFill>
              </a:rPr>
              <a:t>zijn</a:t>
            </a:r>
            <a:r>
              <a:rPr lang="en-US" dirty="0">
                <a:solidFill>
                  <a:schemeClr val="tx1"/>
                </a:solidFill>
              </a:rPr>
              <a:t> </a:t>
            </a:r>
            <a:r>
              <a:rPr lang="en-US" dirty="0">
                <a:solidFill>
                  <a:srgbClr val="C00000"/>
                </a:solidFill>
              </a:rPr>
              <a:t>van </a:t>
            </a:r>
            <a:r>
              <a:rPr lang="en-US" dirty="0" err="1">
                <a:solidFill>
                  <a:srgbClr val="C00000"/>
                </a:solidFill>
              </a:rPr>
              <a:t>levensbelang</a:t>
            </a:r>
            <a:r>
              <a:rPr lang="en-US" dirty="0">
                <a:solidFill>
                  <a:srgbClr val="C00000"/>
                </a:solidFill>
              </a:rPr>
              <a:t> </a:t>
            </a:r>
            <a:r>
              <a:rPr lang="en-US" dirty="0">
                <a:solidFill>
                  <a:schemeClr val="tx1"/>
                </a:solidFill>
              </a:rPr>
              <a:t>en </a:t>
            </a:r>
            <a:r>
              <a:rPr lang="en-US" dirty="0" err="1">
                <a:solidFill>
                  <a:schemeClr val="tx1"/>
                </a:solidFill>
              </a:rPr>
              <a:t>kunnen</a:t>
            </a:r>
            <a:r>
              <a:rPr lang="en-US" dirty="0">
                <a:solidFill>
                  <a:schemeClr val="tx1"/>
                </a:solidFill>
              </a:rPr>
              <a:t> maar </a:t>
            </a:r>
            <a:r>
              <a:rPr lang="en-US" dirty="0" err="1">
                <a:solidFill>
                  <a:srgbClr val="C00000"/>
                </a:solidFill>
              </a:rPr>
              <a:t>sporadisch</a:t>
            </a:r>
            <a:r>
              <a:rPr lang="en-US" dirty="0">
                <a:solidFill>
                  <a:schemeClr val="tx1"/>
                </a:solidFill>
              </a:rPr>
              <a:t> door het </a:t>
            </a:r>
            <a:r>
              <a:rPr lang="en-US" dirty="0" err="1">
                <a:solidFill>
                  <a:schemeClr val="tx1"/>
                </a:solidFill>
              </a:rPr>
              <a:t>organisme</a:t>
            </a:r>
            <a:r>
              <a:rPr lang="en-US" dirty="0">
                <a:solidFill>
                  <a:schemeClr val="tx1"/>
                </a:solidFill>
              </a:rPr>
              <a:t> </a:t>
            </a:r>
            <a:r>
              <a:rPr lang="en-US" dirty="0" err="1">
                <a:solidFill>
                  <a:srgbClr val="C00000"/>
                </a:solidFill>
              </a:rPr>
              <a:t>aangemaakt</a:t>
            </a:r>
            <a:r>
              <a:rPr lang="en-US" dirty="0">
                <a:solidFill>
                  <a:schemeClr val="tx1"/>
                </a:solidFill>
              </a:rPr>
              <a:t> </a:t>
            </a:r>
            <a:r>
              <a:rPr lang="en-US" dirty="0" err="1">
                <a:solidFill>
                  <a:schemeClr val="tx1"/>
                </a:solidFill>
              </a:rPr>
              <a:t>worden</a:t>
            </a:r>
            <a:r>
              <a:rPr lang="en-US" dirty="0">
                <a:solidFill>
                  <a:schemeClr val="tx1"/>
                </a:solidFill>
              </a:rPr>
              <a:t>      (</a:t>
            </a:r>
            <a:r>
              <a:rPr lang="en-US" dirty="0" err="1">
                <a:solidFill>
                  <a:schemeClr val="tx1"/>
                </a:solidFill>
              </a:rPr>
              <a:t>b.v.</a:t>
            </a:r>
            <a:r>
              <a:rPr lang="en-US" dirty="0">
                <a:solidFill>
                  <a:schemeClr val="tx1"/>
                </a:solidFill>
              </a:rPr>
              <a:t> </a:t>
            </a:r>
            <a:r>
              <a:rPr lang="en-US" dirty="0" err="1">
                <a:solidFill>
                  <a:schemeClr val="tx1"/>
                </a:solidFill>
              </a:rPr>
              <a:t>uit</a:t>
            </a:r>
            <a:r>
              <a:rPr lang="en-US" dirty="0">
                <a:solidFill>
                  <a:schemeClr val="tx1"/>
                </a:solidFill>
              </a:rPr>
              <a:t> </a:t>
            </a:r>
            <a:r>
              <a:rPr lang="en-US" dirty="0" err="1">
                <a:solidFill>
                  <a:schemeClr val="tx1"/>
                </a:solidFill>
              </a:rPr>
              <a:t>provitamine</a:t>
            </a:r>
            <a:r>
              <a:rPr lang="en-US" dirty="0">
                <a:solidFill>
                  <a:schemeClr val="tx1"/>
                </a:solidFill>
              </a:rPr>
              <a:t>).</a:t>
            </a:r>
          </a:p>
          <a:p>
            <a:r>
              <a:rPr lang="en-US" dirty="0" err="1">
                <a:solidFill>
                  <a:schemeClr val="tx1"/>
                </a:solidFill>
              </a:rPr>
              <a:t>Vitaminen</a:t>
            </a:r>
            <a:r>
              <a:rPr lang="en-US" dirty="0">
                <a:solidFill>
                  <a:schemeClr val="tx1"/>
                </a:solidFill>
              </a:rPr>
              <a:t> </a:t>
            </a:r>
            <a:r>
              <a:rPr lang="en-US" dirty="0" err="1">
                <a:solidFill>
                  <a:schemeClr val="tx1"/>
                </a:solidFill>
              </a:rPr>
              <a:t>zijn</a:t>
            </a:r>
            <a:r>
              <a:rPr lang="en-US" dirty="0">
                <a:solidFill>
                  <a:schemeClr val="tx1"/>
                </a:solidFill>
              </a:rPr>
              <a:t> in </a:t>
            </a:r>
            <a:r>
              <a:rPr lang="en-US" dirty="0" err="1">
                <a:solidFill>
                  <a:schemeClr val="tx1"/>
                </a:solidFill>
              </a:rPr>
              <a:t>zeer</a:t>
            </a:r>
            <a:r>
              <a:rPr lang="en-US" dirty="0">
                <a:solidFill>
                  <a:schemeClr val="tx1"/>
                </a:solidFill>
              </a:rPr>
              <a:t> </a:t>
            </a:r>
            <a:r>
              <a:rPr lang="en-US" dirty="0" err="1">
                <a:solidFill>
                  <a:schemeClr val="tx1"/>
                </a:solidFill>
              </a:rPr>
              <a:t>kleine</a:t>
            </a:r>
            <a:r>
              <a:rPr lang="en-US" dirty="0">
                <a:solidFill>
                  <a:schemeClr val="tx1"/>
                </a:solidFill>
              </a:rPr>
              <a:t> </a:t>
            </a:r>
            <a:r>
              <a:rPr lang="en-US" dirty="0" err="1">
                <a:solidFill>
                  <a:schemeClr val="tx1"/>
                </a:solidFill>
              </a:rPr>
              <a:t>hoeveelheden</a:t>
            </a:r>
            <a:r>
              <a:rPr lang="en-US" dirty="0">
                <a:solidFill>
                  <a:schemeClr val="tx1"/>
                </a:solidFill>
              </a:rPr>
              <a:t> </a:t>
            </a:r>
            <a:r>
              <a:rPr lang="en-US" dirty="0" err="1">
                <a:solidFill>
                  <a:schemeClr val="tx1"/>
                </a:solidFill>
              </a:rPr>
              <a:t>werkzaam</a:t>
            </a:r>
            <a:r>
              <a:rPr lang="en-US" dirty="0">
                <a:solidFill>
                  <a:schemeClr val="tx1"/>
                </a:solidFill>
              </a:rPr>
              <a:t>. </a:t>
            </a:r>
            <a:r>
              <a:rPr lang="en-US" dirty="0" err="1">
                <a:solidFill>
                  <a:schemeClr val="tx1"/>
                </a:solidFill>
              </a:rPr>
              <a:t>Een</a:t>
            </a:r>
            <a:r>
              <a:rPr lang="en-US" dirty="0">
                <a:solidFill>
                  <a:schemeClr val="tx1"/>
                </a:solidFill>
              </a:rPr>
              <a:t> tekort </a:t>
            </a:r>
            <a:r>
              <a:rPr lang="en-US" dirty="0" err="1">
                <a:solidFill>
                  <a:schemeClr val="tx1"/>
                </a:solidFill>
              </a:rPr>
              <a:t>leidt</a:t>
            </a:r>
            <a:r>
              <a:rPr lang="en-US" dirty="0">
                <a:solidFill>
                  <a:schemeClr val="tx1"/>
                </a:solidFill>
              </a:rPr>
              <a:t> tot </a:t>
            </a:r>
            <a:r>
              <a:rPr lang="en-US" dirty="0" err="1">
                <a:solidFill>
                  <a:srgbClr val="0070C0"/>
                </a:solidFill>
              </a:rPr>
              <a:t>gebreksziekten</a:t>
            </a:r>
            <a:r>
              <a:rPr lang="en-US" dirty="0">
                <a:solidFill>
                  <a:schemeClr val="tx1"/>
                </a:solidFill>
              </a:rPr>
              <a:t>.</a:t>
            </a:r>
          </a:p>
          <a:p>
            <a:r>
              <a:rPr lang="en-US" dirty="0">
                <a:solidFill>
                  <a:schemeClr val="tx1"/>
                </a:solidFill>
              </a:rPr>
              <a:t>De </a:t>
            </a:r>
            <a:r>
              <a:rPr lang="en-US" dirty="0">
                <a:solidFill>
                  <a:srgbClr val="00B050"/>
                </a:solidFill>
              </a:rPr>
              <a:t>behoefte</a:t>
            </a:r>
            <a:r>
              <a:rPr lang="en-US" dirty="0">
                <a:solidFill>
                  <a:schemeClr val="tx1"/>
                </a:solidFill>
              </a:rPr>
              <a:t> aan </a:t>
            </a:r>
            <a:r>
              <a:rPr lang="en-US" dirty="0" err="1">
                <a:solidFill>
                  <a:schemeClr val="tx1"/>
                </a:solidFill>
              </a:rPr>
              <a:t>bepaalde</a:t>
            </a:r>
            <a:r>
              <a:rPr lang="en-US" dirty="0">
                <a:solidFill>
                  <a:schemeClr val="tx1"/>
                </a:solidFill>
              </a:rPr>
              <a:t> </a:t>
            </a:r>
            <a:r>
              <a:rPr lang="en-US" dirty="0" err="1">
                <a:solidFill>
                  <a:schemeClr val="tx1"/>
                </a:solidFill>
              </a:rPr>
              <a:t>vitaminen</a:t>
            </a:r>
            <a:r>
              <a:rPr lang="en-US" dirty="0">
                <a:solidFill>
                  <a:schemeClr val="tx1"/>
                </a:solidFill>
              </a:rPr>
              <a:t> is in de </a:t>
            </a:r>
            <a:r>
              <a:rPr lang="en-US" dirty="0" err="1">
                <a:solidFill>
                  <a:srgbClr val="00B050"/>
                </a:solidFill>
              </a:rPr>
              <a:t>kweek</a:t>
            </a:r>
            <a:r>
              <a:rPr lang="en-US" dirty="0">
                <a:solidFill>
                  <a:srgbClr val="00B050"/>
                </a:solidFill>
              </a:rPr>
              <a:t>-</a:t>
            </a:r>
            <a:r>
              <a:rPr lang="en-US" dirty="0">
                <a:solidFill>
                  <a:schemeClr val="tx1"/>
                </a:solidFill>
              </a:rPr>
              <a:t>, </a:t>
            </a:r>
            <a:r>
              <a:rPr lang="en-US" dirty="0" err="1">
                <a:solidFill>
                  <a:srgbClr val="00B050"/>
                </a:solidFill>
              </a:rPr>
              <a:t>groei</a:t>
            </a:r>
            <a:r>
              <a:rPr lang="en-US" dirty="0">
                <a:solidFill>
                  <a:srgbClr val="00B050"/>
                </a:solidFill>
              </a:rPr>
              <a:t>-</a:t>
            </a:r>
            <a:r>
              <a:rPr lang="en-US" dirty="0">
                <a:solidFill>
                  <a:schemeClr val="tx1"/>
                </a:solidFill>
              </a:rPr>
              <a:t> en </a:t>
            </a:r>
            <a:r>
              <a:rPr lang="en-US" dirty="0" err="1">
                <a:solidFill>
                  <a:srgbClr val="00B050"/>
                </a:solidFill>
              </a:rPr>
              <a:t>ruifase</a:t>
            </a:r>
            <a:r>
              <a:rPr lang="en-US" dirty="0">
                <a:solidFill>
                  <a:schemeClr val="tx1"/>
                </a:solidFill>
              </a:rPr>
              <a:t> </a:t>
            </a:r>
            <a:r>
              <a:rPr lang="en-US" dirty="0" err="1">
                <a:solidFill>
                  <a:schemeClr val="tx1"/>
                </a:solidFill>
              </a:rPr>
              <a:t>duidelijk</a:t>
            </a:r>
            <a:r>
              <a:rPr lang="en-US" dirty="0">
                <a:solidFill>
                  <a:schemeClr val="tx1"/>
                </a:solidFill>
              </a:rPr>
              <a:t> </a:t>
            </a:r>
            <a:r>
              <a:rPr lang="en-US" dirty="0" err="1">
                <a:solidFill>
                  <a:srgbClr val="00B050"/>
                </a:solidFill>
              </a:rPr>
              <a:t>vergroot</a:t>
            </a:r>
            <a:r>
              <a:rPr lang="en-US" dirty="0">
                <a:solidFill>
                  <a:schemeClr val="tx1"/>
                </a:solidFill>
              </a:rPr>
              <a:t>. Dat </a:t>
            </a:r>
            <a:r>
              <a:rPr lang="en-US" dirty="0" err="1">
                <a:solidFill>
                  <a:schemeClr val="tx1"/>
                </a:solidFill>
              </a:rPr>
              <a:t>geldt</a:t>
            </a:r>
            <a:r>
              <a:rPr lang="en-US" dirty="0">
                <a:solidFill>
                  <a:schemeClr val="tx1"/>
                </a:solidFill>
              </a:rPr>
              <a:t> </a:t>
            </a:r>
            <a:r>
              <a:rPr lang="en-US" dirty="0" err="1">
                <a:solidFill>
                  <a:schemeClr val="tx1"/>
                </a:solidFill>
              </a:rPr>
              <a:t>ook</a:t>
            </a:r>
            <a:r>
              <a:rPr lang="en-US" dirty="0">
                <a:solidFill>
                  <a:schemeClr val="tx1"/>
                </a:solidFill>
              </a:rPr>
              <a:t> </a:t>
            </a:r>
            <a:r>
              <a:rPr lang="en-US" dirty="0" err="1">
                <a:solidFill>
                  <a:schemeClr val="tx1"/>
                </a:solidFill>
              </a:rPr>
              <a:t>als</a:t>
            </a:r>
            <a:r>
              <a:rPr lang="en-US" dirty="0">
                <a:solidFill>
                  <a:schemeClr val="tx1"/>
                </a:solidFill>
              </a:rPr>
              <a:t> de </a:t>
            </a:r>
            <a:r>
              <a:rPr lang="en-US" dirty="0" err="1">
                <a:solidFill>
                  <a:schemeClr val="tx1"/>
                </a:solidFill>
              </a:rPr>
              <a:t>opname</a:t>
            </a:r>
            <a:r>
              <a:rPr lang="en-US" dirty="0">
                <a:solidFill>
                  <a:schemeClr val="tx1"/>
                </a:solidFill>
              </a:rPr>
              <a:t> of de </a:t>
            </a:r>
            <a:r>
              <a:rPr lang="en-US" dirty="0" err="1">
                <a:solidFill>
                  <a:schemeClr val="tx1"/>
                </a:solidFill>
              </a:rPr>
              <a:t>synthese</a:t>
            </a:r>
            <a:r>
              <a:rPr lang="en-US" dirty="0">
                <a:solidFill>
                  <a:schemeClr val="tx1"/>
                </a:solidFill>
              </a:rPr>
              <a:t> van </a:t>
            </a:r>
            <a:r>
              <a:rPr lang="en-US" dirty="0" err="1">
                <a:solidFill>
                  <a:schemeClr val="tx1"/>
                </a:solidFill>
              </a:rPr>
              <a:t>afzondelijke</a:t>
            </a:r>
            <a:r>
              <a:rPr lang="en-US" dirty="0">
                <a:solidFill>
                  <a:schemeClr val="tx1"/>
                </a:solidFill>
              </a:rPr>
              <a:t> </a:t>
            </a:r>
            <a:r>
              <a:rPr lang="en-US" dirty="0" err="1">
                <a:solidFill>
                  <a:schemeClr val="tx1"/>
                </a:solidFill>
              </a:rPr>
              <a:t>vitaminen</a:t>
            </a:r>
            <a:r>
              <a:rPr lang="en-US" dirty="0">
                <a:solidFill>
                  <a:schemeClr val="tx1"/>
                </a:solidFill>
              </a:rPr>
              <a:t> </a:t>
            </a:r>
            <a:r>
              <a:rPr lang="en-US" dirty="0" err="1">
                <a:solidFill>
                  <a:schemeClr val="tx1"/>
                </a:solidFill>
              </a:rPr>
              <a:t>vertraagd</a:t>
            </a:r>
            <a:r>
              <a:rPr lang="en-US" dirty="0">
                <a:solidFill>
                  <a:schemeClr val="tx1"/>
                </a:solidFill>
              </a:rPr>
              <a:t> is (</a:t>
            </a:r>
            <a:r>
              <a:rPr lang="en-US" dirty="0" err="1">
                <a:solidFill>
                  <a:schemeClr val="tx1"/>
                </a:solidFill>
              </a:rPr>
              <a:t>ziekte</a:t>
            </a:r>
            <a:r>
              <a:rPr lang="en-US" dirty="0">
                <a:solidFill>
                  <a:schemeClr val="tx1"/>
                </a:solidFill>
              </a:rPr>
              <a:t>, </a:t>
            </a:r>
            <a:r>
              <a:rPr lang="en-US" dirty="0" err="1">
                <a:solidFill>
                  <a:schemeClr val="tx1"/>
                </a:solidFill>
              </a:rPr>
              <a:t>huisvestingscondities</a:t>
            </a:r>
            <a:r>
              <a:rPr lang="en-US" dirty="0">
                <a:solidFill>
                  <a:schemeClr val="tx1"/>
                </a:solidFill>
              </a:rPr>
              <a:t>, </a:t>
            </a:r>
            <a:r>
              <a:rPr lang="en-US" dirty="0" err="1">
                <a:solidFill>
                  <a:schemeClr val="tx1"/>
                </a:solidFill>
              </a:rPr>
              <a:t>zonlicht</a:t>
            </a:r>
            <a:r>
              <a:rPr lang="en-US" dirty="0">
                <a:solidFill>
                  <a:schemeClr val="tx1"/>
                </a:solidFill>
              </a:rPr>
              <a:t> </a:t>
            </a:r>
            <a:r>
              <a:rPr lang="en-US" dirty="0" err="1">
                <a:solidFill>
                  <a:schemeClr val="tx1"/>
                </a:solidFill>
              </a:rPr>
              <a:t>enz</a:t>
            </a:r>
            <a:r>
              <a:rPr lang="en-US" dirty="0">
                <a:solidFill>
                  <a:schemeClr val="tx1"/>
                </a:solidFill>
              </a:rPr>
              <a:t>.).</a:t>
            </a:r>
          </a:p>
          <a:p>
            <a:r>
              <a:rPr lang="en-US" dirty="0" err="1">
                <a:solidFill>
                  <a:schemeClr val="tx1"/>
                </a:solidFill>
              </a:rPr>
              <a:t>Vitaminen</a:t>
            </a:r>
            <a:r>
              <a:rPr lang="en-US" dirty="0">
                <a:solidFill>
                  <a:schemeClr val="tx1"/>
                </a:solidFill>
              </a:rPr>
              <a:t> </a:t>
            </a:r>
            <a:r>
              <a:rPr lang="en-US" dirty="0" err="1">
                <a:solidFill>
                  <a:schemeClr val="tx1"/>
                </a:solidFill>
              </a:rPr>
              <a:t>worden</a:t>
            </a:r>
            <a:r>
              <a:rPr lang="en-US" dirty="0">
                <a:solidFill>
                  <a:schemeClr val="tx1"/>
                </a:solidFill>
              </a:rPr>
              <a:t> al </a:t>
            </a:r>
            <a:r>
              <a:rPr lang="en-US" dirty="0" err="1">
                <a:solidFill>
                  <a:schemeClr val="tx1"/>
                </a:solidFill>
              </a:rPr>
              <a:t>naar</a:t>
            </a:r>
            <a:r>
              <a:rPr lang="en-US" dirty="0">
                <a:solidFill>
                  <a:schemeClr val="tx1"/>
                </a:solidFill>
              </a:rPr>
              <a:t> </a:t>
            </a:r>
            <a:r>
              <a:rPr lang="en-US" dirty="0" err="1">
                <a:solidFill>
                  <a:schemeClr val="tx1"/>
                </a:solidFill>
              </a:rPr>
              <a:t>gelang</a:t>
            </a:r>
            <a:r>
              <a:rPr lang="en-US" dirty="0">
                <a:solidFill>
                  <a:schemeClr val="tx1"/>
                </a:solidFill>
              </a:rPr>
              <a:t> de </a:t>
            </a:r>
            <a:r>
              <a:rPr lang="en-US" dirty="0" err="1">
                <a:solidFill>
                  <a:schemeClr val="tx1"/>
                </a:solidFill>
              </a:rPr>
              <a:t>oplosbaarheid</a:t>
            </a:r>
            <a:r>
              <a:rPr lang="en-US" dirty="0">
                <a:solidFill>
                  <a:schemeClr val="tx1"/>
                </a:solidFill>
              </a:rPr>
              <a:t> in het </a:t>
            </a:r>
            <a:r>
              <a:rPr lang="en-US" dirty="0" err="1">
                <a:solidFill>
                  <a:schemeClr val="tx1"/>
                </a:solidFill>
              </a:rPr>
              <a:t>organisme</a:t>
            </a:r>
            <a:r>
              <a:rPr lang="en-US" dirty="0">
                <a:solidFill>
                  <a:schemeClr val="tx1"/>
                </a:solidFill>
              </a:rPr>
              <a:t> </a:t>
            </a:r>
            <a:r>
              <a:rPr lang="en-US" dirty="0" err="1">
                <a:solidFill>
                  <a:schemeClr val="tx1"/>
                </a:solidFill>
              </a:rPr>
              <a:t>als</a:t>
            </a:r>
            <a:r>
              <a:rPr lang="en-US" dirty="0">
                <a:solidFill>
                  <a:schemeClr val="tx1"/>
                </a:solidFill>
              </a:rPr>
              <a:t> </a:t>
            </a:r>
            <a:r>
              <a:rPr lang="en-US" dirty="0">
                <a:solidFill>
                  <a:srgbClr val="C00000"/>
                </a:solidFill>
              </a:rPr>
              <a:t>vet-</a:t>
            </a:r>
            <a:r>
              <a:rPr lang="en-US" dirty="0">
                <a:solidFill>
                  <a:schemeClr val="tx1"/>
                </a:solidFill>
              </a:rPr>
              <a:t> of </a:t>
            </a:r>
            <a:r>
              <a:rPr lang="en-US" dirty="0" err="1">
                <a:solidFill>
                  <a:srgbClr val="C00000"/>
                </a:solidFill>
              </a:rPr>
              <a:t>wateroplosbare</a:t>
            </a:r>
            <a:r>
              <a:rPr lang="en-US" dirty="0">
                <a:solidFill>
                  <a:schemeClr val="tx1"/>
                </a:solidFill>
              </a:rPr>
              <a:t> </a:t>
            </a:r>
            <a:r>
              <a:rPr lang="en-US" dirty="0" err="1">
                <a:solidFill>
                  <a:schemeClr val="tx1"/>
                </a:solidFill>
              </a:rPr>
              <a:t>vitamine</a:t>
            </a:r>
            <a:r>
              <a:rPr lang="en-US" dirty="0">
                <a:solidFill>
                  <a:schemeClr val="tx1"/>
                </a:solidFill>
              </a:rPr>
              <a:t> </a:t>
            </a:r>
            <a:r>
              <a:rPr lang="en-US" dirty="0" err="1">
                <a:solidFill>
                  <a:schemeClr val="tx1"/>
                </a:solidFill>
              </a:rPr>
              <a:t>aangeduid</a:t>
            </a:r>
            <a:r>
              <a:rPr lang="en-US" dirty="0">
                <a:solidFill>
                  <a:schemeClr val="tx1"/>
                </a:solidFill>
              </a:rPr>
              <a:t>.</a:t>
            </a:r>
          </a:p>
          <a:p>
            <a:r>
              <a:rPr lang="en-US" dirty="0">
                <a:solidFill>
                  <a:schemeClr val="tx1"/>
                </a:solidFill>
              </a:rPr>
              <a:t>Tot de </a:t>
            </a:r>
            <a:r>
              <a:rPr lang="en-US" dirty="0" err="1">
                <a:solidFill>
                  <a:srgbClr val="0070C0"/>
                </a:solidFill>
              </a:rPr>
              <a:t>vetoplosbare</a:t>
            </a:r>
            <a:r>
              <a:rPr lang="en-US" dirty="0">
                <a:solidFill>
                  <a:srgbClr val="0070C0"/>
                </a:solidFill>
              </a:rPr>
              <a:t> </a:t>
            </a:r>
            <a:r>
              <a:rPr lang="en-US" dirty="0" err="1">
                <a:solidFill>
                  <a:srgbClr val="0070C0"/>
                </a:solidFill>
              </a:rPr>
              <a:t>vitaminen</a:t>
            </a:r>
            <a:r>
              <a:rPr lang="en-US" dirty="0">
                <a:solidFill>
                  <a:srgbClr val="0070C0"/>
                </a:solidFill>
              </a:rPr>
              <a:t> </a:t>
            </a:r>
            <a:r>
              <a:rPr lang="en-US" dirty="0" err="1">
                <a:solidFill>
                  <a:schemeClr val="tx1"/>
                </a:solidFill>
              </a:rPr>
              <a:t>behoren</a:t>
            </a:r>
            <a:r>
              <a:rPr lang="en-US" dirty="0">
                <a:solidFill>
                  <a:schemeClr val="tx1"/>
                </a:solidFill>
              </a:rPr>
              <a:t> A, D, E en K; tot de </a:t>
            </a:r>
            <a:r>
              <a:rPr lang="en-US" dirty="0" err="1">
                <a:solidFill>
                  <a:srgbClr val="0070C0"/>
                </a:solidFill>
              </a:rPr>
              <a:t>wateroplosbare</a:t>
            </a:r>
            <a:r>
              <a:rPr lang="en-US" dirty="0">
                <a:solidFill>
                  <a:schemeClr val="tx1"/>
                </a:solidFill>
              </a:rPr>
              <a:t> </a:t>
            </a:r>
            <a:r>
              <a:rPr lang="en-US" dirty="0" err="1">
                <a:solidFill>
                  <a:schemeClr val="tx1"/>
                </a:solidFill>
              </a:rPr>
              <a:t>Biotine</a:t>
            </a:r>
            <a:r>
              <a:rPr lang="en-US" dirty="0">
                <a:solidFill>
                  <a:schemeClr val="tx1"/>
                </a:solidFill>
              </a:rPr>
              <a:t> en het complete B complex (B1, B2, B6, B12, </a:t>
            </a:r>
            <a:r>
              <a:rPr lang="en-US" dirty="0" err="1">
                <a:solidFill>
                  <a:schemeClr val="tx1"/>
                </a:solidFill>
              </a:rPr>
              <a:t>foliumzuur</a:t>
            </a:r>
            <a:r>
              <a:rPr lang="en-US" dirty="0">
                <a:solidFill>
                  <a:schemeClr val="tx1"/>
                </a:solidFill>
              </a:rPr>
              <a:t>, </a:t>
            </a:r>
            <a:r>
              <a:rPr lang="en-US" dirty="0" err="1">
                <a:solidFill>
                  <a:schemeClr val="tx1"/>
                </a:solidFill>
              </a:rPr>
              <a:t>nicotinezuur</a:t>
            </a:r>
            <a:r>
              <a:rPr lang="en-US" dirty="0">
                <a:solidFill>
                  <a:schemeClr val="tx1"/>
                </a:solidFill>
              </a:rPr>
              <a:t>, </a:t>
            </a:r>
            <a:r>
              <a:rPr lang="en-US" dirty="0" err="1">
                <a:solidFill>
                  <a:schemeClr val="tx1"/>
                </a:solidFill>
              </a:rPr>
              <a:t>pantotheenzuur</a:t>
            </a:r>
            <a:r>
              <a:rPr lang="en-US" dirty="0">
                <a:solidFill>
                  <a:schemeClr val="tx1"/>
                </a:solidFill>
              </a:rPr>
              <a:t> </a:t>
            </a:r>
            <a:r>
              <a:rPr lang="en-US" dirty="0" err="1">
                <a:solidFill>
                  <a:schemeClr val="tx1"/>
                </a:solidFill>
              </a:rPr>
              <a:t>enz</a:t>
            </a:r>
            <a:r>
              <a:rPr lang="en-US" dirty="0">
                <a:solidFill>
                  <a:schemeClr val="tx1"/>
                </a:solidFill>
              </a:rPr>
              <a:t>.). </a:t>
            </a:r>
          </a:p>
          <a:p>
            <a:r>
              <a:rPr lang="en-US" dirty="0" err="1">
                <a:solidFill>
                  <a:schemeClr val="tx1"/>
                </a:solidFill>
              </a:rPr>
              <a:t>Andere</a:t>
            </a:r>
            <a:r>
              <a:rPr lang="en-US" dirty="0">
                <a:solidFill>
                  <a:schemeClr val="tx1"/>
                </a:solidFill>
              </a:rPr>
              <a:t> </a:t>
            </a:r>
            <a:r>
              <a:rPr lang="en-US" dirty="0" err="1">
                <a:solidFill>
                  <a:srgbClr val="00B050"/>
                </a:solidFill>
              </a:rPr>
              <a:t>vitamineachtige</a:t>
            </a:r>
            <a:r>
              <a:rPr lang="en-US" dirty="0">
                <a:solidFill>
                  <a:srgbClr val="00B050"/>
                </a:solidFill>
              </a:rPr>
              <a:t> st0ffen </a:t>
            </a:r>
            <a:r>
              <a:rPr lang="en-US" dirty="0" err="1">
                <a:solidFill>
                  <a:schemeClr val="tx1"/>
                </a:solidFill>
              </a:rPr>
              <a:t>zijn</a:t>
            </a:r>
            <a:r>
              <a:rPr lang="en-US" dirty="0">
                <a:solidFill>
                  <a:schemeClr val="tx1"/>
                </a:solidFill>
              </a:rPr>
              <a:t> carnitine (</a:t>
            </a:r>
            <a:r>
              <a:rPr lang="en-US" dirty="0" err="1">
                <a:solidFill>
                  <a:schemeClr val="tx1"/>
                </a:solidFill>
              </a:rPr>
              <a:t>vroeger</a:t>
            </a:r>
            <a:r>
              <a:rPr lang="en-US" dirty="0">
                <a:solidFill>
                  <a:schemeClr val="tx1"/>
                </a:solidFill>
              </a:rPr>
              <a:t> </a:t>
            </a:r>
            <a:r>
              <a:rPr lang="en-US" dirty="0" err="1">
                <a:solidFill>
                  <a:schemeClr val="tx1"/>
                </a:solidFill>
              </a:rPr>
              <a:t>vitamine</a:t>
            </a:r>
            <a:r>
              <a:rPr lang="en-US" dirty="0">
                <a:solidFill>
                  <a:schemeClr val="tx1"/>
                </a:solidFill>
              </a:rPr>
              <a:t> BT) en choline.</a:t>
            </a:r>
          </a:p>
        </p:txBody>
      </p:sp>
      <p:sp>
        <p:nvSpPr>
          <p:cNvPr id="4" name="Date Placeholder 3">
            <a:extLst>
              <a:ext uri="{FF2B5EF4-FFF2-40B4-BE49-F238E27FC236}">
                <a16:creationId xmlns:a16="http://schemas.microsoft.com/office/drawing/2014/main" xmlns="" id="{CEFD118D-F7E6-4BCF-813F-BB09601C9BBD}"/>
              </a:ext>
            </a:extLst>
          </p:cNvPr>
          <p:cNvSpPr>
            <a:spLocks noGrp="1"/>
          </p:cNvSpPr>
          <p:nvPr>
            <p:ph type="dt" sz="half" idx="10"/>
          </p:nvPr>
        </p:nvSpPr>
        <p:spPr/>
        <p:txBody>
          <a:bodyPr/>
          <a:lstStyle/>
          <a:p>
            <a:r>
              <a:rPr lang="en-US"/>
              <a:t>06-Feb-24</a:t>
            </a:r>
            <a:endParaRPr lang="en-US" dirty="0"/>
          </a:p>
        </p:txBody>
      </p:sp>
      <p:sp>
        <p:nvSpPr>
          <p:cNvPr id="5" name="Slide Number Placeholder 4">
            <a:extLst>
              <a:ext uri="{FF2B5EF4-FFF2-40B4-BE49-F238E27FC236}">
                <a16:creationId xmlns:a16="http://schemas.microsoft.com/office/drawing/2014/main" xmlns="" id="{DCBDA8C8-1B62-4EEB-9A6B-1B9229D05733}"/>
              </a:ext>
            </a:extLst>
          </p:cNvPr>
          <p:cNvSpPr>
            <a:spLocks noGrp="1"/>
          </p:cNvSpPr>
          <p:nvPr>
            <p:ph type="sldNum" sz="quarter" idx="12"/>
          </p:nvPr>
        </p:nvSpPr>
        <p:spPr/>
        <p:txBody>
          <a:bodyPr/>
          <a:lstStyle/>
          <a:p>
            <a:fld id="{4FAB73BC-B049-4115-A692-8D63A059BFB8}" type="slidenum">
              <a:rPr lang="en-US" smtClean="0"/>
              <a:pPr/>
              <a:t>19</a:t>
            </a:fld>
            <a:endParaRPr lang="en-US" dirty="0"/>
          </a:p>
        </p:txBody>
      </p:sp>
      <p:sp>
        <p:nvSpPr>
          <p:cNvPr id="6" name="TextBox 5">
            <a:extLst>
              <a:ext uri="{FF2B5EF4-FFF2-40B4-BE49-F238E27FC236}">
                <a16:creationId xmlns:a16="http://schemas.microsoft.com/office/drawing/2014/main" xmlns="" id="{50B83FDD-9F9A-40AA-8342-3C33BE026B84}"/>
              </a:ext>
            </a:extLst>
          </p:cNvPr>
          <p:cNvSpPr txBox="1"/>
          <p:nvPr/>
        </p:nvSpPr>
        <p:spPr>
          <a:xfrm>
            <a:off x="3078759" y="5779825"/>
            <a:ext cx="5293453" cy="646331"/>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dirty="0" err="1"/>
              <a:t>Opmerking</a:t>
            </a:r>
            <a:r>
              <a:rPr lang="en-US" dirty="0"/>
              <a:t>: in de behoefte aan </a:t>
            </a:r>
            <a:r>
              <a:rPr lang="en-US" dirty="0" err="1"/>
              <a:t>vitaminen</a:t>
            </a:r>
            <a:r>
              <a:rPr lang="en-US" dirty="0"/>
              <a:t> </a:t>
            </a:r>
            <a:r>
              <a:rPr lang="en-US" dirty="0" err="1"/>
              <a:t>kan</a:t>
            </a:r>
            <a:r>
              <a:rPr lang="en-US" dirty="0"/>
              <a:t> niet via </a:t>
            </a:r>
            <a:r>
              <a:rPr lang="en-US" dirty="0" err="1"/>
              <a:t>graanvoer</a:t>
            </a:r>
            <a:r>
              <a:rPr lang="en-US" dirty="0"/>
              <a:t> (</a:t>
            </a:r>
            <a:r>
              <a:rPr lang="en-US" dirty="0" err="1"/>
              <a:t>rijpe</a:t>
            </a:r>
            <a:r>
              <a:rPr lang="en-US" dirty="0"/>
              <a:t> </a:t>
            </a:r>
            <a:r>
              <a:rPr lang="en-US" dirty="0" err="1"/>
              <a:t>zaden</a:t>
            </a:r>
            <a:r>
              <a:rPr lang="en-US" dirty="0"/>
              <a:t>) </a:t>
            </a:r>
            <a:r>
              <a:rPr lang="en-US" dirty="0" err="1"/>
              <a:t>worden</a:t>
            </a:r>
            <a:r>
              <a:rPr lang="en-US" dirty="0"/>
              <a:t> </a:t>
            </a:r>
            <a:r>
              <a:rPr lang="en-US" dirty="0" err="1"/>
              <a:t>voorzien</a:t>
            </a:r>
            <a:r>
              <a:rPr lang="en-US" dirty="0"/>
              <a:t> !</a:t>
            </a:r>
          </a:p>
        </p:txBody>
      </p:sp>
      <p:pic>
        <p:nvPicPr>
          <p:cNvPr id="8" name="Picture 7">
            <a:extLst>
              <a:ext uri="{FF2B5EF4-FFF2-40B4-BE49-F238E27FC236}">
                <a16:creationId xmlns:a16="http://schemas.microsoft.com/office/drawing/2014/main" xmlns="" id="{391CD6A6-B71E-4FED-8393-A631431C3D31}"/>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0" b="100000" l="0" r="100000">
                        <a14:foregroundMark x1="16000" y1="18935" x2="21889" y2="17949"/>
                        <a14:foregroundMark x1="35667" y1="14398" x2="39222" y2="13412"/>
                        <a14:foregroundMark x1="51556" y1="10848" x2="54444" y2="10256"/>
                        <a14:foregroundMark x1="91000" y1="24260" x2="91000" y2="24260"/>
                      </a14:backgroundRemoval>
                    </a14:imgEffect>
                  </a14:imgLayer>
                </a14:imgProps>
              </a:ext>
            </a:extLst>
          </a:blip>
          <a:stretch>
            <a:fillRect/>
          </a:stretch>
        </p:blipFill>
        <p:spPr>
          <a:xfrm>
            <a:off x="99277" y="4345497"/>
            <a:ext cx="2836869" cy="1598103"/>
          </a:xfrm>
          <a:prstGeom prst="rect">
            <a:avLst/>
          </a:prstGeom>
          <a:ln>
            <a:noFill/>
          </a:ln>
          <a:effectLst>
            <a:outerShdw blurRad="292100" dist="139700" dir="2700000" algn="tl" rotWithShape="0">
              <a:srgbClr val="333333">
                <a:alpha val="65000"/>
              </a:srgbClr>
            </a:outerShdw>
          </a:effectLst>
        </p:spPr>
      </p:pic>
      <p:sp>
        <p:nvSpPr>
          <p:cNvPr id="7" name="Footer Placeholder 6">
            <a:extLst>
              <a:ext uri="{FF2B5EF4-FFF2-40B4-BE49-F238E27FC236}">
                <a16:creationId xmlns:a16="http://schemas.microsoft.com/office/drawing/2014/main" xmlns="" id="{B4C359DC-F0C0-8F13-7FE0-28C22A6C4603}"/>
              </a:ext>
            </a:extLst>
          </p:cNvPr>
          <p:cNvSpPr>
            <a:spLocks noGrp="1"/>
          </p:cNvSpPr>
          <p:nvPr>
            <p:ph type="ftr" sz="quarter" idx="11"/>
          </p:nvPr>
        </p:nvSpPr>
        <p:spPr/>
        <p:txBody>
          <a:bodyPr/>
          <a:lstStyle/>
          <a:p>
            <a:r>
              <a:rPr lang="nl-NL"/>
              <a:t>Omstandigheden voor de Kleurkanariekweek: Voeding</a:t>
            </a:r>
            <a:endParaRPr lang="en-US" dirty="0"/>
          </a:p>
        </p:txBody>
      </p:sp>
    </p:spTree>
    <p:extLst>
      <p:ext uri="{BB962C8B-B14F-4D97-AF65-F5344CB8AC3E}">
        <p14:creationId xmlns:p14="http://schemas.microsoft.com/office/powerpoint/2010/main" val="27727968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xmlns="" id="{CD9D712F-01FA-4F9F-AB15-8D308D110503}"/>
              </a:ext>
            </a:extLst>
          </p:cNvPr>
          <p:cNvSpPr>
            <a:spLocks noGrp="1"/>
          </p:cNvSpPr>
          <p:nvPr>
            <p:ph type="title"/>
          </p:nvPr>
        </p:nvSpPr>
        <p:spPr>
          <a:xfrm>
            <a:off x="196849" y="1123836"/>
            <a:ext cx="2210612" cy="4601183"/>
          </a:xfrm>
        </p:spPr>
        <p:txBody>
          <a:bodyPr/>
          <a:lstStyle/>
          <a:p>
            <a:r>
              <a:rPr lang="en-US" dirty="0" err="1"/>
              <a:t>Inhoud</a:t>
            </a:r>
            <a:r>
              <a:rPr lang="en-US" dirty="0"/>
              <a:t>       van </a:t>
            </a:r>
            <a:r>
              <a:rPr lang="en-US" dirty="0" err="1"/>
              <a:t>dit</a:t>
            </a:r>
            <a:r>
              <a:rPr lang="en-US" dirty="0"/>
              <a:t> </a:t>
            </a:r>
            <a:r>
              <a:rPr lang="en-US" dirty="0" err="1"/>
              <a:t>Deel</a:t>
            </a:r>
            <a:r>
              <a:rPr lang="en-US" dirty="0"/>
              <a:t> van de </a:t>
            </a:r>
            <a:r>
              <a:rPr lang="en-US" dirty="0" err="1"/>
              <a:t>Presentatie</a:t>
            </a:r>
            <a:endParaRPr lang="en-US" dirty="0"/>
          </a:p>
        </p:txBody>
      </p:sp>
      <p:sp>
        <p:nvSpPr>
          <p:cNvPr id="7" name="Content Placeholder 6">
            <a:extLst>
              <a:ext uri="{FF2B5EF4-FFF2-40B4-BE49-F238E27FC236}">
                <a16:creationId xmlns:a16="http://schemas.microsoft.com/office/drawing/2014/main" xmlns="" id="{DCB78A88-77A1-4C50-A619-94CE82821ABD}"/>
              </a:ext>
            </a:extLst>
          </p:cNvPr>
          <p:cNvSpPr>
            <a:spLocks noGrp="1"/>
          </p:cNvSpPr>
          <p:nvPr>
            <p:ph idx="1"/>
          </p:nvPr>
        </p:nvSpPr>
        <p:spPr>
          <a:xfrm>
            <a:off x="2901951" y="503340"/>
            <a:ext cx="5830988" cy="5853012"/>
          </a:xfrm>
        </p:spPr>
        <p:txBody>
          <a:bodyPr>
            <a:normAutofit/>
          </a:bodyPr>
          <a:lstStyle/>
          <a:p>
            <a:pPr marL="0" indent="0">
              <a:buNone/>
            </a:pPr>
            <a:r>
              <a:rPr lang="en-US" sz="2800" b="1" dirty="0" err="1">
                <a:solidFill>
                  <a:srgbClr val="C00000"/>
                </a:solidFill>
              </a:rPr>
              <a:t>Overzicht</a:t>
            </a:r>
            <a:r>
              <a:rPr lang="en-US" sz="2800" b="1" dirty="0">
                <a:solidFill>
                  <a:srgbClr val="C00000"/>
                </a:solidFill>
              </a:rPr>
              <a:t> van </a:t>
            </a:r>
            <a:r>
              <a:rPr lang="en-US" sz="2800" b="1" dirty="0" err="1">
                <a:solidFill>
                  <a:srgbClr val="C00000"/>
                </a:solidFill>
              </a:rPr>
              <a:t>dit</a:t>
            </a:r>
            <a:r>
              <a:rPr lang="en-US" sz="2800" b="1" dirty="0">
                <a:solidFill>
                  <a:srgbClr val="C00000"/>
                </a:solidFill>
              </a:rPr>
              <a:t> </a:t>
            </a:r>
            <a:r>
              <a:rPr lang="en-US" sz="2800" b="1" dirty="0" err="1">
                <a:solidFill>
                  <a:srgbClr val="C00000"/>
                </a:solidFill>
              </a:rPr>
              <a:t>verhaal</a:t>
            </a:r>
            <a:endParaRPr lang="en-US" sz="2400" b="1" dirty="0">
              <a:solidFill>
                <a:srgbClr val="C00000"/>
              </a:solidFill>
            </a:endParaRPr>
          </a:p>
          <a:p>
            <a:pPr marL="457200" indent="-457200">
              <a:buFont typeface="+mj-lt"/>
              <a:buAutoNum type="arabicPeriod"/>
            </a:pPr>
            <a:r>
              <a:rPr lang="en-US" sz="2400" dirty="0" err="1">
                <a:solidFill>
                  <a:schemeClr val="tx1"/>
                </a:solidFill>
              </a:rPr>
              <a:t>Hoofdlijnen</a:t>
            </a:r>
            <a:r>
              <a:rPr lang="en-US" sz="2400" dirty="0">
                <a:solidFill>
                  <a:schemeClr val="tx1"/>
                </a:solidFill>
              </a:rPr>
              <a:t> van </a:t>
            </a:r>
            <a:r>
              <a:rPr lang="en-US" sz="2400" dirty="0" err="1">
                <a:solidFill>
                  <a:schemeClr val="tx1"/>
                </a:solidFill>
              </a:rPr>
              <a:t>voeding</a:t>
            </a:r>
            <a:endParaRPr lang="en-US" sz="2400" dirty="0">
              <a:solidFill>
                <a:schemeClr val="tx1"/>
              </a:solidFill>
            </a:endParaRPr>
          </a:p>
          <a:p>
            <a:pPr marL="457200" indent="-457200">
              <a:buFont typeface="+mj-lt"/>
              <a:buAutoNum type="arabicPeriod"/>
            </a:pPr>
            <a:r>
              <a:rPr lang="en-US" sz="2400" dirty="0" err="1">
                <a:solidFill>
                  <a:schemeClr val="tx1"/>
                </a:solidFill>
              </a:rPr>
              <a:t>Voeding</a:t>
            </a:r>
            <a:r>
              <a:rPr lang="en-US" sz="2400" dirty="0">
                <a:solidFill>
                  <a:schemeClr val="tx1"/>
                </a:solidFill>
              </a:rPr>
              <a:t> in </a:t>
            </a:r>
            <a:r>
              <a:rPr lang="en-US" sz="2400" dirty="0" err="1">
                <a:solidFill>
                  <a:schemeClr val="tx1"/>
                </a:solidFill>
              </a:rPr>
              <a:t>componenten</a:t>
            </a:r>
            <a:endParaRPr lang="en-US" sz="2400" dirty="0">
              <a:solidFill>
                <a:schemeClr val="tx1"/>
              </a:solidFill>
            </a:endParaRPr>
          </a:p>
          <a:p>
            <a:pPr marL="457200" indent="-457200">
              <a:buFont typeface="+mj-lt"/>
              <a:buAutoNum type="arabicPeriod"/>
            </a:pPr>
            <a:r>
              <a:rPr lang="en-US" sz="2400" dirty="0">
                <a:solidFill>
                  <a:schemeClr val="tx1"/>
                </a:solidFill>
              </a:rPr>
              <a:t>Enkelvoudige </a:t>
            </a:r>
            <a:r>
              <a:rPr lang="en-US" sz="2400" dirty="0" err="1">
                <a:solidFill>
                  <a:schemeClr val="tx1"/>
                </a:solidFill>
              </a:rPr>
              <a:t>zaden</a:t>
            </a:r>
            <a:r>
              <a:rPr lang="en-US" sz="2400" dirty="0">
                <a:solidFill>
                  <a:schemeClr val="tx1"/>
                </a:solidFill>
              </a:rPr>
              <a:t> in de </a:t>
            </a:r>
            <a:r>
              <a:rPr lang="en-US" sz="2400" dirty="0" err="1">
                <a:solidFill>
                  <a:schemeClr val="tx1"/>
                </a:solidFill>
              </a:rPr>
              <a:t>voeding</a:t>
            </a:r>
            <a:r>
              <a:rPr lang="en-US" sz="2400" dirty="0">
                <a:solidFill>
                  <a:schemeClr val="tx1"/>
                </a:solidFill>
              </a:rPr>
              <a:t> van </a:t>
            </a:r>
            <a:r>
              <a:rPr lang="en-US" sz="2400" dirty="0" err="1">
                <a:solidFill>
                  <a:schemeClr val="tx1"/>
                </a:solidFill>
              </a:rPr>
              <a:t>kanaries</a:t>
            </a:r>
            <a:endParaRPr lang="en-US" sz="2400" dirty="0">
              <a:solidFill>
                <a:schemeClr val="tx1"/>
              </a:solidFill>
            </a:endParaRPr>
          </a:p>
          <a:p>
            <a:pPr marL="457200" indent="-457200">
              <a:buFont typeface="+mj-lt"/>
              <a:buAutoNum type="arabicPeriod"/>
            </a:pPr>
            <a:r>
              <a:rPr lang="en-US" sz="2400" dirty="0" err="1">
                <a:solidFill>
                  <a:schemeClr val="tx1"/>
                </a:solidFill>
              </a:rPr>
              <a:t>Zaadmengelingen</a:t>
            </a:r>
            <a:r>
              <a:rPr lang="en-US" sz="2400" dirty="0">
                <a:solidFill>
                  <a:schemeClr val="tx1"/>
                </a:solidFill>
              </a:rPr>
              <a:t> </a:t>
            </a:r>
            <a:r>
              <a:rPr lang="en-US" sz="2400" dirty="0" err="1">
                <a:solidFill>
                  <a:schemeClr val="tx1"/>
                </a:solidFill>
              </a:rPr>
              <a:t>voor</a:t>
            </a:r>
            <a:r>
              <a:rPr lang="en-US" sz="2400" dirty="0">
                <a:solidFill>
                  <a:schemeClr val="tx1"/>
                </a:solidFill>
              </a:rPr>
              <a:t> </a:t>
            </a:r>
            <a:r>
              <a:rPr lang="en-US" sz="2400" dirty="0" err="1">
                <a:solidFill>
                  <a:schemeClr val="tx1"/>
                </a:solidFill>
              </a:rPr>
              <a:t>kanaries</a:t>
            </a:r>
            <a:endParaRPr lang="en-US" sz="2400" dirty="0">
              <a:solidFill>
                <a:schemeClr val="tx1"/>
              </a:solidFill>
            </a:endParaRPr>
          </a:p>
          <a:p>
            <a:pPr marL="457200" indent="-457200">
              <a:buFont typeface="+mj-lt"/>
              <a:buAutoNum type="arabicPeriod"/>
            </a:pPr>
            <a:r>
              <a:rPr lang="en-US" sz="2400" dirty="0" err="1">
                <a:solidFill>
                  <a:schemeClr val="tx1"/>
                </a:solidFill>
              </a:rPr>
              <a:t>Eivoer</a:t>
            </a:r>
            <a:r>
              <a:rPr lang="en-US" sz="2400" dirty="0">
                <a:solidFill>
                  <a:schemeClr val="tx1"/>
                </a:solidFill>
              </a:rPr>
              <a:t> voor </a:t>
            </a:r>
            <a:r>
              <a:rPr lang="en-US" sz="2400" dirty="0" err="1">
                <a:solidFill>
                  <a:schemeClr val="tx1"/>
                </a:solidFill>
              </a:rPr>
              <a:t>kanaries</a:t>
            </a:r>
            <a:endParaRPr lang="en-US" sz="2400" dirty="0">
              <a:solidFill>
                <a:schemeClr val="tx1"/>
              </a:solidFill>
            </a:endParaRPr>
          </a:p>
          <a:p>
            <a:pPr marL="457200" indent="-457200">
              <a:buFont typeface="+mj-lt"/>
              <a:buAutoNum type="arabicPeriod"/>
            </a:pPr>
            <a:r>
              <a:rPr lang="en-US" sz="2400" dirty="0" err="1">
                <a:solidFill>
                  <a:schemeClr val="tx1"/>
                </a:solidFill>
              </a:rPr>
              <a:t>Combineren</a:t>
            </a:r>
            <a:r>
              <a:rPr lang="en-US" sz="2400" dirty="0">
                <a:solidFill>
                  <a:schemeClr val="tx1"/>
                </a:solidFill>
              </a:rPr>
              <a:t> van </a:t>
            </a:r>
            <a:r>
              <a:rPr lang="en-US" sz="2400" dirty="0" err="1">
                <a:solidFill>
                  <a:schemeClr val="tx1"/>
                </a:solidFill>
              </a:rPr>
              <a:t>zaad</a:t>
            </a:r>
            <a:r>
              <a:rPr lang="en-US" sz="2400" dirty="0">
                <a:solidFill>
                  <a:schemeClr val="tx1"/>
                </a:solidFill>
              </a:rPr>
              <a:t> en </a:t>
            </a:r>
            <a:r>
              <a:rPr lang="en-US" sz="2400" dirty="0" err="1">
                <a:solidFill>
                  <a:schemeClr val="tx1"/>
                </a:solidFill>
              </a:rPr>
              <a:t>eivoer</a:t>
            </a:r>
            <a:endParaRPr lang="en-US" sz="2400" dirty="0">
              <a:solidFill>
                <a:schemeClr val="tx1"/>
              </a:solidFill>
            </a:endParaRPr>
          </a:p>
          <a:p>
            <a:pPr marL="457200" indent="-457200">
              <a:buFont typeface="+mj-lt"/>
              <a:buAutoNum type="arabicPeriod"/>
            </a:pPr>
            <a:r>
              <a:rPr lang="en-US" sz="2400" dirty="0" err="1">
                <a:solidFill>
                  <a:schemeClr val="tx1"/>
                </a:solidFill>
              </a:rPr>
              <a:t>Voedingssupplementen</a:t>
            </a:r>
            <a:endParaRPr lang="en-US" sz="2400" dirty="0">
              <a:solidFill>
                <a:schemeClr val="tx1"/>
              </a:solidFill>
            </a:endParaRPr>
          </a:p>
          <a:p>
            <a:pPr marL="457200" indent="-457200">
              <a:buFont typeface="+mj-lt"/>
              <a:buAutoNum type="arabicPeriod"/>
            </a:pPr>
            <a:r>
              <a:rPr lang="en-US" sz="2400" dirty="0" err="1">
                <a:solidFill>
                  <a:schemeClr val="tx1"/>
                </a:solidFill>
              </a:rPr>
              <a:t>Conclusies</a:t>
            </a:r>
            <a:r>
              <a:rPr lang="en-US" sz="2400" dirty="0">
                <a:solidFill>
                  <a:schemeClr val="tx1"/>
                </a:solidFill>
              </a:rPr>
              <a:t> over </a:t>
            </a:r>
            <a:r>
              <a:rPr lang="en-US" sz="2400" dirty="0" err="1">
                <a:solidFill>
                  <a:schemeClr val="tx1"/>
                </a:solidFill>
              </a:rPr>
              <a:t>Deel</a:t>
            </a:r>
            <a:r>
              <a:rPr lang="en-US" sz="2400" dirty="0">
                <a:solidFill>
                  <a:schemeClr val="tx1"/>
                </a:solidFill>
              </a:rPr>
              <a:t> 2: </a:t>
            </a:r>
            <a:r>
              <a:rPr lang="en-US" sz="2400" dirty="0" err="1">
                <a:solidFill>
                  <a:schemeClr val="tx1"/>
                </a:solidFill>
              </a:rPr>
              <a:t>voeding</a:t>
            </a:r>
            <a:endParaRPr lang="en-US" sz="2400" dirty="0">
              <a:solidFill>
                <a:schemeClr val="tx1"/>
              </a:solidFill>
            </a:endParaRPr>
          </a:p>
        </p:txBody>
      </p:sp>
      <p:sp>
        <p:nvSpPr>
          <p:cNvPr id="4" name="Date Placeholder 3">
            <a:extLst>
              <a:ext uri="{FF2B5EF4-FFF2-40B4-BE49-F238E27FC236}">
                <a16:creationId xmlns:a16="http://schemas.microsoft.com/office/drawing/2014/main" xmlns="" id="{39AD5E26-D2B7-4E76-8755-A69B2D625FC5}"/>
              </a:ext>
            </a:extLst>
          </p:cNvPr>
          <p:cNvSpPr>
            <a:spLocks noGrp="1"/>
          </p:cNvSpPr>
          <p:nvPr>
            <p:ph type="dt" sz="half" idx="10"/>
          </p:nvPr>
        </p:nvSpPr>
        <p:spPr/>
        <p:txBody>
          <a:bodyPr/>
          <a:lstStyle/>
          <a:p>
            <a:r>
              <a:rPr lang="en-US"/>
              <a:t>06-Feb-24</a:t>
            </a:r>
            <a:endParaRPr lang="en-US" dirty="0"/>
          </a:p>
        </p:txBody>
      </p:sp>
      <p:sp>
        <p:nvSpPr>
          <p:cNvPr id="5" name="Slide Number Placeholder 4">
            <a:extLst>
              <a:ext uri="{FF2B5EF4-FFF2-40B4-BE49-F238E27FC236}">
                <a16:creationId xmlns:a16="http://schemas.microsoft.com/office/drawing/2014/main" xmlns="" id="{35617C4C-6656-4A9F-A165-7D6FB445E918}"/>
              </a:ext>
            </a:extLst>
          </p:cNvPr>
          <p:cNvSpPr>
            <a:spLocks noGrp="1"/>
          </p:cNvSpPr>
          <p:nvPr>
            <p:ph type="sldNum" sz="quarter" idx="12"/>
          </p:nvPr>
        </p:nvSpPr>
        <p:spPr/>
        <p:txBody>
          <a:bodyPr/>
          <a:lstStyle/>
          <a:p>
            <a:fld id="{4FAB73BC-B049-4115-A692-8D63A059BFB8}" type="slidenum">
              <a:rPr lang="en-US" smtClean="0"/>
              <a:pPr/>
              <a:t>2</a:t>
            </a:fld>
            <a:endParaRPr lang="en-US" dirty="0"/>
          </a:p>
        </p:txBody>
      </p:sp>
      <p:sp>
        <p:nvSpPr>
          <p:cNvPr id="2" name="Footer Placeholder 1">
            <a:extLst>
              <a:ext uri="{FF2B5EF4-FFF2-40B4-BE49-F238E27FC236}">
                <a16:creationId xmlns:a16="http://schemas.microsoft.com/office/drawing/2014/main" xmlns="" id="{D4D69CDE-9A7B-A71D-5FA5-E5713FDF8CC8}"/>
              </a:ext>
            </a:extLst>
          </p:cNvPr>
          <p:cNvSpPr>
            <a:spLocks noGrp="1"/>
          </p:cNvSpPr>
          <p:nvPr>
            <p:ph type="ftr" sz="quarter" idx="11"/>
          </p:nvPr>
        </p:nvSpPr>
        <p:spPr/>
        <p:txBody>
          <a:bodyPr/>
          <a:lstStyle/>
          <a:p>
            <a:r>
              <a:rPr lang="nl-NL"/>
              <a:t>Omstandigheden voor de Kleurkanariekweek: Voeding</a:t>
            </a:r>
            <a:endParaRPr lang="en-US" dirty="0"/>
          </a:p>
        </p:txBody>
      </p:sp>
    </p:spTree>
    <p:extLst>
      <p:ext uri="{BB962C8B-B14F-4D97-AF65-F5344CB8AC3E}">
        <p14:creationId xmlns:p14="http://schemas.microsoft.com/office/powerpoint/2010/main" val="3571962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xmlns="" id="{23FCD49C-318A-4A18-9104-87FE17A53BF4}"/>
              </a:ext>
            </a:extLst>
          </p:cNvPr>
          <p:cNvSpPr>
            <a:spLocks noGrp="1"/>
          </p:cNvSpPr>
          <p:nvPr>
            <p:ph type="title"/>
          </p:nvPr>
        </p:nvSpPr>
        <p:spPr/>
        <p:txBody>
          <a:bodyPr/>
          <a:lstStyle/>
          <a:p>
            <a:r>
              <a:rPr lang="en-US" dirty="0" err="1"/>
              <a:t>Goochelen</a:t>
            </a:r>
            <a:r>
              <a:rPr lang="en-US" dirty="0"/>
              <a:t> met </a:t>
            </a:r>
            <a:r>
              <a:rPr lang="en-US" dirty="0" err="1"/>
              <a:t>vitaminen</a:t>
            </a:r>
            <a:endParaRPr lang="en-US" dirty="0"/>
          </a:p>
        </p:txBody>
      </p:sp>
      <p:sp>
        <p:nvSpPr>
          <p:cNvPr id="2" name="Date Placeholder 1">
            <a:extLst>
              <a:ext uri="{FF2B5EF4-FFF2-40B4-BE49-F238E27FC236}">
                <a16:creationId xmlns:a16="http://schemas.microsoft.com/office/drawing/2014/main" xmlns="" id="{4B1447C9-0CAD-403E-B705-99F493AB959B}"/>
              </a:ext>
            </a:extLst>
          </p:cNvPr>
          <p:cNvSpPr>
            <a:spLocks noGrp="1"/>
          </p:cNvSpPr>
          <p:nvPr>
            <p:ph type="dt" sz="half" idx="10"/>
          </p:nvPr>
        </p:nvSpPr>
        <p:spPr/>
        <p:txBody>
          <a:bodyPr/>
          <a:lstStyle/>
          <a:p>
            <a:r>
              <a:rPr lang="en-US"/>
              <a:t>06-Feb-24</a:t>
            </a:r>
            <a:endParaRPr lang="en-US" dirty="0"/>
          </a:p>
        </p:txBody>
      </p:sp>
      <p:sp>
        <p:nvSpPr>
          <p:cNvPr id="3" name="Slide Number Placeholder 2">
            <a:extLst>
              <a:ext uri="{FF2B5EF4-FFF2-40B4-BE49-F238E27FC236}">
                <a16:creationId xmlns:a16="http://schemas.microsoft.com/office/drawing/2014/main" xmlns="" id="{E18EC003-7BF4-4B67-801D-4FD812389E25}"/>
              </a:ext>
            </a:extLst>
          </p:cNvPr>
          <p:cNvSpPr>
            <a:spLocks noGrp="1"/>
          </p:cNvSpPr>
          <p:nvPr>
            <p:ph type="sldNum" sz="quarter" idx="12"/>
          </p:nvPr>
        </p:nvSpPr>
        <p:spPr/>
        <p:txBody>
          <a:bodyPr/>
          <a:lstStyle/>
          <a:p>
            <a:fld id="{4FAB73BC-B049-4115-A692-8D63A059BFB8}" type="slidenum">
              <a:rPr lang="en-US" smtClean="0"/>
              <a:pPr/>
              <a:t>20</a:t>
            </a:fld>
            <a:endParaRPr lang="en-US" dirty="0"/>
          </a:p>
        </p:txBody>
      </p:sp>
      <p:pic>
        <p:nvPicPr>
          <p:cNvPr id="10" name="Picture 9">
            <a:extLst>
              <a:ext uri="{FF2B5EF4-FFF2-40B4-BE49-F238E27FC236}">
                <a16:creationId xmlns:a16="http://schemas.microsoft.com/office/drawing/2014/main" xmlns="" id="{AC04AC8F-1F75-444C-A9F2-A64D34ACDBA5}"/>
              </a:ext>
            </a:extLst>
          </p:cNvPr>
          <p:cNvPicPr>
            <a:picLocks noChangeAspect="1"/>
          </p:cNvPicPr>
          <p:nvPr/>
        </p:nvPicPr>
        <p:blipFill>
          <a:blip r:embed="rId2"/>
          <a:stretch>
            <a:fillRect/>
          </a:stretch>
        </p:blipFill>
        <p:spPr>
          <a:xfrm>
            <a:off x="3437101" y="478171"/>
            <a:ext cx="4456186" cy="6170103"/>
          </a:xfrm>
          <a:prstGeom prst="rect">
            <a:avLst/>
          </a:prstGeom>
        </p:spPr>
      </p:pic>
      <p:sp>
        <p:nvSpPr>
          <p:cNvPr id="4" name="Footer Placeholder 3">
            <a:extLst>
              <a:ext uri="{FF2B5EF4-FFF2-40B4-BE49-F238E27FC236}">
                <a16:creationId xmlns:a16="http://schemas.microsoft.com/office/drawing/2014/main" xmlns="" id="{C3F06652-CCD5-B0AA-D09C-F39908419C33}"/>
              </a:ext>
            </a:extLst>
          </p:cNvPr>
          <p:cNvSpPr>
            <a:spLocks noGrp="1"/>
          </p:cNvSpPr>
          <p:nvPr>
            <p:ph type="ftr" sz="quarter" idx="11"/>
          </p:nvPr>
        </p:nvSpPr>
        <p:spPr/>
        <p:txBody>
          <a:bodyPr/>
          <a:lstStyle/>
          <a:p>
            <a:r>
              <a:rPr lang="nl-NL"/>
              <a:t>Omstandigheden voor de Kleurkanariekweek: Voeding</a:t>
            </a:r>
            <a:endParaRPr lang="en-US" dirty="0"/>
          </a:p>
        </p:txBody>
      </p:sp>
    </p:spTree>
    <p:extLst>
      <p:ext uri="{BB962C8B-B14F-4D97-AF65-F5344CB8AC3E}">
        <p14:creationId xmlns:p14="http://schemas.microsoft.com/office/powerpoint/2010/main" val="14044093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636B80D-20C5-FC56-B073-C9F83DA67FF9}"/>
              </a:ext>
            </a:extLst>
          </p:cNvPr>
          <p:cNvSpPr>
            <a:spLocks noGrp="1"/>
          </p:cNvSpPr>
          <p:nvPr>
            <p:ph type="title"/>
          </p:nvPr>
        </p:nvSpPr>
        <p:spPr/>
        <p:txBody>
          <a:bodyPr/>
          <a:lstStyle/>
          <a:p>
            <a:r>
              <a:rPr lang="en-US" dirty="0"/>
              <a:t>Vetoplosbare </a:t>
            </a:r>
            <a:r>
              <a:rPr lang="en-US" dirty="0" err="1"/>
              <a:t>Vitaminen</a:t>
            </a:r>
            <a:r>
              <a:rPr lang="en-US" dirty="0"/>
              <a:t>:</a:t>
            </a:r>
            <a:br>
              <a:rPr lang="en-US" dirty="0"/>
            </a:br>
            <a:r>
              <a:rPr lang="en-US" dirty="0"/>
              <a:t>A en D</a:t>
            </a:r>
          </a:p>
        </p:txBody>
      </p:sp>
      <p:sp>
        <p:nvSpPr>
          <p:cNvPr id="3" name="Content Placeholder 2">
            <a:extLst>
              <a:ext uri="{FF2B5EF4-FFF2-40B4-BE49-F238E27FC236}">
                <a16:creationId xmlns:a16="http://schemas.microsoft.com/office/drawing/2014/main" xmlns="" id="{56DAD432-C2C0-AFCA-BF37-B950F8CC458E}"/>
              </a:ext>
            </a:extLst>
          </p:cNvPr>
          <p:cNvSpPr>
            <a:spLocks noGrp="1"/>
          </p:cNvSpPr>
          <p:nvPr>
            <p:ph idx="1"/>
          </p:nvPr>
        </p:nvSpPr>
        <p:spPr>
          <a:xfrm>
            <a:off x="2852934" y="721453"/>
            <a:ext cx="5696765" cy="5519957"/>
          </a:xfrm>
        </p:spPr>
        <p:txBody>
          <a:bodyPr>
            <a:normAutofit/>
          </a:bodyPr>
          <a:lstStyle/>
          <a:p>
            <a:r>
              <a:rPr lang="en-US" dirty="0" err="1">
                <a:solidFill>
                  <a:srgbClr val="0070C0"/>
                </a:solidFill>
              </a:rPr>
              <a:t>Vitamine</a:t>
            </a:r>
            <a:r>
              <a:rPr lang="en-US" dirty="0">
                <a:solidFill>
                  <a:srgbClr val="0070C0"/>
                </a:solidFill>
              </a:rPr>
              <a:t> A: </a:t>
            </a:r>
          </a:p>
          <a:p>
            <a:pPr lvl="1"/>
            <a:r>
              <a:rPr lang="en-US" dirty="0" err="1"/>
              <a:t>zorgt</a:t>
            </a:r>
            <a:r>
              <a:rPr lang="en-US" dirty="0"/>
              <a:t> voor bouw en </a:t>
            </a:r>
            <a:r>
              <a:rPr lang="en-US" dirty="0" err="1"/>
              <a:t>onderhoud</a:t>
            </a:r>
            <a:r>
              <a:rPr lang="en-US" dirty="0"/>
              <a:t> van </a:t>
            </a:r>
            <a:r>
              <a:rPr lang="en-US" dirty="0">
                <a:solidFill>
                  <a:srgbClr val="00B050"/>
                </a:solidFill>
              </a:rPr>
              <a:t>alle</a:t>
            </a:r>
            <a:r>
              <a:rPr lang="en-US" dirty="0"/>
              <a:t> </a:t>
            </a:r>
            <a:r>
              <a:rPr lang="en-US" dirty="0" err="1">
                <a:solidFill>
                  <a:srgbClr val="00B050"/>
                </a:solidFill>
              </a:rPr>
              <a:t>slijmvliescellen</a:t>
            </a:r>
            <a:r>
              <a:rPr lang="en-US" dirty="0"/>
              <a:t> (</a:t>
            </a:r>
            <a:r>
              <a:rPr lang="en-US" dirty="0" err="1"/>
              <a:t>ogen</a:t>
            </a:r>
            <a:r>
              <a:rPr lang="en-US" dirty="0"/>
              <a:t>, </a:t>
            </a:r>
            <a:r>
              <a:rPr lang="en-US" dirty="0" err="1"/>
              <a:t>bek</a:t>
            </a:r>
            <a:r>
              <a:rPr lang="en-US" dirty="0"/>
              <a:t>, </a:t>
            </a:r>
            <a:r>
              <a:rPr lang="en-US" dirty="0" err="1"/>
              <a:t>luchtwegen</a:t>
            </a:r>
            <a:r>
              <a:rPr lang="en-US" dirty="0"/>
              <a:t>, </a:t>
            </a:r>
            <a:r>
              <a:rPr lang="en-US" dirty="0" err="1"/>
              <a:t>spijsverteringskanaal</a:t>
            </a:r>
            <a:r>
              <a:rPr lang="en-US" dirty="0"/>
              <a:t> en </a:t>
            </a:r>
            <a:r>
              <a:rPr lang="en-US" dirty="0" err="1"/>
              <a:t>geboortewegen</a:t>
            </a:r>
            <a:r>
              <a:rPr lang="en-US" dirty="0"/>
              <a:t>)</a:t>
            </a:r>
          </a:p>
          <a:p>
            <a:pPr lvl="1"/>
            <a:r>
              <a:rPr lang="en-US" dirty="0"/>
              <a:t>bij </a:t>
            </a:r>
            <a:r>
              <a:rPr lang="en-US" dirty="0" err="1"/>
              <a:t>een</a:t>
            </a:r>
            <a:r>
              <a:rPr lang="en-US" dirty="0"/>
              <a:t> tekort: </a:t>
            </a:r>
            <a:r>
              <a:rPr lang="en-US" dirty="0" err="1"/>
              <a:t>tranende</a:t>
            </a:r>
            <a:r>
              <a:rPr lang="en-US" dirty="0"/>
              <a:t> </a:t>
            </a:r>
            <a:r>
              <a:rPr lang="en-US" dirty="0" err="1"/>
              <a:t>ogen</a:t>
            </a:r>
            <a:r>
              <a:rPr lang="en-US" dirty="0"/>
              <a:t>, </a:t>
            </a:r>
            <a:r>
              <a:rPr lang="en-US" dirty="0" err="1"/>
              <a:t>darmstoornissen</a:t>
            </a:r>
            <a:r>
              <a:rPr lang="en-US" dirty="0"/>
              <a:t>, </a:t>
            </a:r>
            <a:r>
              <a:rPr lang="en-US" dirty="0" err="1"/>
              <a:t>problemen</a:t>
            </a:r>
            <a:r>
              <a:rPr lang="en-US" dirty="0"/>
              <a:t> met de </a:t>
            </a:r>
            <a:r>
              <a:rPr lang="en-US" dirty="0" err="1"/>
              <a:t>ademhaling</a:t>
            </a:r>
            <a:endParaRPr lang="en-US" dirty="0"/>
          </a:p>
          <a:p>
            <a:pPr lvl="1"/>
            <a:r>
              <a:rPr lang="en-US" dirty="0" err="1"/>
              <a:t>komt</a:t>
            </a:r>
            <a:r>
              <a:rPr lang="en-US" dirty="0"/>
              <a:t> </a:t>
            </a:r>
            <a:r>
              <a:rPr lang="en-US" dirty="0" err="1"/>
              <a:t>alleen</a:t>
            </a:r>
            <a:r>
              <a:rPr lang="en-US" dirty="0"/>
              <a:t> voor in </a:t>
            </a:r>
            <a:r>
              <a:rPr lang="en-US" dirty="0" err="1">
                <a:solidFill>
                  <a:srgbClr val="FF33CC"/>
                </a:solidFill>
              </a:rPr>
              <a:t>dierlijke</a:t>
            </a:r>
            <a:r>
              <a:rPr lang="en-US" dirty="0">
                <a:solidFill>
                  <a:srgbClr val="FF33CC"/>
                </a:solidFill>
              </a:rPr>
              <a:t> producten </a:t>
            </a:r>
            <a:r>
              <a:rPr lang="en-US" dirty="0"/>
              <a:t>(</a:t>
            </a:r>
            <a:r>
              <a:rPr lang="en-US" dirty="0" err="1"/>
              <a:t>melk</a:t>
            </a:r>
            <a:r>
              <a:rPr lang="en-US" dirty="0"/>
              <a:t>, </a:t>
            </a:r>
            <a:r>
              <a:rPr lang="en-US" dirty="0" err="1"/>
              <a:t>eierdooier</a:t>
            </a:r>
            <a:r>
              <a:rPr lang="en-US" dirty="0"/>
              <a:t>, </a:t>
            </a:r>
            <a:r>
              <a:rPr lang="en-US" dirty="0" err="1"/>
              <a:t>levertraan</a:t>
            </a:r>
            <a:r>
              <a:rPr lang="en-US" dirty="0"/>
              <a:t>), </a:t>
            </a:r>
            <a:r>
              <a:rPr lang="en-US" dirty="0" err="1"/>
              <a:t>niet</a:t>
            </a:r>
            <a:r>
              <a:rPr lang="en-US" dirty="0"/>
              <a:t> in </a:t>
            </a:r>
            <a:r>
              <a:rPr lang="en-US" dirty="0" err="1"/>
              <a:t>zaden</a:t>
            </a:r>
            <a:endParaRPr lang="en-US" dirty="0"/>
          </a:p>
          <a:p>
            <a:pPr lvl="1"/>
            <a:r>
              <a:rPr lang="en-US" dirty="0" err="1">
                <a:solidFill>
                  <a:srgbClr val="C00000"/>
                </a:solidFill>
              </a:rPr>
              <a:t>caretonoïden</a:t>
            </a:r>
            <a:r>
              <a:rPr lang="en-US" dirty="0"/>
              <a:t> </a:t>
            </a:r>
            <a:r>
              <a:rPr lang="en-US" dirty="0" err="1"/>
              <a:t>zijn</a:t>
            </a:r>
            <a:r>
              <a:rPr lang="en-US" dirty="0"/>
              <a:t> </a:t>
            </a:r>
            <a:r>
              <a:rPr lang="en-US" dirty="0" err="1"/>
              <a:t>provitaminen</a:t>
            </a:r>
            <a:r>
              <a:rPr lang="en-US" dirty="0"/>
              <a:t>, </a:t>
            </a:r>
            <a:r>
              <a:rPr lang="en-US" dirty="0" err="1"/>
              <a:t>waaruit</a:t>
            </a:r>
            <a:r>
              <a:rPr lang="en-US" dirty="0"/>
              <a:t> </a:t>
            </a:r>
            <a:r>
              <a:rPr lang="en-US" dirty="0" err="1"/>
              <a:t>een</a:t>
            </a:r>
            <a:r>
              <a:rPr lang="en-US" dirty="0"/>
              <a:t> </a:t>
            </a:r>
            <a:r>
              <a:rPr lang="en-US" dirty="0" err="1"/>
              <a:t>vogel</a:t>
            </a:r>
            <a:r>
              <a:rPr lang="en-US" dirty="0"/>
              <a:t> </a:t>
            </a:r>
            <a:r>
              <a:rPr lang="en-US" dirty="0" err="1"/>
              <a:t>zelf</a:t>
            </a:r>
            <a:r>
              <a:rPr lang="en-US" dirty="0"/>
              <a:t> </a:t>
            </a:r>
            <a:r>
              <a:rPr lang="en-US" dirty="0" err="1"/>
              <a:t>vitamine</a:t>
            </a:r>
            <a:r>
              <a:rPr lang="en-US" dirty="0"/>
              <a:t> A </a:t>
            </a:r>
            <a:r>
              <a:rPr lang="en-US" dirty="0" err="1"/>
              <a:t>kan</a:t>
            </a:r>
            <a:r>
              <a:rPr lang="en-US" dirty="0"/>
              <a:t> </a:t>
            </a:r>
            <a:r>
              <a:rPr lang="en-US" dirty="0" err="1"/>
              <a:t>aanmaken</a:t>
            </a:r>
            <a:r>
              <a:rPr lang="en-US" dirty="0"/>
              <a:t> (maar </a:t>
            </a:r>
            <a:r>
              <a:rPr lang="en-US" dirty="0" err="1"/>
              <a:t>niet</a:t>
            </a:r>
            <a:r>
              <a:rPr lang="en-US" dirty="0"/>
              <a:t> bij </a:t>
            </a:r>
            <a:r>
              <a:rPr lang="en-US" dirty="0" err="1"/>
              <a:t>recessief</a:t>
            </a:r>
            <a:r>
              <a:rPr lang="en-US" dirty="0"/>
              <a:t> </a:t>
            </a:r>
            <a:r>
              <a:rPr lang="en-US" dirty="0" err="1"/>
              <a:t>witte</a:t>
            </a:r>
            <a:r>
              <a:rPr lang="en-US" dirty="0"/>
              <a:t> </a:t>
            </a:r>
            <a:r>
              <a:rPr lang="en-US" dirty="0" err="1"/>
              <a:t>kanaries</a:t>
            </a:r>
            <a:r>
              <a:rPr lang="en-US" dirty="0"/>
              <a:t>)</a:t>
            </a:r>
          </a:p>
          <a:p>
            <a:r>
              <a:rPr lang="en-US" dirty="0" err="1">
                <a:solidFill>
                  <a:srgbClr val="0070C0"/>
                </a:solidFill>
              </a:rPr>
              <a:t>Vitamine</a:t>
            </a:r>
            <a:r>
              <a:rPr lang="en-US" dirty="0">
                <a:solidFill>
                  <a:srgbClr val="0070C0"/>
                </a:solidFill>
              </a:rPr>
              <a:t> D:</a:t>
            </a:r>
          </a:p>
          <a:p>
            <a:pPr lvl="1"/>
            <a:r>
              <a:rPr lang="en-US" dirty="0"/>
              <a:t>is </a:t>
            </a:r>
            <a:r>
              <a:rPr lang="en-US" dirty="0" err="1"/>
              <a:t>belangrijk</a:t>
            </a:r>
            <a:r>
              <a:rPr lang="en-US" dirty="0"/>
              <a:t> voor de </a:t>
            </a:r>
            <a:r>
              <a:rPr lang="en-US" dirty="0" err="1"/>
              <a:t>opname</a:t>
            </a:r>
            <a:r>
              <a:rPr lang="en-US" dirty="0"/>
              <a:t> van </a:t>
            </a:r>
            <a:r>
              <a:rPr lang="en-US" dirty="0">
                <a:solidFill>
                  <a:srgbClr val="00B050"/>
                </a:solidFill>
              </a:rPr>
              <a:t>calcium</a:t>
            </a:r>
            <a:r>
              <a:rPr lang="en-US" dirty="0"/>
              <a:t> en </a:t>
            </a:r>
            <a:r>
              <a:rPr lang="en-US" dirty="0" err="1">
                <a:solidFill>
                  <a:srgbClr val="00B050"/>
                </a:solidFill>
              </a:rPr>
              <a:t>fosfor</a:t>
            </a:r>
            <a:r>
              <a:rPr lang="en-US" dirty="0"/>
              <a:t> in het </a:t>
            </a:r>
            <a:r>
              <a:rPr lang="en-US" dirty="0" err="1"/>
              <a:t>bloed</a:t>
            </a:r>
            <a:endParaRPr lang="en-US" dirty="0"/>
          </a:p>
          <a:p>
            <a:pPr lvl="1"/>
            <a:r>
              <a:rPr lang="en-US" dirty="0"/>
              <a:t>D3 </a:t>
            </a:r>
            <a:r>
              <a:rPr lang="en-US" dirty="0" err="1"/>
              <a:t>komt</a:t>
            </a:r>
            <a:r>
              <a:rPr lang="en-US" dirty="0"/>
              <a:t> </a:t>
            </a:r>
            <a:r>
              <a:rPr lang="en-US" dirty="0" err="1"/>
              <a:t>alleen</a:t>
            </a:r>
            <a:r>
              <a:rPr lang="en-US" dirty="0"/>
              <a:t> voor in </a:t>
            </a:r>
            <a:r>
              <a:rPr lang="en-US" dirty="0" err="1">
                <a:solidFill>
                  <a:srgbClr val="FF33CC"/>
                </a:solidFill>
              </a:rPr>
              <a:t>dierlijke</a:t>
            </a:r>
            <a:r>
              <a:rPr lang="en-US" dirty="0">
                <a:solidFill>
                  <a:srgbClr val="FF33CC"/>
                </a:solidFill>
              </a:rPr>
              <a:t> producten</a:t>
            </a:r>
          </a:p>
          <a:p>
            <a:pPr lvl="1"/>
            <a:r>
              <a:rPr lang="en-US" dirty="0" err="1"/>
              <a:t>onder</a:t>
            </a:r>
            <a:r>
              <a:rPr lang="en-US" dirty="0"/>
              <a:t> </a:t>
            </a:r>
            <a:r>
              <a:rPr lang="en-US" dirty="0">
                <a:solidFill>
                  <a:srgbClr val="C00000"/>
                </a:solidFill>
              </a:rPr>
              <a:t>direct </a:t>
            </a:r>
            <a:r>
              <a:rPr lang="en-US" dirty="0" err="1">
                <a:solidFill>
                  <a:srgbClr val="C00000"/>
                </a:solidFill>
              </a:rPr>
              <a:t>zonlicht</a:t>
            </a:r>
            <a:r>
              <a:rPr lang="en-US" dirty="0">
                <a:solidFill>
                  <a:srgbClr val="C00000"/>
                </a:solidFill>
              </a:rPr>
              <a:t> </a:t>
            </a:r>
            <a:r>
              <a:rPr lang="en-US" dirty="0"/>
              <a:t>(met ultraviolet </a:t>
            </a:r>
            <a:r>
              <a:rPr lang="en-US" dirty="0" err="1"/>
              <a:t>licht</a:t>
            </a:r>
            <a:r>
              <a:rPr lang="en-US" dirty="0"/>
              <a:t>) </a:t>
            </a:r>
            <a:r>
              <a:rPr lang="en-US" dirty="0" err="1"/>
              <a:t>kan</a:t>
            </a:r>
            <a:r>
              <a:rPr lang="en-US" dirty="0"/>
              <a:t> </a:t>
            </a:r>
            <a:r>
              <a:rPr lang="en-US" dirty="0" err="1"/>
              <a:t>een</a:t>
            </a:r>
            <a:r>
              <a:rPr lang="en-US" dirty="0"/>
              <a:t> </a:t>
            </a:r>
            <a:r>
              <a:rPr lang="en-US" dirty="0" err="1"/>
              <a:t>vogel</a:t>
            </a:r>
            <a:r>
              <a:rPr lang="en-US" dirty="0"/>
              <a:t> </a:t>
            </a:r>
            <a:r>
              <a:rPr lang="en-US" dirty="0" err="1"/>
              <a:t>zelf</a:t>
            </a:r>
            <a:r>
              <a:rPr lang="en-US" dirty="0"/>
              <a:t> </a:t>
            </a:r>
            <a:r>
              <a:rPr lang="en-US" dirty="0" err="1">
                <a:solidFill>
                  <a:srgbClr val="C00000"/>
                </a:solidFill>
              </a:rPr>
              <a:t>provitamine</a:t>
            </a:r>
            <a:r>
              <a:rPr lang="en-US" dirty="0">
                <a:solidFill>
                  <a:srgbClr val="C00000"/>
                </a:solidFill>
              </a:rPr>
              <a:t> D </a:t>
            </a:r>
            <a:r>
              <a:rPr lang="en-US" dirty="0" err="1"/>
              <a:t>aanmaken</a:t>
            </a:r>
            <a:r>
              <a:rPr lang="en-US" dirty="0"/>
              <a:t> in het </a:t>
            </a:r>
            <a:r>
              <a:rPr lang="en-US" dirty="0" err="1"/>
              <a:t>niet</a:t>
            </a:r>
            <a:r>
              <a:rPr lang="en-US" dirty="0"/>
              <a:t> </a:t>
            </a:r>
            <a:r>
              <a:rPr lang="en-US" dirty="0" err="1"/>
              <a:t>bevederde</a:t>
            </a:r>
            <a:r>
              <a:rPr lang="en-US" dirty="0"/>
              <a:t> </a:t>
            </a:r>
            <a:r>
              <a:rPr lang="en-US" dirty="0" err="1"/>
              <a:t>deel</a:t>
            </a:r>
            <a:r>
              <a:rPr lang="en-US" dirty="0"/>
              <a:t> van de </a:t>
            </a:r>
            <a:r>
              <a:rPr lang="en-US" dirty="0" err="1"/>
              <a:t>huid</a:t>
            </a:r>
            <a:endParaRPr lang="en-US" dirty="0"/>
          </a:p>
          <a:p>
            <a:pPr lvl="1"/>
            <a:r>
              <a:rPr lang="en-US" dirty="0" err="1"/>
              <a:t>vitamine</a:t>
            </a:r>
            <a:r>
              <a:rPr lang="en-US" dirty="0"/>
              <a:t> D3 is het </a:t>
            </a:r>
            <a:r>
              <a:rPr lang="en-US" dirty="0" err="1"/>
              <a:t>beste</a:t>
            </a:r>
            <a:r>
              <a:rPr lang="en-US" dirty="0"/>
              <a:t>, D2 is </a:t>
            </a:r>
            <a:r>
              <a:rPr lang="en-US" dirty="0" err="1"/>
              <a:t>een</a:t>
            </a:r>
            <a:r>
              <a:rPr lang="en-US" dirty="0"/>
              <a:t> </a:t>
            </a:r>
            <a:r>
              <a:rPr lang="en-US" dirty="0" err="1"/>
              <a:t>alternatief</a:t>
            </a:r>
            <a:endParaRPr lang="en-US" dirty="0"/>
          </a:p>
        </p:txBody>
      </p:sp>
      <p:sp>
        <p:nvSpPr>
          <p:cNvPr id="4" name="Date Placeholder 3">
            <a:extLst>
              <a:ext uri="{FF2B5EF4-FFF2-40B4-BE49-F238E27FC236}">
                <a16:creationId xmlns:a16="http://schemas.microsoft.com/office/drawing/2014/main" xmlns="" id="{CCFC4CA2-5F0C-0FDE-56C6-E1076CABF305}"/>
              </a:ext>
            </a:extLst>
          </p:cNvPr>
          <p:cNvSpPr>
            <a:spLocks noGrp="1"/>
          </p:cNvSpPr>
          <p:nvPr>
            <p:ph type="dt" sz="half" idx="10"/>
          </p:nvPr>
        </p:nvSpPr>
        <p:spPr/>
        <p:txBody>
          <a:bodyPr/>
          <a:lstStyle/>
          <a:p>
            <a:r>
              <a:rPr lang="en-US"/>
              <a:t>06-Feb-24</a:t>
            </a:r>
            <a:endParaRPr lang="en-US" dirty="0"/>
          </a:p>
        </p:txBody>
      </p:sp>
      <p:sp>
        <p:nvSpPr>
          <p:cNvPr id="5" name="Footer Placeholder 4">
            <a:extLst>
              <a:ext uri="{FF2B5EF4-FFF2-40B4-BE49-F238E27FC236}">
                <a16:creationId xmlns:a16="http://schemas.microsoft.com/office/drawing/2014/main" xmlns="" id="{4EDE4F0C-4565-F962-AA47-53AEC892BD58}"/>
              </a:ext>
            </a:extLst>
          </p:cNvPr>
          <p:cNvSpPr>
            <a:spLocks noGrp="1"/>
          </p:cNvSpPr>
          <p:nvPr>
            <p:ph type="ftr" sz="quarter" idx="11"/>
          </p:nvPr>
        </p:nvSpPr>
        <p:spPr/>
        <p:txBody>
          <a:bodyPr/>
          <a:lstStyle/>
          <a:p>
            <a:r>
              <a:rPr lang="nl-NL"/>
              <a:t>Omstandigheden voor de Kleurkanariekweek: Voeding</a:t>
            </a:r>
            <a:endParaRPr lang="en-US" dirty="0"/>
          </a:p>
        </p:txBody>
      </p:sp>
      <p:sp>
        <p:nvSpPr>
          <p:cNvPr id="6" name="Slide Number Placeholder 5">
            <a:extLst>
              <a:ext uri="{FF2B5EF4-FFF2-40B4-BE49-F238E27FC236}">
                <a16:creationId xmlns:a16="http://schemas.microsoft.com/office/drawing/2014/main" xmlns="" id="{88F177EA-E09A-0336-6B42-EF95905746FF}"/>
              </a:ext>
            </a:extLst>
          </p:cNvPr>
          <p:cNvSpPr>
            <a:spLocks noGrp="1"/>
          </p:cNvSpPr>
          <p:nvPr>
            <p:ph type="sldNum" sz="quarter" idx="12"/>
          </p:nvPr>
        </p:nvSpPr>
        <p:spPr/>
        <p:txBody>
          <a:bodyPr/>
          <a:lstStyle/>
          <a:p>
            <a:fld id="{4FAB73BC-B049-4115-A692-8D63A059BFB8}" type="slidenum">
              <a:rPr lang="en-US" smtClean="0"/>
              <a:pPr/>
              <a:t>21</a:t>
            </a:fld>
            <a:endParaRPr lang="en-US" dirty="0"/>
          </a:p>
        </p:txBody>
      </p:sp>
    </p:spTree>
    <p:extLst>
      <p:ext uri="{BB962C8B-B14F-4D97-AF65-F5344CB8AC3E}">
        <p14:creationId xmlns:p14="http://schemas.microsoft.com/office/powerpoint/2010/main" val="42668519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66B820E-DD1B-682C-2713-7CC1FCFE58A7}"/>
              </a:ext>
            </a:extLst>
          </p:cNvPr>
          <p:cNvSpPr>
            <a:spLocks noGrp="1"/>
          </p:cNvSpPr>
          <p:nvPr>
            <p:ph type="title"/>
          </p:nvPr>
        </p:nvSpPr>
        <p:spPr/>
        <p:txBody>
          <a:bodyPr/>
          <a:lstStyle/>
          <a:p>
            <a:r>
              <a:rPr lang="en-US" dirty="0"/>
              <a:t>Vetoplosbare </a:t>
            </a:r>
            <a:r>
              <a:rPr lang="en-US" dirty="0" err="1"/>
              <a:t>Vitaminen</a:t>
            </a:r>
            <a:r>
              <a:rPr lang="en-US" dirty="0"/>
              <a:t>:</a:t>
            </a:r>
            <a:br>
              <a:rPr lang="en-US" dirty="0"/>
            </a:br>
            <a:r>
              <a:rPr lang="en-US" dirty="0"/>
              <a:t>E en K</a:t>
            </a:r>
          </a:p>
        </p:txBody>
      </p:sp>
      <p:sp>
        <p:nvSpPr>
          <p:cNvPr id="3" name="Content Placeholder 2">
            <a:extLst>
              <a:ext uri="{FF2B5EF4-FFF2-40B4-BE49-F238E27FC236}">
                <a16:creationId xmlns:a16="http://schemas.microsoft.com/office/drawing/2014/main" xmlns="" id="{2200A0BB-7321-5810-5E43-BE622B286B9B}"/>
              </a:ext>
            </a:extLst>
          </p:cNvPr>
          <p:cNvSpPr>
            <a:spLocks noGrp="1"/>
          </p:cNvSpPr>
          <p:nvPr>
            <p:ph idx="1"/>
          </p:nvPr>
        </p:nvSpPr>
        <p:spPr/>
        <p:txBody>
          <a:bodyPr/>
          <a:lstStyle/>
          <a:p>
            <a:r>
              <a:rPr lang="en-US" dirty="0" err="1">
                <a:solidFill>
                  <a:srgbClr val="0070C0"/>
                </a:solidFill>
              </a:rPr>
              <a:t>Vitamine</a:t>
            </a:r>
            <a:r>
              <a:rPr lang="en-US" dirty="0">
                <a:solidFill>
                  <a:srgbClr val="0070C0"/>
                </a:solidFill>
              </a:rPr>
              <a:t> E:</a:t>
            </a:r>
          </a:p>
          <a:p>
            <a:pPr lvl="1"/>
            <a:r>
              <a:rPr lang="en-US" dirty="0">
                <a:solidFill>
                  <a:srgbClr val="C00000"/>
                </a:solidFill>
              </a:rPr>
              <a:t>ten </a:t>
            </a:r>
            <a:r>
              <a:rPr lang="en-US" dirty="0" err="1">
                <a:solidFill>
                  <a:srgbClr val="C00000"/>
                </a:solidFill>
              </a:rPr>
              <a:t>onrechte</a:t>
            </a:r>
            <a:r>
              <a:rPr lang="en-US" dirty="0">
                <a:solidFill>
                  <a:srgbClr val="C00000"/>
                </a:solidFill>
              </a:rPr>
              <a:t> </a:t>
            </a:r>
            <a:r>
              <a:rPr lang="en-US" dirty="0" err="1"/>
              <a:t>genoemd</a:t>
            </a:r>
            <a:r>
              <a:rPr lang="en-US" dirty="0"/>
              <a:t> </a:t>
            </a:r>
            <a:r>
              <a:rPr lang="en-US" dirty="0" err="1"/>
              <a:t>als</a:t>
            </a:r>
            <a:r>
              <a:rPr lang="en-US" dirty="0"/>
              <a:t> </a:t>
            </a:r>
            <a:r>
              <a:rPr lang="en-US" dirty="0" err="1">
                <a:solidFill>
                  <a:srgbClr val="C00000"/>
                </a:solidFill>
              </a:rPr>
              <a:t>antisteriliteit</a:t>
            </a:r>
            <a:r>
              <a:rPr lang="en-US" dirty="0">
                <a:solidFill>
                  <a:srgbClr val="C00000"/>
                </a:solidFill>
              </a:rPr>
              <a:t> </a:t>
            </a:r>
            <a:r>
              <a:rPr lang="en-US" dirty="0" err="1">
                <a:solidFill>
                  <a:srgbClr val="C00000"/>
                </a:solidFill>
              </a:rPr>
              <a:t>vitamine</a:t>
            </a:r>
            <a:endParaRPr lang="en-US" dirty="0">
              <a:solidFill>
                <a:srgbClr val="C00000"/>
              </a:solidFill>
            </a:endParaRPr>
          </a:p>
          <a:p>
            <a:pPr lvl="1"/>
            <a:r>
              <a:rPr lang="en-US" dirty="0"/>
              <a:t>is </a:t>
            </a:r>
            <a:r>
              <a:rPr lang="en-US" dirty="0" err="1"/>
              <a:t>betrokken</a:t>
            </a:r>
            <a:r>
              <a:rPr lang="en-US" dirty="0"/>
              <a:t> bij </a:t>
            </a:r>
            <a:r>
              <a:rPr lang="en-US" dirty="0" err="1">
                <a:solidFill>
                  <a:srgbClr val="00B050"/>
                </a:solidFill>
              </a:rPr>
              <a:t>verschillende</a:t>
            </a:r>
            <a:r>
              <a:rPr lang="en-US" dirty="0">
                <a:solidFill>
                  <a:srgbClr val="00B050"/>
                </a:solidFill>
              </a:rPr>
              <a:t> </a:t>
            </a:r>
            <a:r>
              <a:rPr lang="en-US" dirty="0" err="1">
                <a:solidFill>
                  <a:srgbClr val="00B050"/>
                </a:solidFill>
              </a:rPr>
              <a:t>stofwisselingen</a:t>
            </a:r>
            <a:endParaRPr lang="en-US" dirty="0">
              <a:solidFill>
                <a:srgbClr val="00B050"/>
              </a:solidFill>
            </a:endParaRPr>
          </a:p>
          <a:p>
            <a:pPr lvl="1"/>
            <a:r>
              <a:rPr lang="en-US" dirty="0" err="1"/>
              <a:t>komt</a:t>
            </a:r>
            <a:r>
              <a:rPr lang="en-US" dirty="0"/>
              <a:t> in alle </a:t>
            </a:r>
            <a:r>
              <a:rPr lang="en-US" dirty="0" err="1"/>
              <a:t>cellen</a:t>
            </a:r>
            <a:r>
              <a:rPr lang="en-US" dirty="0"/>
              <a:t> voor en </a:t>
            </a:r>
            <a:r>
              <a:rPr lang="en-US" dirty="0" err="1"/>
              <a:t>beschermt</a:t>
            </a:r>
            <a:r>
              <a:rPr lang="en-US" dirty="0"/>
              <a:t> de </a:t>
            </a:r>
            <a:r>
              <a:rPr lang="en-US" dirty="0" err="1"/>
              <a:t>celwanden</a:t>
            </a:r>
            <a:endParaRPr lang="en-US" dirty="0"/>
          </a:p>
          <a:p>
            <a:pPr lvl="1"/>
            <a:r>
              <a:rPr lang="en-US" dirty="0" err="1"/>
              <a:t>beschermt</a:t>
            </a:r>
            <a:r>
              <a:rPr lang="en-US" dirty="0"/>
              <a:t> </a:t>
            </a:r>
            <a:r>
              <a:rPr lang="en-US" dirty="0" err="1"/>
              <a:t>tegen</a:t>
            </a:r>
            <a:r>
              <a:rPr lang="en-US" dirty="0"/>
              <a:t> </a:t>
            </a:r>
            <a:r>
              <a:rPr lang="en-US" dirty="0" err="1"/>
              <a:t>afbraak</a:t>
            </a:r>
            <a:r>
              <a:rPr lang="en-US" dirty="0"/>
              <a:t> van </a:t>
            </a:r>
            <a:r>
              <a:rPr lang="en-US" dirty="0" err="1"/>
              <a:t>Vitamine</a:t>
            </a:r>
            <a:r>
              <a:rPr lang="en-US" dirty="0"/>
              <a:t> A</a:t>
            </a:r>
          </a:p>
          <a:p>
            <a:pPr lvl="1"/>
            <a:r>
              <a:rPr lang="en-US" dirty="0" err="1"/>
              <a:t>bevordert</a:t>
            </a:r>
            <a:r>
              <a:rPr lang="en-US" dirty="0"/>
              <a:t> de </a:t>
            </a:r>
            <a:r>
              <a:rPr lang="en-US" dirty="0" err="1"/>
              <a:t>werking</a:t>
            </a:r>
            <a:r>
              <a:rPr lang="en-US" dirty="0"/>
              <a:t> van de </a:t>
            </a:r>
            <a:r>
              <a:rPr lang="en-US" dirty="0" err="1">
                <a:solidFill>
                  <a:srgbClr val="00B050"/>
                </a:solidFill>
              </a:rPr>
              <a:t>hersenen</a:t>
            </a:r>
            <a:r>
              <a:rPr lang="en-US" dirty="0"/>
              <a:t> en het </a:t>
            </a:r>
            <a:r>
              <a:rPr lang="en-US" dirty="0" err="1">
                <a:solidFill>
                  <a:srgbClr val="00B050"/>
                </a:solidFill>
              </a:rPr>
              <a:t>zenuwstelsel</a:t>
            </a:r>
            <a:r>
              <a:rPr lang="en-US" dirty="0">
                <a:solidFill>
                  <a:srgbClr val="00B050"/>
                </a:solidFill>
              </a:rPr>
              <a:t> </a:t>
            </a:r>
          </a:p>
          <a:p>
            <a:pPr lvl="1"/>
            <a:r>
              <a:rPr lang="en-US" dirty="0" err="1"/>
              <a:t>reguleert</a:t>
            </a:r>
            <a:r>
              <a:rPr lang="en-US" dirty="0"/>
              <a:t> de </a:t>
            </a:r>
            <a:r>
              <a:rPr lang="en-US" dirty="0" err="1"/>
              <a:t>opname</a:t>
            </a:r>
            <a:r>
              <a:rPr lang="en-US" dirty="0"/>
              <a:t> van </a:t>
            </a:r>
            <a:r>
              <a:rPr lang="en-US" dirty="0" err="1"/>
              <a:t>onverzadigde</a:t>
            </a:r>
            <a:r>
              <a:rPr lang="en-US" dirty="0"/>
              <a:t> </a:t>
            </a:r>
            <a:r>
              <a:rPr lang="en-US" dirty="0" err="1"/>
              <a:t>vetzuren</a:t>
            </a:r>
            <a:r>
              <a:rPr lang="en-US" dirty="0"/>
              <a:t> (</a:t>
            </a:r>
            <a:r>
              <a:rPr lang="en-US" dirty="0" err="1"/>
              <a:t>uit</a:t>
            </a:r>
            <a:r>
              <a:rPr lang="en-US" dirty="0"/>
              <a:t> </a:t>
            </a:r>
            <a:r>
              <a:rPr lang="en-US" dirty="0" err="1"/>
              <a:t>plantaardige</a:t>
            </a:r>
            <a:r>
              <a:rPr lang="en-US" dirty="0"/>
              <a:t> </a:t>
            </a:r>
            <a:r>
              <a:rPr lang="en-US" dirty="0" err="1"/>
              <a:t>oliën</a:t>
            </a:r>
            <a:r>
              <a:rPr lang="en-US" dirty="0"/>
              <a:t>) en </a:t>
            </a:r>
            <a:r>
              <a:rPr lang="en-US" dirty="0" err="1"/>
              <a:t>vetten</a:t>
            </a:r>
            <a:endParaRPr lang="en-US" dirty="0"/>
          </a:p>
          <a:p>
            <a:pPr lvl="1"/>
            <a:r>
              <a:rPr lang="en-US" dirty="0" err="1"/>
              <a:t>komt</a:t>
            </a:r>
            <a:r>
              <a:rPr lang="en-US" dirty="0"/>
              <a:t> </a:t>
            </a:r>
            <a:r>
              <a:rPr lang="en-US" dirty="0">
                <a:solidFill>
                  <a:srgbClr val="C00000"/>
                </a:solidFill>
              </a:rPr>
              <a:t>in alle </a:t>
            </a:r>
            <a:r>
              <a:rPr lang="en-US" dirty="0" err="1">
                <a:solidFill>
                  <a:srgbClr val="C00000"/>
                </a:solidFill>
              </a:rPr>
              <a:t>voedermiddelen</a:t>
            </a:r>
            <a:r>
              <a:rPr lang="en-US" dirty="0">
                <a:solidFill>
                  <a:srgbClr val="C00000"/>
                </a:solidFill>
              </a:rPr>
              <a:t> </a:t>
            </a:r>
            <a:r>
              <a:rPr lang="en-US" dirty="0"/>
              <a:t>voor, maar </a:t>
            </a:r>
            <a:r>
              <a:rPr lang="en-US" dirty="0" err="1"/>
              <a:t>wordt</a:t>
            </a:r>
            <a:r>
              <a:rPr lang="en-US" dirty="0"/>
              <a:t> </a:t>
            </a:r>
            <a:r>
              <a:rPr lang="en-US" dirty="0" err="1"/>
              <a:t>afgebroken</a:t>
            </a:r>
            <a:r>
              <a:rPr lang="en-US" dirty="0"/>
              <a:t> </a:t>
            </a:r>
            <a:r>
              <a:rPr lang="en-US" dirty="0" err="1"/>
              <a:t>indien</a:t>
            </a:r>
            <a:r>
              <a:rPr lang="en-US" dirty="0"/>
              <a:t> </a:t>
            </a:r>
            <a:r>
              <a:rPr lang="en-US" dirty="0" err="1"/>
              <a:t>onjuist</a:t>
            </a:r>
            <a:r>
              <a:rPr lang="en-US" dirty="0"/>
              <a:t> </a:t>
            </a:r>
            <a:r>
              <a:rPr lang="en-US" dirty="0" err="1"/>
              <a:t>bewaard</a:t>
            </a:r>
            <a:endParaRPr lang="en-US" dirty="0">
              <a:solidFill>
                <a:schemeClr val="accent6">
                  <a:lumMod val="50000"/>
                </a:schemeClr>
              </a:solidFill>
            </a:endParaRPr>
          </a:p>
          <a:p>
            <a:r>
              <a:rPr lang="en-US" dirty="0" err="1">
                <a:solidFill>
                  <a:srgbClr val="0070C0"/>
                </a:solidFill>
              </a:rPr>
              <a:t>Vitamine</a:t>
            </a:r>
            <a:r>
              <a:rPr lang="en-US" dirty="0">
                <a:solidFill>
                  <a:srgbClr val="0070C0"/>
                </a:solidFill>
              </a:rPr>
              <a:t> K:</a:t>
            </a:r>
          </a:p>
          <a:p>
            <a:pPr lvl="1"/>
            <a:r>
              <a:rPr lang="en-US" dirty="0" err="1"/>
              <a:t>speelt</a:t>
            </a:r>
            <a:r>
              <a:rPr lang="en-US" dirty="0"/>
              <a:t> </a:t>
            </a:r>
            <a:r>
              <a:rPr lang="en-US" dirty="0" err="1"/>
              <a:t>een</a:t>
            </a:r>
            <a:r>
              <a:rPr lang="en-US" dirty="0"/>
              <a:t> </a:t>
            </a:r>
            <a:r>
              <a:rPr lang="en-US" dirty="0" err="1"/>
              <a:t>rol</a:t>
            </a:r>
            <a:r>
              <a:rPr lang="en-US" dirty="0"/>
              <a:t> bij de </a:t>
            </a:r>
            <a:r>
              <a:rPr lang="en-US" dirty="0" err="1">
                <a:solidFill>
                  <a:srgbClr val="00B050"/>
                </a:solidFill>
              </a:rPr>
              <a:t>eiwitsynthese</a:t>
            </a:r>
            <a:endParaRPr lang="en-US" dirty="0">
              <a:solidFill>
                <a:srgbClr val="00B050"/>
              </a:solidFill>
            </a:endParaRPr>
          </a:p>
          <a:p>
            <a:pPr lvl="1"/>
            <a:r>
              <a:rPr lang="en-US" dirty="0" err="1"/>
              <a:t>wordt</a:t>
            </a:r>
            <a:r>
              <a:rPr lang="en-US" dirty="0"/>
              <a:t> </a:t>
            </a:r>
            <a:r>
              <a:rPr lang="en-US" dirty="0" err="1"/>
              <a:t>gevormd</a:t>
            </a:r>
            <a:r>
              <a:rPr lang="en-US" dirty="0"/>
              <a:t> door de </a:t>
            </a:r>
            <a:r>
              <a:rPr lang="en-US" dirty="0" err="1">
                <a:solidFill>
                  <a:srgbClr val="C00000"/>
                </a:solidFill>
              </a:rPr>
              <a:t>darmflora</a:t>
            </a:r>
            <a:endParaRPr lang="en-US" dirty="0">
              <a:solidFill>
                <a:srgbClr val="C00000"/>
              </a:solidFill>
            </a:endParaRPr>
          </a:p>
          <a:p>
            <a:pPr lvl="1"/>
            <a:r>
              <a:rPr lang="en-US" dirty="0" err="1"/>
              <a:t>komt</a:t>
            </a:r>
            <a:r>
              <a:rPr lang="en-US" dirty="0"/>
              <a:t> voor in </a:t>
            </a:r>
            <a:r>
              <a:rPr lang="en-US" dirty="0" err="1"/>
              <a:t>groenten</a:t>
            </a:r>
            <a:endParaRPr lang="en-US" dirty="0"/>
          </a:p>
        </p:txBody>
      </p:sp>
      <p:sp>
        <p:nvSpPr>
          <p:cNvPr id="4" name="Date Placeholder 3">
            <a:extLst>
              <a:ext uri="{FF2B5EF4-FFF2-40B4-BE49-F238E27FC236}">
                <a16:creationId xmlns:a16="http://schemas.microsoft.com/office/drawing/2014/main" xmlns="" id="{8538EBFA-A2F4-B184-B7BD-EF63BC9B589F}"/>
              </a:ext>
            </a:extLst>
          </p:cNvPr>
          <p:cNvSpPr>
            <a:spLocks noGrp="1"/>
          </p:cNvSpPr>
          <p:nvPr>
            <p:ph type="dt" sz="half" idx="10"/>
          </p:nvPr>
        </p:nvSpPr>
        <p:spPr/>
        <p:txBody>
          <a:bodyPr/>
          <a:lstStyle/>
          <a:p>
            <a:r>
              <a:rPr lang="en-US"/>
              <a:t>06-Feb-24</a:t>
            </a:r>
            <a:endParaRPr lang="en-US" dirty="0"/>
          </a:p>
        </p:txBody>
      </p:sp>
      <p:sp>
        <p:nvSpPr>
          <p:cNvPr id="5" name="Footer Placeholder 4">
            <a:extLst>
              <a:ext uri="{FF2B5EF4-FFF2-40B4-BE49-F238E27FC236}">
                <a16:creationId xmlns:a16="http://schemas.microsoft.com/office/drawing/2014/main" xmlns="" id="{C1CAB065-1B1E-787C-C5A1-57AAD7D24E77}"/>
              </a:ext>
            </a:extLst>
          </p:cNvPr>
          <p:cNvSpPr>
            <a:spLocks noGrp="1"/>
          </p:cNvSpPr>
          <p:nvPr>
            <p:ph type="ftr" sz="quarter" idx="11"/>
          </p:nvPr>
        </p:nvSpPr>
        <p:spPr/>
        <p:txBody>
          <a:bodyPr/>
          <a:lstStyle/>
          <a:p>
            <a:r>
              <a:rPr lang="nl-NL"/>
              <a:t>Omstandigheden voor de Kleurkanariekweek: Voeding</a:t>
            </a:r>
            <a:endParaRPr lang="en-US" dirty="0"/>
          </a:p>
        </p:txBody>
      </p:sp>
      <p:sp>
        <p:nvSpPr>
          <p:cNvPr id="6" name="Slide Number Placeholder 5">
            <a:extLst>
              <a:ext uri="{FF2B5EF4-FFF2-40B4-BE49-F238E27FC236}">
                <a16:creationId xmlns:a16="http://schemas.microsoft.com/office/drawing/2014/main" xmlns="" id="{BEE97773-FDF8-6D0B-58E9-CB77DC046DB6}"/>
              </a:ext>
            </a:extLst>
          </p:cNvPr>
          <p:cNvSpPr>
            <a:spLocks noGrp="1"/>
          </p:cNvSpPr>
          <p:nvPr>
            <p:ph type="sldNum" sz="quarter" idx="12"/>
          </p:nvPr>
        </p:nvSpPr>
        <p:spPr/>
        <p:txBody>
          <a:bodyPr/>
          <a:lstStyle/>
          <a:p>
            <a:fld id="{4FAB73BC-B049-4115-A692-8D63A059BFB8}" type="slidenum">
              <a:rPr lang="en-US" smtClean="0"/>
              <a:pPr/>
              <a:t>22</a:t>
            </a:fld>
            <a:endParaRPr lang="en-US" dirty="0"/>
          </a:p>
        </p:txBody>
      </p:sp>
    </p:spTree>
    <p:extLst>
      <p:ext uri="{BB962C8B-B14F-4D97-AF65-F5344CB8AC3E}">
        <p14:creationId xmlns:p14="http://schemas.microsoft.com/office/powerpoint/2010/main" val="30106626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5790E1-7BB6-CC97-1BA6-89C80FF037F0}"/>
              </a:ext>
            </a:extLst>
          </p:cNvPr>
          <p:cNvSpPr>
            <a:spLocks noGrp="1"/>
          </p:cNvSpPr>
          <p:nvPr>
            <p:ph type="title"/>
          </p:nvPr>
        </p:nvSpPr>
        <p:spPr>
          <a:xfrm>
            <a:off x="189688" y="1123838"/>
            <a:ext cx="2268285" cy="4601183"/>
          </a:xfrm>
        </p:spPr>
        <p:txBody>
          <a:bodyPr>
            <a:normAutofit/>
          </a:bodyPr>
          <a:lstStyle/>
          <a:p>
            <a:r>
              <a:rPr lang="en-US" dirty="0" err="1"/>
              <a:t>Voorbeeld</a:t>
            </a:r>
            <a:r>
              <a:rPr lang="en-US" dirty="0"/>
              <a:t>: de </a:t>
            </a:r>
            <a:r>
              <a:rPr lang="en-US" dirty="0" err="1"/>
              <a:t>vorming</a:t>
            </a:r>
            <a:r>
              <a:rPr lang="en-US" dirty="0"/>
              <a:t> van het </a:t>
            </a:r>
            <a:r>
              <a:rPr lang="en-US" dirty="0" err="1"/>
              <a:t>skelet</a:t>
            </a:r>
            <a:r>
              <a:rPr lang="en-US" dirty="0"/>
              <a:t/>
            </a:r>
            <a:br>
              <a:rPr lang="en-US" dirty="0"/>
            </a:br>
            <a:r>
              <a:rPr lang="en-US" dirty="0"/>
              <a:t/>
            </a:r>
            <a:br>
              <a:rPr lang="en-US" dirty="0"/>
            </a:br>
            <a:r>
              <a:rPr lang="en-US" dirty="0"/>
              <a:t/>
            </a:r>
            <a:br>
              <a:rPr lang="en-US" dirty="0"/>
            </a:br>
            <a:r>
              <a:rPr lang="en-US" dirty="0"/>
              <a:t/>
            </a:r>
            <a:br>
              <a:rPr lang="en-US" dirty="0"/>
            </a:br>
            <a:r>
              <a:rPr lang="en-US" dirty="0"/>
              <a:t/>
            </a:r>
            <a:br>
              <a:rPr lang="en-US" dirty="0"/>
            </a:br>
            <a:r>
              <a:rPr lang="en-US" dirty="0"/>
              <a:t/>
            </a:r>
            <a:br>
              <a:rPr lang="en-US" dirty="0"/>
            </a:br>
            <a:endParaRPr lang="en-US" dirty="0"/>
          </a:p>
        </p:txBody>
      </p:sp>
      <p:sp>
        <p:nvSpPr>
          <p:cNvPr id="3" name="Content Placeholder 2">
            <a:extLst>
              <a:ext uri="{FF2B5EF4-FFF2-40B4-BE49-F238E27FC236}">
                <a16:creationId xmlns:a16="http://schemas.microsoft.com/office/drawing/2014/main" xmlns="" id="{5E06AAC0-94C9-E80B-98EB-942BA8B17187}"/>
              </a:ext>
            </a:extLst>
          </p:cNvPr>
          <p:cNvSpPr>
            <a:spLocks noGrp="1"/>
          </p:cNvSpPr>
          <p:nvPr>
            <p:ph idx="1"/>
          </p:nvPr>
        </p:nvSpPr>
        <p:spPr/>
        <p:txBody>
          <a:bodyPr/>
          <a:lstStyle/>
          <a:p>
            <a:r>
              <a:rPr lang="en-US" dirty="0" err="1">
                <a:solidFill>
                  <a:schemeClr val="tx2"/>
                </a:solidFill>
              </a:rPr>
              <a:t>Onder</a:t>
            </a:r>
            <a:r>
              <a:rPr lang="en-US" dirty="0">
                <a:solidFill>
                  <a:schemeClr val="tx2"/>
                </a:solidFill>
              </a:rPr>
              <a:t> </a:t>
            </a:r>
            <a:r>
              <a:rPr lang="en-US" dirty="0" err="1">
                <a:solidFill>
                  <a:schemeClr val="tx2"/>
                </a:solidFill>
              </a:rPr>
              <a:t>invloed</a:t>
            </a:r>
            <a:r>
              <a:rPr lang="en-US" dirty="0">
                <a:solidFill>
                  <a:schemeClr val="tx2"/>
                </a:solidFill>
              </a:rPr>
              <a:t> van </a:t>
            </a:r>
            <a:r>
              <a:rPr lang="en-US" dirty="0">
                <a:solidFill>
                  <a:srgbClr val="0070C0"/>
                </a:solidFill>
              </a:rPr>
              <a:t>ultraviolet </a:t>
            </a:r>
            <a:r>
              <a:rPr lang="en-US" dirty="0" err="1">
                <a:solidFill>
                  <a:srgbClr val="0070C0"/>
                </a:solidFill>
              </a:rPr>
              <a:t>licht</a:t>
            </a:r>
            <a:r>
              <a:rPr lang="en-US" dirty="0">
                <a:solidFill>
                  <a:srgbClr val="0070C0"/>
                </a:solidFill>
              </a:rPr>
              <a:t> </a:t>
            </a:r>
            <a:r>
              <a:rPr lang="en-US" dirty="0" err="1">
                <a:solidFill>
                  <a:schemeClr val="tx2"/>
                </a:solidFill>
              </a:rPr>
              <a:t>vormt</a:t>
            </a:r>
            <a:r>
              <a:rPr lang="en-US" dirty="0">
                <a:solidFill>
                  <a:schemeClr val="tx2"/>
                </a:solidFill>
              </a:rPr>
              <a:t> de </a:t>
            </a:r>
            <a:r>
              <a:rPr lang="en-US" dirty="0" err="1">
                <a:solidFill>
                  <a:schemeClr val="tx2"/>
                </a:solidFill>
              </a:rPr>
              <a:t>vogel</a:t>
            </a:r>
            <a:r>
              <a:rPr lang="en-US" dirty="0">
                <a:solidFill>
                  <a:schemeClr val="tx2"/>
                </a:solidFill>
              </a:rPr>
              <a:t> </a:t>
            </a:r>
            <a:r>
              <a:rPr lang="en-US" dirty="0" err="1">
                <a:solidFill>
                  <a:srgbClr val="C00000"/>
                </a:solidFill>
              </a:rPr>
              <a:t>vitamine</a:t>
            </a:r>
            <a:r>
              <a:rPr lang="en-US" dirty="0">
                <a:solidFill>
                  <a:srgbClr val="C00000"/>
                </a:solidFill>
              </a:rPr>
              <a:t> D3 </a:t>
            </a:r>
            <a:r>
              <a:rPr lang="en-US" dirty="0">
                <a:solidFill>
                  <a:schemeClr val="tx2"/>
                </a:solidFill>
              </a:rPr>
              <a:t>(</a:t>
            </a:r>
            <a:r>
              <a:rPr lang="en-US" dirty="0" err="1">
                <a:solidFill>
                  <a:schemeClr val="tx2"/>
                </a:solidFill>
              </a:rPr>
              <a:t>uit</a:t>
            </a:r>
            <a:r>
              <a:rPr lang="en-US" dirty="0">
                <a:solidFill>
                  <a:schemeClr val="tx2"/>
                </a:solidFill>
              </a:rPr>
              <a:t> </a:t>
            </a:r>
            <a:r>
              <a:rPr lang="en-US" dirty="0" err="1">
                <a:solidFill>
                  <a:schemeClr val="tx2"/>
                </a:solidFill>
              </a:rPr>
              <a:t>provitamine</a:t>
            </a:r>
            <a:r>
              <a:rPr lang="en-US" dirty="0">
                <a:solidFill>
                  <a:schemeClr val="tx2"/>
                </a:solidFill>
              </a:rPr>
              <a:t> D3 in de </a:t>
            </a:r>
            <a:r>
              <a:rPr lang="en-US" dirty="0" err="1">
                <a:solidFill>
                  <a:schemeClr val="tx2"/>
                </a:solidFill>
              </a:rPr>
              <a:t>voeding</a:t>
            </a:r>
            <a:r>
              <a:rPr lang="en-US" dirty="0">
                <a:solidFill>
                  <a:schemeClr val="tx2"/>
                </a:solidFill>
              </a:rPr>
              <a:t>).</a:t>
            </a:r>
          </a:p>
          <a:p>
            <a:r>
              <a:rPr lang="en-US" dirty="0">
                <a:solidFill>
                  <a:schemeClr val="tx2"/>
                </a:solidFill>
              </a:rPr>
              <a:t>Dit </a:t>
            </a:r>
            <a:r>
              <a:rPr lang="en-US" dirty="0" err="1">
                <a:solidFill>
                  <a:schemeClr val="tx2"/>
                </a:solidFill>
              </a:rPr>
              <a:t>bevordert</a:t>
            </a:r>
            <a:r>
              <a:rPr lang="en-US" dirty="0">
                <a:solidFill>
                  <a:schemeClr val="tx2"/>
                </a:solidFill>
              </a:rPr>
              <a:t> de </a:t>
            </a:r>
            <a:r>
              <a:rPr lang="en-US" dirty="0" err="1">
                <a:solidFill>
                  <a:schemeClr val="tx2"/>
                </a:solidFill>
              </a:rPr>
              <a:t>opname</a:t>
            </a:r>
            <a:r>
              <a:rPr lang="en-US" dirty="0">
                <a:solidFill>
                  <a:schemeClr val="tx2"/>
                </a:solidFill>
              </a:rPr>
              <a:t> van </a:t>
            </a:r>
            <a:r>
              <a:rPr lang="en-US" dirty="0">
                <a:solidFill>
                  <a:srgbClr val="00B050"/>
                </a:solidFill>
              </a:rPr>
              <a:t>calcium</a:t>
            </a:r>
            <a:r>
              <a:rPr lang="en-US" dirty="0">
                <a:solidFill>
                  <a:schemeClr val="tx2"/>
                </a:solidFill>
              </a:rPr>
              <a:t> en </a:t>
            </a:r>
            <a:r>
              <a:rPr lang="en-US" dirty="0" err="1">
                <a:solidFill>
                  <a:srgbClr val="00B050"/>
                </a:solidFill>
              </a:rPr>
              <a:t>fosfor</a:t>
            </a:r>
            <a:r>
              <a:rPr lang="en-US" dirty="0">
                <a:solidFill>
                  <a:schemeClr val="tx2"/>
                </a:solidFill>
              </a:rPr>
              <a:t>. Hiermee </a:t>
            </a:r>
            <a:r>
              <a:rPr lang="en-US" dirty="0" err="1">
                <a:solidFill>
                  <a:schemeClr val="tx2"/>
                </a:solidFill>
              </a:rPr>
              <a:t>wordt</a:t>
            </a:r>
            <a:r>
              <a:rPr lang="en-US" dirty="0">
                <a:solidFill>
                  <a:schemeClr val="tx2"/>
                </a:solidFill>
              </a:rPr>
              <a:t> het </a:t>
            </a:r>
            <a:r>
              <a:rPr lang="en-US" dirty="0" err="1">
                <a:solidFill>
                  <a:schemeClr val="tx2"/>
                </a:solidFill>
              </a:rPr>
              <a:t>skelet</a:t>
            </a:r>
            <a:r>
              <a:rPr lang="en-US" dirty="0">
                <a:solidFill>
                  <a:schemeClr val="tx2"/>
                </a:solidFill>
              </a:rPr>
              <a:t> </a:t>
            </a:r>
            <a:r>
              <a:rPr lang="en-US" dirty="0" err="1">
                <a:solidFill>
                  <a:schemeClr val="tx2"/>
                </a:solidFill>
              </a:rPr>
              <a:t>opgebouwd</a:t>
            </a:r>
            <a:r>
              <a:rPr lang="en-US" dirty="0">
                <a:solidFill>
                  <a:schemeClr val="tx2"/>
                </a:solidFill>
              </a:rPr>
              <a:t>.</a:t>
            </a:r>
          </a:p>
          <a:p>
            <a:r>
              <a:rPr lang="en-US" dirty="0">
                <a:solidFill>
                  <a:schemeClr val="tx2"/>
                </a:solidFill>
              </a:rPr>
              <a:t>Jonge </a:t>
            </a:r>
            <a:r>
              <a:rPr lang="en-US" dirty="0" err="1">
                <a:solidFill>
                  <a:schemeClr val="tx2"/>
                </a:solidFill>
              </a:rPr>
              <a:t>vogels</a:t>
            </a:r>
            <a:r>
              <a:rPr lang="en-US" dirty="0">
                <a:solidFill>
                  <a:schemeClr val="tx2"/>
                </a:solidFill>
              </a:rPr>
              <a:t> </a:t>
            </a:r>
            <a:r>
              <a:rPr lang="en-US" dirty="0" err="1">
                <a:solidFill>
                  <a:schemeClr val="tx2"/>
                </a:solidFill>
              </a:rPr>
              <a:t>hebben</a:t>
            </a:r>
            <a:r>
              <a:rPr lang="en-US" dirty="0">
                <a:solidFill>
                  <a:schemeClr val="tx2"/>
                </a:solidFill>
              </a:rPr>
              <a:t> extra behoefte aan </a:t>
            </a:r>
            <a:r>
              <a:rPr lang="en-US" dirty="0" err="1">
                <a:solidFill>
                  <a:schemeClr val="tx2"/>
                </a:solidFill>
              </a:rPr>
              <a:t>vitamine</a:t>
            </a:r>
            <a:r>
              <a:rPr lang="en-US" dirty="0">
                <a:solidFill>
                  <a:schemeClr val="tx2"/>
                </a:solidFill>
              </a:rPr>
              <a:t> D3 </a:t>
            </a:r>
            <a:r>
              <a:rPr lang="en-US" dirty="0" err="1">
                <a:solidFill>
                  <a:schemeClr val="tx2"/>
                </a:solidFill>
              </a:rPr>
              <a:t>omdat</a:t>
            </a:r>
            <a:r>
              <a:rPr lang="en-US" dirty="0">
                <a:solidFill>
                  <a:schemeClr val="tx2"/>
                </a:solidFill>
              </a:rPr>
              <a:t> er </a:t>
            </a:r>
            <a:r>
              <a:rPr lang="en-US" dirty="0" err="1">
                <a:solidFill>
                  <a:schemeClr val="tx2"/>
                </a:solidFill>
              </a:rPr>
              <a:t>een</a:t>
            </a:r>
            <a:r>
              <a:rPr lang="en-US" dirty="0">
                <a:solidFill>
                  <a:schemeClr val="tx2"/>
                </a:solidFill>
              </a:rPr>
              <a:t> </a:t>
            </a:r>
            <a:r>
              <a:rPr lang="en-US" dirty="0" err="1">
                <a:solidFill>
                  <a:srgbClr val="00B050"/>
                </a:solidFill>
              </a:rPr>
              <a:t>nieuw</a:t>
            </a:r>
            <a:r>
              <a:rPr lang="en-US" dirty="0">
                <a:solidFill>
                  <a:schemeClr val="tx2"/>
                </a:solidFill>
              </a:rPr>
              <a:t> en </a:t>
            </a:r>
            <a:r>
              <a:rPr lang="en-US" dirty="0" err="1">
                <a:solidFill>
                  <a:srgbClr val="00B050"/>
                </a:solidFill>
              </a:rPr>
              <a:t>stevig</a:t>
            </a:r>
            <a:r>
              <a:rPr lang="en-US" dirty="0">
                <a:solidFill>
                  <a:srgbClr val="00B050"/>
                </a:solidFill>
              </a:rPr>
              <a:t> </a:t>
            </a:r>
            <a:r>
              <a:rPr lang="en-US" dirty="0" err="1">
                <a:solidFill>
                  <a:srgbClr val="00B050"/>
                </a:solidFill>
              </a:rPr>
              <a:t>skelet</a:t>
            </a:r>
            <a:r>
              <a:rPr lang="en-US" dirty="0">
                <a:solidFill>
                  <a:schemeClr val="tx2"/>
                </a:solidFill>
              </a:rPr>
              <a:t> </a:t>
            </a:r>
            <a:r>
              <a:rPr lang="en-US" dirty="0" err="1">
                <a:solidFill>
                  <a:schemeClr val="tx2"/>
                </a:solidFill>
              </a:rPr>
              <a:t>moet</a:t>
            </a:r>
            <a:r>
              <a:rPr lang="en-US" dirty="0">
                <a:solidFill>
                  <a:schemeClr val="tx2"/>
                </a:solidFill>
              </a:rPr>
              <a:t> </a:t>
            </a:r>
            <a:r>
              <a:rPr lang="en-US" dirty="0" err="1">
                <a:solidFill>
                  <a:schemeClr val="tx2"/>
                </a:solidFill>
              </a:rPr>
              <a:t>worden</a:t>
            </a:r>
            <a:r>
              <a:rPr lang="en-US" dirty="0">
                <a:solidFill>
                  <a:schemeClr val="tx2"/>
                </a:solidFill>
              </a:rPr>
              <a:t> </a:t>
            </a:r>
            <a:r>
              <a:rPr lang="en-US" dirty="0" err="1">
                <a:solidFill>
                  <a:schemeClr val="tx2"/>
                </a:solidFill>
              </a:rPr>
              <a:t>gevormd</a:t>
            </a:r>
            <a:r>
              <a:rPr lang="en-US" dirty="0">
                <a:solidFill>
                  <a:schemeClr val="tx2"/>
                </a:solidFill>
              </a:rPr>
              <a:t>.</a:t>
            </a:r>
          </a:p>
          <a:p>
            <a:r>
              <a:rPr lang="en-US" dirty="0">
                <a:solidFill>
                  <a:schemeClr val="tx2"/>
                </a:solidFill>
              </a:rPr>
              <a:t>Bij </a:t>
            </a:r>
            <a:r>
              <a:rPr lang="en-US" dirty="0" err="1">
                <a:solidFill>
                  <a:schemeClr val="tx2"/>
                </a:solidFill>
              </a:rPr>
              <a:t>een</a:t>
            </a:r>
            <a:r>
              <a:rPr lang="en-US" dirty="0">
                <a:solidFill>
                  <a:schemeClr val="tx2"/>
                </a:solidFill>
              </a:rPr>
              <a:t> tekort aan </a:t>
            </a:r>
            <a:r>
              <a:rPr lang="en-US" dirty="0" err="1">
                <a:solidFill>
                  <a:schemeClr val="tx2"/>
                </a:solidFill>
              </a:rPr>
              <a:t>vitamine</a:t>
            </a:r>
            <a:r>
              <a:rPr lang="en-US" dirty="0">
                <a:solidFill>
                  <a:schemeClr val="tx2"/>
                </a:solidFill>
              </a:rPr>
              <a:t> D3 </a:t>
            </a:r>
            <a:r>
              <a:rPr lang="en-US" dirty="0" err="1">
                <a:solidFill>
                  <a:schemeClr val="tx2"/>
                </a:solidFill>
              </a:rPr>
              <a:t>ontstaan</a:t>
            </a:r>
            <a:r>
              <a:rPr lang="en-US" dirty="0">
                <a:solidFill>
                  <a:schemeClr val="tx2"/>
                </a:solidFill>
              </a:rPr>
              <a:t> </a:t>
            </a:r>
            <a:r>
              <a:rPr lang="en-US" dirty="0" err="1">
                <a:solidFill>
                  <a:schemeClr val="tx2"/>
                </a:solidFill>
              </a:rPr>
              <a:t>gebreken</a:t>
            </a:r>
            <a:r>
              <a:rPr lang="en-US" dirty="0">
                <a:solidFill>
                  <a:schemeClr val="tx2"/>
                </a:solidFill>
              </a:rPr>
              <a:t> aan het </a:t>
            </a:r>
            <a:r>
              <a:rPr lang="en-US" dirty="0" err="1">
                <a:solidFill>
                  <a:schemeClr val="tx2"/>
                </a:solidFill>
              </a:rPr>
              <a:t>beenderstelsel</a:t>
            </a:r>
            <a:r>
              <a:rPr lang="en-US" dirty="0">
                <a:solidFill>
                  <a:schemeClr val="tx2"/>
                </a:solidFill>
              </a:rPr>
              <a:t>.</a:t>
            </a:r>
          </a:p>
          <a:p>
            <a:r>
              <a:rPr lang="en-US" dirty="0">
                <a:solidFill>
                  <a:schemeClr val="tx2"/>
                </a:solidFill>
              </a:rPr>
              <a:t>Als je </a:t>
            </a:r>
            <a:r>
              <a:rPr lang="en-US" dirty="0" err="1">
                <a:solidFill>
                  <a:schemeClr val="tx2"/>
                </a:solidFill>
              </a:rPr>
              <a:t>vogels</a:t>
            </a:r>
            <a:r>
              <a:rPr lang="en-US" dirty="0">
                <a:solidFill>
                  <a:schemeClr val="tx2"/>
                </a:solidFill>
              </a:rPr>
              <a:t> </a:t>
            </a:r>
            <a:r>
              <a:rPr lang="en-US" dirty="0" err="1">
                <a:solidFill>
                  <a:schemeClr val="tx2"/>
                </a:solidFill>
              </a:rPr>
              <a:t>onder</a:t>
            </a:r>
            <a:r>
              <a:rPr lang="en-US" dirty="0">
                <a:solidFill>
                  <a:schemeClr val="tx2"/>
                </a:solidFill>
              </a:rPr>
              <a:t> </a:t>
            </a:r>
            <a:r>
              <a:rPr lang="en-US" dirty="0">
                <a:solidFill>
                  <a:srgbClr val="FF33CC"/>
                </a:solidFill>
              </a:rPr>
              <a:t>LED </a:t>
            </a:r>
            <a:r>
              <a:rPr lang="en-US" dirty="0" err="1">
                <a:solidFill>
                  <a:srgbClr val="FF33CC"/>
                </a:solidFill>
              </a:rPr>
              <a:t>licht</a:t>
            </a:r>
            <a:r>
              <a:rPr lang="en-US" dirty="0">
                <a:solidFill>
                  <a:srgbClr val="FF33CC"/>
                </a:solidFill>
              </a:rPr>
              <a:t> </a:t>
            </a:r>
            <a:r>
              <a:rPr lang="en-US" dirty="0" err="1">
                <a:solidFill>
                  <a:schemeClr val="tx2"/>
                </a:solidFill>
              </a:rPr>
              <a:t>gaat</a:t>
            </a:r>
            <a:r>
              <a:rPr lang="en-US" dirty="0">
                <a:solidFill>
                  <a:schemeClr val="tx2"/>
                </a:solidFill>
              </a:rPr>
              <a:t> </a:t>
            </a:r>
            <a:r>
              <a:rPr lang="en-US" dirty="0" err="1">
                <a:solidFill>
                  <a:schemeClr val="tx2"/>
                </a:solidFill>
              </a:rPr>
              <a:t>kweken</a:t>
            </a:r>
            <a:r>
              <a:rPr lang="en-US" dirty="0">
                <a:solidFill>
                  <a:schemeClr val="tx2"/>
                </a:solidFill>
              </a:rPr>
              <a:t> </a:t>
            </a:r>
            <a:r>
              <a:rPr lang="en-US" dirty="0" err="1">
                <a:solidFill>
                  <a:schemeClr val="tx2"/>
                </a:solidFill>
              </a:rPr>
              <a:t>moet</a:t>
            </a:r>
            <a:r>
              <a:rPr lang="en-US" dirty="0">
                <a:solidFill>
                  <a:schemeClr val="tx2"/>
                </a:solidFill>
              </a:rPr>
              <a:t> je </a:t>
            </a:r>
            <a:r>
              <a:rPr lang="en-US" dirty="0" err="1">
                <a:solidFill>
                  <a:schemeClr val="tx2"/>
                </a:solidFill>
              </a:rPr>
              <a:t>dus</a:t>
            </a:r>
            <a:r>
              <a:rPr lang="en-US" dirty="0">
                <a:solidFill>
                  <a:schemeClr val="tx2"/>
                </a:solidFill>
              </a:rPr>
              <a:t> </a:t>
            </a:r>
            <a:r>
              <a:rPr lang="en-US" dirty="0" err="1">
                <a:solidFill>
                  <a:srgbClr val="FF33CC"/>
                </a:solidFill>
              </a:rPr>
              <a:t>vitamine</a:t>
            </a:r>
            <a:r>
              <a:rPr lang="en-US" dirty="0">
                <a:solidFill>
                  <a:srgbClr val="FF33CC"/>
                </a:solidFill>
              </a:rPr>
              <a:t> D3 </a:t>
            </a:r>
            <a:r>
              <a:rPr lang="en-US" dirty="0" err="1">
                <a:solidFill>
                  <a:schemeClr val="tx2"/>
                </a:solidFill>
              </a:rPr>
              <a:t>bijvoeren</a:t>
            </a:r>
            <a:r>
              <a:rPr lang="en-US" dirty="0">
                <a:solidFill>
                  <a:schemeClr val="tx2"/>
                </a:solidFill>
              </a:rPr>
              <a:t>!</a:t>
            </a:r>
          </a:p>
          <a:p>
            <a:pPr lvl="1"/>
            <a:r>
              <a:rPr lang="en-US" dirty="0">
                <a:solidFill>
                  <a:schemeClr val="tx2"/>
                </a:solidFill>
              </a:rPr>
              <a:t>Dit </a:t>
            </a:r>
            <a:r>
              <a:rPr lang="en-US" dirty="0" err="1">
                <a:solidFill>
                  <a:schemeClr val="tx2"/>
                </a:solidFill>
              </a:rPr>
              <a:t>geldt</a:t>
            </a:r>
            <a:r>
              <a:rPr lang="en-US" dirty="0">
                <a:solidFill>
                  <a:schemeClr val="tx2"/>
                </a:solidFill>
              </a:rPr>
              <a:t> </a:t>
            </a:r>
            <a:r>
              <a:rPr lang="en-US" dirty="0" err="1">
                <a:solidFill>
                  <a:schemeClr val="tx2"/>
                </a:solidFill>
              </a:rPr>
              <a:t>ook</a:t>
            </a:r>
            <a:r>
              <a:rPr lang="en-US" dirty="0">
                <a:solidFill>
                  <a:schemeClr val="tx2"/>
                </a:solidFill>
              </a:rPr>
              <a:t> voor het “</a:t>
            </a:r>
            <a:r>
              <a:rPr lang="en-US" dirty="0" err="1">
                <a:solidFill>
                  <a:schemeClr val="tx2"/>
                </a:solidFill>
              </a:rPr>
              <a:t>onderhoud</a:t>
            </a:r>
            <a:r>
              <a:rPr lang="en-US" dirty="0">
                <a:solidFill>
                  <a:schemeClr val="tx2"/>
                </a:solidFill>
              </a:rPr>
              <a:t>” (de </a:t>
            </a:r>
            <a:r>
              <a:rPr lang="en-US" dirty="0" err="1">
                <a:solidFill>
                  <a:schemeClr val="tx2"/>
                </a:solidFill>
              </a:rPr>
              <a:t>regeneratie</a:t>
            </a:r>
            <a:r>
              <a:rPr lang="en-US" dirty="0">
                <a:solidFill>
                  <a:schemeClr val="tx2"/>
                </a:solidFill>
              </a:rPr>
              <a:t>) van </a:t>
            </a:r>
            <a:r>
              <a:rPr lang="en-US" dirty="0" err="1">
                <a:solidFill>
                  <a:schemeClr val="tx2"/>
                </a:solidFill>
              </a:rPr>
              <a:t>volwassen</a:t>
            </a:r>
            <a:r>
              <a:rPr lang="en-US" dirty="0">
                <a:solidFill>
                  <a:schemeClr val="tx2"/>
                </a:solidFill>
              </a:rPr>
              <a:t> </a:t>
            </a:r>
            <a:r>
              <a:rPr lang="en-US" dirty="0" err="1">
                <a:solidFill>
                  <a:schemeClr val="tx2"/>
                </a:solidFill>
              </a:rPr>
              <a:t>vogels</a:t>
            </a:r>
            <a:r>
              <a:rPr lang="en-US" dirty="0">
                <a:solidFill>
                  <a:schemeClr val="tx2"/>
                </a:solidFill>
              </a:rPr>
              <a:t>.</a:t>
            </a:r>
          </a:p>
          <a:p>
            <a:pPr lvl="1"/>
            <a:r>
              <a:rPr lang="en-US" dirty="0">
                <a:solidFill>
                  <a:schemeClr val="tx2"/>
                </a:solidFill>
              </a:rPr>
              <a:t>Pas </a:t>
            </a:r>
            <a:r>
              <a:rPr lang="en-US" dirty="0" err="1">
                <a:solidFill>
                  <a:schemeClr val="tx2"/>
                </a:solidFill>
              </a:rPr>
              <a:t>wel</a:t>
            </a:r>
            <a:r>
              <a:rPr lang="en-US" dirty="0">
                <a:solidFill>
                  <a:schemeClr val="tx2"/>
                </a:solidFill>
              </a:rPr>
              <a:t> op met </a:t>
            </a:r>
            <a:r>
              <a:rPr lang="en-US" dirty="0" err="1">
                <a:solidFill>
                  <a:schemeClr val="tx2"/>
                </a:solidFill>
              </a:rPr>
              <a:t>overdosering</a:t>
            </a:r>
            <a:r>
              <a:rPr lang="en-US" dirty="0">
                <a:solidFill>
                  <a:schemeClr val="tx2"/>
                </a:solidFill>
              </a:rPr>
              <a:t>!</a:t>
            </a:r>
          </a:p>
        </p:txBody>
      </p:sp>
      <p:sp>
        <p:nvSpPr>
          <p:cNvPr id="4" name="Date Placeholder 3">
            <a:extLst>
              <a:ext uri="{FF2B5EF4-FFF2-40B4-BE49-F238E27FC236}">
                <a16:creationId xmlns:a16="http://schemas.microsoft.com/office/drawing/2014/main" xmlns="" id="{1E98270E-F4E4-642B-794E-6DF8C5631D67}"/>
              </a:ext>
            </a:extLst>
          </p:cNvPr>
          <p:cNvSpPr>
            <a:spLocks noGrp="1"/>
          </p:cNvSpPr>
          <p:nvPr>
            <p:ph type="dt" sz="half" idx="10"/>
          </p:nvPr>
        </p:nvSpPr>
        <p:spPr/>
        <p:txBody>
          <a:bodyPr/>
          <a:lstStyle/>
          <a:p>
            <a:r>
              <a:rPr lang="en-US"/>
              <a:t>06-Feb-24</a:t>
            </a:r>
            <a:endParaRPr lang="en-US" dirty="0"/>
          </a:p>
        </p:txBody>
      </p:sp>
      <p:sp>
        <p:nvSpPr>
          <p:cNvPr id="5" name="Slide Number Placeholder 4">
            <a:extLst>
              <a:ext uri="{FF2B5EF4-FFF2-40B4-BE49-F238E27FC236}">
                <a16:creationId xmlns:a16="http://schemas.microsoft.com/office/drawing/2014/main" xmlns="" id="{54E6B665-4619-E9A0-4597-A317EEE34939}"/>
              </a:ext>
            </a:extLst>
          </p:cNvPr>
          <p:cNvSpPr>
            <a:spLocks noGrp="1"/>
          </p:cNvSpPr>
          <p:nvPr>
            <p:ph type="sldNum" sz="quarter" idx="12"/>
          </p:nvPr>
        </p:nvSpPr>
        <p:spPr/>
        <p:txBody>
          <a:bodyPr/>
          <a:lstStyle/>
          <a:p>
            <a:fld id="{4FAB73BC-B049-4115-A692-8D63A059BFB8}" type="slidenum">
              <a:rPr lang="en-US" smtClean="0"/>
              <a:pPr/>
              <a:t>23</a:t>
            </a:fld>
            <a:endParaRPr lang="en-US" dirty="0"/>
          </a:p>
        </p:txBody>
      </p:sp>
      <p:pic>
        <p:nvPicPr>
          <p:cNvPr id="8" name="Picture 7">
            <a:extLst>
              <a:ext uri="{FF2B5EF4-FFF2-40B4-BE49-F238E27FC236}">
                <a16:creationId xmlns:a16="http://schemas.microsoft.com/office/drawing/2014/main" xmlns="" id="{39AA8BFB-0D45-6577-693D-91EB0CA3F71A}"/>
              </a:ext>
            </a:extLst>
          </p:cNvPr>
          <p:cNvPicPr>
            <a:picLocks noChangeAspect="1"/>
          </p:cNvPicPr>
          <p:nvPr/>
        </p:nvPicPr>
        <p:blipFill>
          <a:blip r:embed="rId2"/>
          <a:stretch>
            <a:fillRect/>
          </a:stretch>
        </p:blipFill>
        <p:spPr>
          <a:xfrm>
            <a:off x="341067" y="3183253"/>
            <a:ext cx="1913182" cy="2550909"/>
          </a:xfrm>
          <a:prstGeom prst="rect">
            <a:avLst/>
          </a:prstGeom>
          <a:solidFill>
            <a:srgbClr val="FFFFCC"/>
          </a:solidFill>
        </p:spPr>
      </p:pic>
      <p:sp>
        <p:nvSpPr>
          <p:cNvPr id="6" name="Footer Placeholder 5">
            <a:extLst>
              <a:ext uri="{FF2B5EF4-FFF2-40B4-BE49-F238E27FC236}">
                <a16:creationId xmlns:a16="http://schemas.microsoft.com/office/drawing/2014/main" xmlns="" id="{068684E8-585E-B5CA-36B4-B3D40F632FDB}"/>
              </a:ext>
            </a:extLst>
          </p:cNvPr>
          <p:cNvSpPr>
            <a:spLocks noGrp="1"/>
          </p:cNvSpPr>
          <p:nvPr>
            <p:ph type="ftr" sz="quarter" idx="11"/>
          </p:nvPr>
        </p:nvSpPr>
        <p:spPr/>
        <p:txBody>
          <a:bodyPr/>
          <a:lstStyle/>
          <a:p>
            <a:r>
              <a:rPr lang="nl-NL"/>
              <a:t>Omstandigheden voor de Kleurkanariekweek: Voeding</a:t>
            </a:r>
            <a:endParaRPr lang="en-US" dirty="0"/>
          </a:p>
        </p:txBody>
      </p:sp>
    </p:spTree>
    <p:extLst>
      <p:ext uri="{BB962C8B-B14F-4D97-AF65-F5344CB8AC3E}">
        <p14:creationId xmlns:p14="http://schemas.microsoft.com/office/powerpoint/2010/main" val="5786510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C7774FC5-4406-8462-259F-4DF4BDD7BB1D}"/>
              </a:ext>
            </a:extLst>
          </p:cNvPr>
          <p:cNvSpPr>
            <a:spLocks noGrp="1"/>
          </p:cNvSpPr>
          <p:nvPr>
            <p:ph idx="1"/>
          </p:nvPr>
        </p:nvSpPr>
        <p:spPr/>
        <p:txBody>
          <a:bodyPr>
            <a:normAutofit/>
          </a:bodyPr>
          <a:lstStyle/>
          <a:p>
            <a:pPr marL="0" indent="0">
              <a:buNone/>
            </a:pPr>
            <a:r>
              <a:rPr lang="en-US" sz="2400" dirty="0" err="1">
                <a:solidFill>
                  <a:schemeClr val="tx2"/>
                </a:solidFill>
              </a:rPr>
              <a:t>Combinatie</a:t>
            </a:r>
            <a:r>
              <a:rPr lang="en-US" sz="2400" dirty="0">
                <a:solidFill>
                  <a:schemeClr val="tx2"/>
                </a:solidFill>
              </a:rPr>
              <a:t> van de vier </a:t>
            </a:r>
            <a:r>
              <a:rPr lang="en-US" sz="2400" dirty="0" err="1">
                <a:solidFill>
                  <a:srgbClr val="C00000"/>
                </a:solidFill>
              </a:rPr>
              <a:t>vetoplosbare</a:t>
            </a:r>
            <a:r>
              <a:rPr lang="en-US" sz="2400" dirty="0">
                <a:solidFill>
                  <a:srgbClr val="C00000"/>
                </a:solidFill>
              </a:rPr>
              <a:t> </a:t>
            </a:r>
            <a:r>
              <a:rPr lang="en-US" sz="2400" dirty="0" err="1">
                <a:solidFill>
                  <a:srgbClr val="C00000"/>
                </a:solidFill>
              </a:rPr>
              <a:t>vitaminen</a:t>
            </a:r>
            <a:r>
              <a:rPr lang="en-US" sz="2400" dirty="0">
                <a:solidFill>
                  <a:schemeClr val="tx2"/>
                </a:solidFill>
              </a:rPr>
              <a:t>: </a:t>
            </a:r>
            <a:r>
              <a:rPr lang="en-US" sz="2400" dirty="0" err="1">
                <a:solidFill>
                  <a:schemeClr val="tx2"/>
                </a:solidFill>
              </a:rPr>
              <a:t>vitamine</a:t>
            </a:r>
            <a:r>
              <a:rPr lang="en-US" sz="2400" dirty="0">
                <a:solidFill>
                  <a:schemeClr val="tx2"/>
                </a:solidFill>
              </a:rPr>
              <a:t> </a:t>
            </a:r>
            <a:r>
              <a:rPr lang="en-US" sz="2400" dirty="0">
                <a:solidFill>
                  <a:srgbClr val="C00000"/>
                </a:solidFill>
              </a:rPr>
              <a:t>K</a:t>
            </a:r>
            <a:r>
              <a:rPr lang="en-US" sz="2400" dirty="0">
                <a:solidFill>
                  <a:schemeClr val="tx2"/>
                </a:solidFill>
              </a:rPr>
              <a:t>, </a:t>
            </a:r>
            <a:r>
              <a:rPr lang="en-US" sz="2400" dirty="0" err="1">
                <a:solidFill>
                  <a:schemeClr val="tx2"/>
                </a:solidFill>
              </a:rPr>
              <a:t>vitamine</a:t>
            </a:r>
            <a:r>
              <a:rPr lang="en-US" sz="2400" dirty="0">
                <a:solidFill>
                  <a:schemeClr val="tx2"/>
                </a:solidFill>
              </a:rPr>
              <a:t> </a:t>
            </a:r>
            <a:r>
              <a:rPr lang="en-US" sz="2400" dirty="0">
                <a:solidFill>
                  <a:srgbClr val="C00000"/>
                </a:solidFill>
              </a:rPr>
              <a:t>A</a:t>
            </a:r>
            <a:r>
              <a:rPr lang="en-US" sz="2400" dirty="0">
                <a:solidFill>
                  <a:schemeClr val="tx2"/>
                </a:solidFill>
              </a:rPr>
              <a:t>, </a:t>
            </a:r>
            <a:r>
              <a:rPr lang="en-US" sz="2400" dirty="0" err="1">
                <a:solidFill>
                  <a:schemeClr val="tx2"/>
                </a:solidFill>
              </a:rPr>
              <a:t>vitamine</a:t>
            </a:r>
            <a:r>
              <a:rPr lang="en-US" sz="2400" dirty="0">
                <a:solidFill>
                  <a:schemeClr val="tx2"/>
                </a:solidFill>
              </a:rPr>
              <a:t> </a:t>
            </a:r>
            <a:r>
              <a:rPr lang="en-US" sz="2400" dirty="0">
                <a:solidFill>
                  <a:srgbClr val="C00000"/>
                </a:solidFill>
              </a:rPr>
              <a:t>D3</a:t>
            </a:r>
            <a:r>
              <a:rPr lang="en-US" sz="2400" dirty="0">
                <a:solidFill>
                  <a:schemeClr val="tx2"/>
                </a:solidFill>
              </a:rPr>
              <a:t> en </a:t>
            </a:r>
            <a:r>
              <a:rPr lang="en-US" sz="2400" dirty="0" err="1">
                <a:solidFill>
                  <a:schemeClr val="tx2"/>
                </a:solidFill>
              </a:rPr>
              <a:t>vitamine</a:t>
            </a:r>
            <a:r>
              <a:rPr lang="en-US" sz="2400" dirty="0">
                <a:solidFill>
                  <a:srgbClr val="C00000"/>
                </a:solidFill>
              </a:rPr>
              <a:t> E</a:t>
            </a:r>
          </a:p>
          <a:p>
            <a:pPr algn="l" fontAlgn="t">
              <a:buFont typeface="Arial" panose="020B0604020202020204" pitchFamily="34" charset="0"/>
              <a:buChar char="•"/>
            </a:pPr>
            <a:r>
              <a:rPr lang="nl-NL" sz="2400" b="0" dirty="0">
                <a:solidFill>
                  <a:schemeClr val="tx2"/>
                </a:solidFill>
                <a:effectLst/>
              </a:rPr>
              <a:t>Stimuleert de</a:t>
            </a:r>
            <a:r>
              <a:rPr lang="nl-NL" sz="2400" b="0" dirty="0">
                <a:solidFill>
                  <a:srgbClr val="0070C0"/>
                </a:solidFill>
                <a:effectLst/>
              </a:rPr>
              <a:t> bevruchting </a:t>
            </a:r>
            <a:r>
              <a:rPr lang="nl-NL" sz="2400" b="0" dirty="0">
                <a:solidFill>
                  <a:schemeClr val="tx2"/>
                </a:solidFill>
                <a:effectLst/>
              </a:rPr>
              <a:t>en de </a:t>
            </a:r>
            <a:r>
              <a:rPr lang="nl-NL" sz="2400" b="0" dirty="0" err="1">
                <a:solidFill>
                  <a:srgbClr val="0070C0"/>
                </a:solidFill>
                <a:effectLst/>
              </a:rPr>
              <a:t>eileg</a:t>
            </a:r>
            <a:r>
              <a:rPr lang="nl-NL" sz="2400" b="0" dirty="0">
                <a:solidFill>
                  <a:schemeClr val="tx2"/>
                </a:solidFill>
                <a:effectLst/>
              </a:rPr>
              <a:t>.</a:t>
            </a:r>
          </a:p>
          <a:p>
            <a:pPr algn="l" fontAlgn="t">
              <a:buFont typeface="Arial" panose="020B0604020202020204" pitchFamily="34" charset="0"/>
              <a:buChar char="•"/>
            </a:pPr>
            <a:r>
              <a:rPr lang="nl-NL" sz="2400" b="0" dirty="0">
                <a:solidFill>
                  <a:schemeClr val="tx2"/>
                </a:solidFill>
                <a:effectLst/>
              </a:rPr>
              <a:t>Compenseert een </a:t>
            </a:r>
            <a:r>
              <a:rPr lang="nl-NL" sz="2400" b="0" dirty="0">
                <a:solidFill>
                  <a:srgbClr val="00B050"/>
                </a:solidFill>
                <a:effectLst/>
              </a:rPr>
              <a:t>eenzijdige voeding</a:t>
            </a:r>
            <a:r>
              <a:rPr lang="nl-NL" sz="2400" b="0" dirty="0">
                <a:solidFill>
                  <a:schemeClr val="tx2"/>
                </a:solidFill>
                <a:effectLst/>
              </a:rPr>
              <a:t>.</a:t>
            </a:r>
          </a:p>
          <a:p>
            <a:pPr algn="l" fontAlgn="t">
              <a:buFont typeface="Arial" panose="020B0604020202020204" pitchFamily="34" charset="0"/>
              <a:buChar char="•"/>
            </a:pPr>
            <a:r>
              <a:rPr lang="nl-NL" sz="2400" b="0" dirty="0">
                <a:solidFill>
                  <a:schemeClr val="tx2"/>
                </a:solidFill>
                <a:effectLst/>
              </a:rPr>
              <a:t>Essentieel voor mutaties die </a:t>
            </a:r>
            <a:r>
              <a:rPr lang="nl-NL" sz="2400" b="0" dirty="0">
                <a:solidFill>
                  <a:srgbClr val="FF33CC"/>
                </a:solidFill>
                <a:effectLst/>
              </a:rPr>
              <a:t>geen Vitamine A </a:t>
            </a:r>
            <a:r>
              <a:rPr lang="nl-NL" sz="2400" b="0" dirty="0">
                <a:solidFill>
                  <a:schemeClr val="tx2"/>
                </a:solidFill>
                <a:effectLst/>
              </a:rPr>
              <a:t>kunnen aanmaken.</a:t>
            </a:r>
          </a:p>
          <a:p>
            <a:pPr algn="l" fontAlgn="t">
              <a:buFont typeface="Arial" panose="020B0604020202020204" pitchFamily="34" charset="0"/>
              <a:buChar char="•"/>
            </a:pPr>
            <a:r>
              <a:rPr lang="nl-NL" sz="2400" dirty="0">
                <a:solidFill>
                  <a:schemeClr val="tx2"/>
                </a:solidFill>
              </a:rPr>
              <a:t>Compenseer</a:t>
            </a:r>
            <a:r>
              <a:rPr lang="nl-NL" sz="2400" b="0" dirty="0">
                <a:solidFill>
                  <a:schemeClr val="tx2"/>
                </a:solidFill>
                <a:effectLst/>
              </a:rPr>
              <a:t>t gedeeltelijk het </a:t>
            </a:r>
            <a:r>
              <a:rPr lang="nl-NL" sz="2400" b="0" dirty="0">
                <a:solidFill>
                  <a:srgbClr val="FF33CC"/>
                </a:solidFill>
                <a:effectLst/>
              </a:rPr>
              <a:t>tekort aan UV </a:t>
            </a:r>
            <a:r>
              <a:rPr lang="nl-NL" sz="2400" b="0" dirty="0">
                <a:solidFill>
                  <a:schemeClr val="tx2"/>
                </a:solidFill>
                <a:effectLst/>
              </a:rPr>
              <a:t>van natuurlijk zonlicht.</a:t>
            </a:r>
          </a:p>
          <a:p>
            <a:pPr algn="l" fontAlgn="t">
              <a:buFont typeface="Arial" panose="020B0604020202020204" pitchFamily="34" charset="0"/>
              <a:buChar char="•"/>
            </a:pPr>
            <a:r>
              <a:rPr lang="nl-NL" sz="2400" b="0" dirty="0">
                <a:solidFill>
                  <a:schemeClr val="tx2"/>
                </a:solidFill>
                <a:effectLst/>
              </a:rPr>
              <a:t>Zorgt voor een goede </a:t>
            </a:r>
            <a:r>
              <a:rPr lang="nl-NL" sz="2400" b="0" dirty="0">
                <a:solidFill>
                  <a:srgbClr val="0070C0"/>
                </a:solidFill>
                <a:effectLst/>
              </a:rPr>
              <a:t>beendervorming</a:t>
            </a:r>
            <a:r>
              <a:rPr lang="nl-NL" sz="2400" b="0" dirty="0">
                <a:solidFill>
                  <a:schemeClr val="tx2"/>
                </a:solidFill>
                <a:effectLst/>
              </a:rPr>
              <a:t>.</a:t>
            </a:r>
          </a:p>
          <a:p>
            <a:pPr algn="l" fontAlgn="t">
              <a:buFont typeface="Arial" panose="020B0604020202020204" pitchFamily="34" charset="0"/>
              <a:buChar char="•"/>
            </a:pPr>
            <a:r>
              <a:rPr lang="nl-NL" sz="2400" b="0" dirty="0">
                <a:solidFill>
                  <a:schemeClr val="tx2"/>
                </a:solidFill>
                <a:effectLst/>
              </a:rPr>
              <a:t>Behoudt van het </a:t>
            </a:r>
            <a:r>
              <a:rPr lang="nl-NL" sz="2400" b="0" dirty="0">
                <a:solidFill>
                  <a:srgbClr val="00B050"/>
                </a:solidFill>
                <a:effectLst/>
              </a:rPr>
              <a:t>evenwicht</a:t>
            </a:r>
            <a:r>
              <a:rPr lang="nl-NL" sz="2400" b="0" dirty="0">
                <a:solidFill>
                  <a:schemeClr val="tx2"/>
                </a:solidFill>
                <a:effectLst/>
              </a:rPr>
              <a:t> in de </a:t>
            </a:r>
            <a:r>
              <a:rPr lang="nl-NL" sz="2400" b="0" dirty="0">
                <a:solidFill>
                  <a:srgbClr val="00B050"/>
                </a:solidFill>
                <a:effectLst/>
              </a:rPr>
              <a:t>slijmvliezen</a:t>
            </a:r>
            <a:r>
              <a:rPr lang="nl-NL" sz="2400" b="0" dirty="0">
                <a:solidFill>
                  <a:schemeClr val="tx2"/>
                </a:solidFill>
                <a:effectLst/>
              </a:rPr>
              <a:t> van </a:t>
            </a:r>
            <a:r>
              <a:rPr lang="nl-NL" sz="2400" b="0" dirty="0">
                <a:solidFill>
                  <a:srgbClr val="00B050"/>
                </a:solidFill>
                <a:effectLst/>
              </a:rPr>
              <a:t>luchtwegen</a:t>
            </a:r>
            <a:r>
              <a:rPr lang="nl-NL" sz="2400" b="0" dirty="0">
                <a:solidFill>
                  <a:schemeClr val="tx2"/>
                </a:solidFill>
                <a:effectLst/>
              </a:rPr>
              <a:t>.</a:t>
            </a:r>
          </a:p>
        </p:txBody>
      </p:sp>
      <p:sp>
        <p:nvSpPr>
          <p:cNvPr id="4" name="Date Placeholder 3">
            <a:extLst>
              <a:ext uri="{FF2B5EF4-FFF2-40B4-BE49-F238E27FC236}">
                <a16:creationId xmlns:a16="http://schemas.microsoft.com/office/drawing/2014/main" xmlns="" id="{629F9792-4CB9-5FC2-0D0B-C3246C44F03B}"/>
              </a:ext>
            </a:extLst>
          </p:cNvPr>
          <p:cNvSpPr>
            <a:spLocks noGrp="1"/>
          </p:cNvSpPr>
          <p:nvPr>
            <p:ph type="dt" sz="half" idx="10"/>
          </p:nvPr>
        </p:nvSpPr>
        <p:spPr/>
        <p:txBody>
          <a:bodyPr/>
          <a:lstStyle/>
          <a:p>
            <a:r>
              <a:rPr lang="en-US"/>
              <a:t>06-Feb-24</a:t>
            </a:r>
            <a:endParaRPr lang="en-US" dirty="0"/>
          </a:p>
        </p:txBody>
      </p:sp>
      <p:sp>
        <p:nvSpPr>
          <p:cNvPr id="5" name="Footer Placeholder 4">
            <a:extLst>
              <a:ext uri="{FF2B5EF4-FFF2-40B4-BE49-F238E27FC236}">
                <a16:creationId xmlns:a16="http://schemas.microsoft.com/office/drawing/2014/main" xmlns="" id="{9DA09246-629E-AB73-E320-86D2814F91A5}"/>
              </a:ext>
            </a:extLst>
          </p:cNvPr>
          <p:cNvSpPr>
            <a:spLocks noGrp="1"/>
          </p:cNvSpPr>
          <p:nvPr>
            <p:ph type="ftr" sz="quarter" idx="11"/>
          </p:nvPr>
        </p:nvSpPr>
        <p:spPr/>
        <p:txBody>
          <a:bodyPr/>
          <a:lstStyle/>
          <a:p>
            <a:r>
              <a:rPr lang="nl-NL"/>
              <a:t>Omstandigheden voor de Kleurkanariekweek: Voeding</a:t>
            </a:r>
            <a:endParaRPr lang="en-US" dirty="0"/>
          </a:p>
        </p:txBody>
      </p:sp>
      <p:sp>
        <p:nvSpPr>
          <p:cNvPr id="6" name="Slide Number Placeholder 5">
            <a:extLst>
              <a:ext uri="{FF2B5EF4-FFF2-40B4-BE49-F238E27FC236}">
                <a16:creationId xmlns:a16="http://schemas.microsoft.com/office/drawing/2014/main" xmlns="" id="{DE52A45D-ACC7-27F9-9F16-30893A7BEAB5}"/>
              </a:ext>
            </a:extLst>
          </p:cNvPr>
          <p:cNvSpPr>
            <a:spLocks noGrp="1"/>
          </p:cNvSpPr>
          <p:nvPr>
            <p:ph type="sldNum" sz="quarter" idx="12"/>
          </p:nvPr>
        </p:nvSpPr>
        <p:spPr/>
        <p:txBody>
          <a:bodyPr/>
          <a:lstStyle/>
          <a:p>
            <a:fld id="{4FAB73BC-B049-4115-A692-8D63A059BFB8}" type="slidenum">
              <a:rPr lang="en-US" smtClean="0"/>
              <a:pPr/>
              <a:t>24</a:t>
            </a:fld>
            <a:endParaRPr lang="en-US" dirty="0"/>
          </a:p>
        </p:txBody>
      </p:sp>
      <p:sp>
        <p:nvSpPr>
          <p:cNvPr id="7" name="AutoShape 2">
            <a:extLst>
              <a:ext uri="{FF2B5EF4-FFF2-40B4-BE49-F238E27FC236}">
                <a16:creationId xmlns:a16="http://schemas.microsoft.com/office/drawing/2014/main" xmlns="" id="{76D16B95-9B8A-64F9-6EB8-EB0DDFB8104F}"/>
              </a:ext>
            </a:extLst>
          </p:cNvPr>
          <p:cNvSpPr>
            <a:spLocks noGrp="1" noChangeAspect="1" noChangeArrowheads="1"/>
          </p:cNvSpPr>
          <p:nvPr>
            <p:ph type="title"/>
          </p:nvPr>
        </p:nvSpPr>
        <p:spPr bwMode="auto">
          <a:xfrm>
            <a:off x="83890" y="1123838"/>
            <a:ext cx="2483141" cy="460118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r>
              <a:rPr lang="en-US" dirty="0" err="1"/>
              <a:t>Vitamine</a:t>
            </a:r>
            <a:r>
              <a:rPr lang="en-US" dirty="0"/>
              <a:t> </a:t>
            </a:r>
            <a:r>
              <a:rPr lang="en-US" dirty="0" err="1"/>
              <a:t>KAD</a:t>
            </a:r>
            <a:r>
              <a:rPr lang="en-US" dirty="0" err="1">
                <a:solidFill>
                  <a:schemeClr val="accent3">
                    <a:lumMod val="50000"/>
                  </a:schemeClr>
                </a:solidFill>
              </a:rPr>
              <a:t>d</a:t>
            </a:r>
            <a:r>
              <a:rPr lang="en-US" dirty="0" err="1"/>
              <a:t>RI</a:t>
            </a:r>
            <a:r>
              <a:rPr lang="en-US" dirty="0" err="1">
                <a:solidFill>
                  <a:schemeClr val="accent3">
                    <a:lumMod val="50000"/>
                  </a:schemeClr>
                </a:solidFill>
              </a:rPr>
              <a:t>e</a:t>
            </a:r>
            <a:r>
              <a:rPr lang="en-US" dirty="0" err="1"/>
              <a:t>E</a:t>
            </a:r>
            <a:r>
              <a:rPr lang="en-US" dirty="0"/>
              <a:t> van dr. </a:t>
            </a:r>
            <a:r>
              <a:rPr lang="en-US" dirty="0" err="1"/>
              <a:t>Coutteel</a:t>
            </a:r>
            <a:endParaRPr lang="en-US" dirty="0"/>
          </a:p>
        </p:txBody>
      </p:sp>
      <p:pic>
        <p:nvPicPr>
          <p:cNvPr id="10" name="Picture 6">
            <a:extLst>
              <a:ext uri="{FF2B5EF4-FFF2-40B4-BE49-F238E27FC236}">
                <a16:creationId xmlns:a16="http://schemas.microsoft.com/office/drawing/2014/main" xmlns="" id="{0A9BEB20-FC66-5C39-C2AE-036B8AB1E9D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7598" r="11320"/>
          <a:stretch/>
        </p:blipFill>
        <p:spPr bwMode="auto">
          <a:xfrm>
            <a:off x="369116" y="2788815"/>
            <a:ext cx="2031186"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85084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E159C4F-D0DF-A37E-B0B1-6E2709E63B85}"/>
              </a:ext>
            </a:extLst>
          </p:cNvPr>
          <p:cNvSpPr>
            <a:spLocks noGrp="1"/>
          </p:cNvSpPr>
          <p:nvPr>
            <p:ph type="title"/>
          </p:nvPr>
        </p:nvSpPr>
        <p:spPr/>
        <p:txBody>
          <a:bodyPr/>
          <a:lstStyle/>
          <a:p>
            <a:r>
              <a:rPr lang="en-US" dirty="0"/>
              <a:t>Calcium D3 van                dr. </a:t>
            </a:r>
            <a:r>
              <a:rPr lang="en-US" dirty="0" err="1"/>
              <a:t>Coutteel</a:t>
            </a:r>
            <a:r>
              <a:rPr lang="en-US" dirty="0"/>
              <a:t/>
            </a:r>
            <a:br>
              <a:rPr lang="en-US" dirty="0"/>
            </a:br>
            <a:r>
              <a:rPr lang="en-US" dirty="0"/>
              <a:t/>
            </a:r>
            <a:br>
              <a:rPr lang="en-US" dirty="0"/>
            </a:br>
            <a:r>
              <a:rPr lang="en-US" dirty="0"/>
              <a:t/>
            </a:r>
            <a:br>
              <a:rPr lang="en-US" dirty="0"/>
            </a:br>
            <a:r>
              <a:rPr lang="en-US" dirty="0"/>
              <a:t/>
            </a:r>
            <a:br>
              <a:rPr lang="en-US" dirty="0"/>
            </a:br>
            <a:r>
              <a:rPr lang="en-US" dirty="0"/>
              <a:t/>
            </a:r>
            <a:br>
              <a:rPr lang="en-US" dirty="0"/>
            </a:br>
            <a:r>
              <a:rPr lang="en-US" dirty="0"/>
              <a:t/>
            </a:r>
            <a:br>
              <a:rPr lang="en-US" dirty="0"/>
            </a:br>
            <a:r>
              <a:rPr lang="en-US" dirty="0"/>
              <a:t/>
            </a:r>
            <a:br>
              <a:rPr lang="en-US" dirty="0"/>
            </a:br>
            <a:endParaRPr lang="en-US" dirty="0"/>
          </a:p>
        </p:txBody>
      </p:sp>
      <p:sp>
        <p:nvSpPr>
          <p:cNvPr id="3" name="Content Placeholder 2">
            <a:extLst>
              <a:ext uri="{FF2B5EF4-FFF2-40B4-BE49-F238E27FC236}">
                <a16:creationId xmlns:a16="http://schemas.microsoft.com/office/drawing/2014/main" xmlns="" id="{47E77D2C-A566-A42D-522A-B14A78661C17}"/>
              </a:ext>
            </a:extLst>
          </p:cNvPr>
          <p:cNvSpPr>
            <a:spLocks noGrp="1"/>
          </p:cNvSpPr>
          <p:nvPr>
            <p:ph idx="1"/>
          </p:nvPr>
        </p:nvSpPr>
        <p:spPr>
          <a:xfrm>
            <a:off x="2901951" y="864108"/>
            <a:ext cx="5688376" cy="5120640"/>
          </a:xfrm>
        </p:spPr>
        <p:txBody>
          <a:bodyPr>
            <a:normAutofit/>
          </a:bodyPr>
          <a:lstStyle/>
          <a:p>
            <a:r>
              <a:rPr lang="nl-NL" sz="2000" dirty="0"/>
              <a:t>Calcium D3 bevat een goed resorbeerbare </a:t>
            </a:r>
            <a:r>
              <a:rPr lang="nl-NL" sz="2000" dirty="0">
                <a:solidFill>
                  <a:srgbClr val="0070C0"/>
                </a:solidFill>
              </a:rPr>
              <a:t>bron van calcium </a:t>
            </a:r>
            <a:r>
              <a:rPr lang="nl-NL" sz="2000" dirty="0"/>
              <a:t>met de </a:t>
            </a:r>
            <a:r>
              <a:rPr lang="nl-NL" sz="2000" dirty="0">
                <a:solidFill>
                  <a:srgbClr val="00B050"/>
                </a:solidFill>
              </a:rPr>
              <a:t>benodigde vitamine D3 </a:t>
            </a:r>
            <a:r>
              <a:rPr lang="nl-NL" sz="2000" dirty="0"/>
              <a:t>om de opname te garanderen.</a:t>
            </a:r>
          </a:p>
          <a:p>
            <a:r>
              <a:rPr lang="nl-NL" sz="2000" dirty="0"/>
              <a:t>Calcium heeft niet alleen een functie in de </a:t>
            </a:r>
            <a:r>
              <a:rPr lang="nl-NL" sz="2000" dirty="0">
                <a:solidFill>
                  <a:srgbClr val="C00000"/>
                </a:solidFill>
              </a:rPr>
              <a:t>ontwikkeling van de botten </a:t>
            </a:r>
            <a:r>
              <a:rPr lang="nl-NL" sz="2000" dirty="0"/>
              <a:t>en de</a:t>
            </a:r>
            <a:r>
              <a:rPr lang="nl-NL" sz="2000" dirty="0">
                <a:solidFill>
                  <a:srgbClr val="C00000"/>
                </a:solidFill>
              </a:rPr>
              <a:t> eierschaal-vorming</a:t>
            </a:r>
            <a:r>
              <a:rPr lang="nl-NL" sz="2000" dirty="0"/>
              <a:t>. Het heeft tevens een belangrijke functie bij de </a:t>
            </a:r>
            <a:r>
              <a:rPr lang="nl-NL" sz="2000" dirty="0">
                <a:solidFill>
                  <a:srgbClr val="C00000"/>
                </a:solidFill>
              </a:rPr>
              <a:t>geleiding van zenuwprikkels </a:t>
            </a:r>
            <a:r>
              <a:rPr lang="nl-NL" sz="2000" dirty="0"/>
              <a:t>en bij de </a:t>
            </a:r>
            <a:r>
              <a:rPr lang="nl-NL" sz="2000" dirty="0">
                <a:solidFill>
                  <a:srgbClr val="C00000"/>
                </a:solidFill>
              </a:rPr>
              <a:t>bloedstolling</a:t>
            </a:r>
            <a:r>
              <a:rPr lang="nl-NL" sz="2000" dirty="0"/>
              <a:t>.</a:t>
            </a:r>
          </a:p>
          <a:p>
            <a:r>
              <a:rPr lang="nl-NL" sz="2000" dirty="0">
                <a:solidFill>
                  <a:srgbClr val="FF33CC"/>
                </a:solidFill>
              </a:rPr>
              <a:t>Tekort</a:t>
            </a:r>
            <a:r>
              <a:rPr lang="nl-NL" sz="2000" dirty="0"/>
              <a:t> aan calcium kan voorkomen bij vogels omdat zaden en granen arm zijn aan dit mineraal. </a:t>
            </a:r>
          </a:p>
          <a:p>
            <a:pPr lvl="1"/>
            <a:r>
              <a:rPr lang="nl-NL" sz="2000" dirty="0"/>
              <a:t>Jonge vogels krijgen dan </a:t>
            </a:r>
            <a:r>
              <a:rPr lang="nl-NL" sz="2000" dirty="0">
                <a:solidFill>
                  <a:srgbClr val="0070C0"/>
                </a:solidFill>
              </a:rPr>
              <a:t>groeistoornissen</a:t>
            </a:r>
            <a:r>
              <a:rPr lang="nl-NL" sz="2000" dirty="0"/>
              <a:t> en mogelijk vervormde beenderen. </a:t>
            </a:r>
          </a:p>
          <a:p>
            <a:pPr lvl="1"/>
            <a:r>
              <a:rPr lang="nl-NL" sz="2000" dirty="0"/>
              <a:t>Bij volwassen vogels uit een tekort zich eerder door </a:t>
            </a:r>
            <a:r>
              <a:rPr lang="nl-NL" sz="2000" dirty="0">
                <a:solidFill>
                  <a:srgbClr val="0070C0"/>
                </a:solidFill>
              </a:rPr>
              <a:t>legnood</a:t>
            </a:r>
            <a:r>
              <a:rPr lang="nl-NL" sz="2000" dirty="0"/>
              <a:t>, afwijkingen aan de eischaal en </a:t>
            </a:r>
            <a:r>
              <a:rPr lang="nl-NL" sz="2000" dirty="0">
                <a:solidFill>
                  <a:srgbClr val="0070C0"/>
                </a:solidFill>
              </a:rPr>
              <a:t>broze botten. </a:t>
            </a:r>
          </a:p>
          <a:p>
            <a:pPr lvl="1"/>
            <a:r>
              <a:rPr lang="nl-NL" sz="2000" dirty="0">
                <a:solidFill>
                  <a:schemeClr val="tx2"/>
                </a:solidFill>
              </a:rPr>
              <a:t>Te voorkomen door voldoende grit te geven.</a:t>
            </a:r>
          </a:p>
        </p:txBody>
      </p:sp>
      <p:sp>
        <p:nvSpPr>
          <p:cNvPr id="4" name="Date Placeholder 3">
            <a:extLst>
              <a:ext uri="{FF2B5EF4-FFF2-40B4-BE49-F238E27FC236}">
                <a16:creationId xmlns:a16="http://schemas.microsoft.com/office/drawing/2014/main" xmlns="" id="{71F4AB4D-DD6C-537B-F8BC-B8E041BE3D6D}"/>
              </a:ext>
            </a:extLst>
          </p:cNvPr>
          <p:cNvSpPr>
            <a:spLocks noGrp="1"/>
          </p:cNvSpPr>
          <p:nvPr>
            <p:ph type="dt" sz="half" idx="10"/>
          </p:nvPr>
        </p:nvSpPr>
        <p:spPr/>
        <p:txBody>
          <a:bodyPr/>
          <a:lstStyle/>
          <a:p>
            <a:r>
              <a:rPr lang="en-US"/>
              <a:t>06-Feb-24</a:t>
            </a:r>
            <a:endParaRPr lang="en-US" dirty="0"/>
          </a:p>
        </p:txBody>
      </p:sp>
      <p:sp>
        <p:nvSpPr>
          <p:cNvPr id="5" name="Footer Placeholder 4">
            <a:extLst>
              <a:ext uri="{FF2B5EF4-FFF2-40B4-BE49-F238E27FC236}">
                <a16:creationId xmlns:a16="http://schemas.microsoft.com/office/drawing/2014/main" xmlns="" id="{33C2BE73-946A-994F-821E-845362770E30}"/>
              </a:ext>
            </a:extLst>
          </p:cNvPr>
          <p:cNvSpPr>
            <a:spLocks noGrp="1"/>
          </p:cNvSpPr>
          <p:nvPr>
            <p:ph type="ftr" sz="quarter" idx="11"/>
          </p:nvPr>
        </p:nvSpPr>
        <p:spPr/>
        <p:txBody>
          <a:bodyPr/>
          <a:lstStyle/>
          <a:p>
            <a:r>
              <a:rPr lang="nl-NL"/>
              <a:t>Omstandigheden voor de Kleurkanariekweek: Voeding</a:t>
            </a:r>
            <a:endParaRPr lang="en-US" dirty="0"/>
          </a:p>
        </p:txBody>
      </p:sp>
      <p:sp>
        <p:nvSpPr>
          <p:cNvPr id="6" name="Slide Number Placeholder 5">
            <a:extLst>
              <a:ext uri="{FF2B5EF4-FFF2-40B4-BE49-F238E27FC236}">
                <a16:creationId xmlns:a16="http://schemas.microsoft.com/office/drawing/2014/main" xmlns="" id="{E2DB5602-ADEC-3F36-ED95-0DF517CD1F25}"/>
              </a:ext>
            </a:extLst>
          </p:cNvPr>
          <p:cNvSpPr>
            <a:spLocks noGrp="1"/>
          </p:cNvSpPr>
          <p:nvPr>
            <p:ph type="sldNum" sz="quarter" idx="12"/>
          </p:nvPr>
        </p:nvSpPr>
        <p:spPr/>
        <p:txBody>
          <a:bodyPr/>
          <a:lstStyle/>
          <a:p>
            <a:fld id="{4FAB73BC-B049-4115-A692-8D63A059BFB8}" type="slidenum">
              <a:rPr lang="en-US" smtClean="0"/>
              <a:pPr/>
              <a:t>25</a:t>
            </a:fld>
            <a:endParaRPr lang="en-US" dirty="0"/>
          </a:p>
        </p:txBody>
      </p:sp>
      <p:pic>
        <p:nvPicPr>
          <p:cNvPr id="8" name="Picture 7">
            <a:extLst>
              <a:ext uri="{FF2B5EF4-FFF2-40B4-BE49-F238E27FC236}">
                <a16:creationId xmlns:a16="http://schemas.microsoft.com/office/drawing/2014/main" xmlns="" id="{057EFE34-E440-C3D9-89CD-EFD1C09F19B1}"/>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0" b="98718" l="0" r="98089"/>
                    </a14:imgEffect>
                  </a14:imgLayer>
                </a14:imgProps>
              </a:ext>
            </a:extLst>
          </a:blip>
          <a:stretch>
            <a:fillRect/>
          </a:stretch>
        </p:blipFill>
        <p:spPr>
          <a:xfrm>
            <a:off x="477836" y="2949779"/>
            <a:ext cx="1495425" cy="29718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152516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xmlns="" id="{A707FEC1-BC1A-1572-7B1C-5D9F6C4DCB80}"/>
              </a:ext>
            </a:extLst>
          </p:cNvPr>
          <p:cNvSpPr>
            <a:spLocks noGrp="1"/>
          </p:cNvSpPr>
          <p:nvPr>
            <p:ph type="title"/>
          </p:nvPr>
        </p:nvSpPr>
        <p:spPr/>
        <p:txBody>
          <a:bodyPr/>
          <a:lstStyle/>
          <a:p>
            <a:r>
              <a:rPr lang="en-US" dirty="0" err="1"/>
              <a:t>Avisanol</a:t>
            </a:r>
            <a:r>
              <a:rPr lang="en-US" dirty="0"/>
              <a:t> van </a:t>
            </a:r>
            <a:r>
              <a:rPr lang="en-US" dirty="0" err="1"/>
              <a:t>Quiko</a:t>
            </a:r>
            <a:r>
              <a:rPr lang="en-US" dirty="0"/>
              <a:t/>
            </a:r>
            <a:br>
              <a:rPr lang="en-US" dirty="0"/>
            </a:br>
            <a:r>
              <a:rPr lang="en-US" dirty="0"/>
              <a:t/>
            </a:r>
            <a:br>
              <a:rPr lang="en-US" dirty="0"/>
            </a:br>
            <a:r>
              <a:rPr lang="en-US" dirty="0"/>
              <a:t/>
            </a:r>
            <a:br>
              <a:rPr lang="en-US" dirty="0"/>
            </a:br>
            <a:r>
              <a:rPr lang="en-US" dirty="0"/>
              <a:t/>
            </a:r>
            <a:br>
              <a:rPr lang="en-US" dirty="0"/>
            </a:br>
            <a:r>
              <a:rPr lang="en-US" dirty="0"/>
              <a:t/>
            </a:r>
            <a:br>
              <a:rPr lang="en-US" dirty="0"/>
            </a:br>
            <a:r>
              <a:rPr lang="en-US" dirty="0"/>
              <a:t/>
            </a:r>
            <a:br>
              <a:rPr lang="en-US" dirty="0"/>
            </a:br>
            <a:endParaRPr lang="en-US" dirty="0"/>
          </a:p>
        </p:txBody>
      </p:sp>
      <p:sp>
        <p:nvSpPr>
          <p:cNvPr id="11" name="Content Placeholder 10">
            <a:extLst>
              <a:ext uri="{FF2B5EF4-FFF2-40B4-BE49-F238E27FC236}">
                <a16:creationId xmlns:a16="http://schemas.microsoft.com/office/drawing/2014/main" xmlns="" id="{F4F4BC81-9DD9-6AEA-988E-FE6C39E8F289}"/>
              </a:ext>
            </a:extLst>
          </p:cNvPr>
          <p:cNvSpPr>
            <a:spLocks noGrp="1"/>
          </p:cNvSpPr>
          <p:nvPr>
            <p:ph idx="1"/>
          </p:nvPr>
        </p:nvSpPr>
        <p:spPr/>
        <p:txBody>
          <a:bodyPr>
            <a:normAutofit/>
          </a:bodyPr>
          <a:lstStyle/>
          <a:p>
            <a:pPr algn="l">
              <a:spcBef>
                <a:spcPts val="600"/>
              </a:spcBef>
            </a:pPr>
            <a:r>
              <a:rPr lang="nl-NL" sz="2000" b="0" i="0" dirty="0" err="1">
                <a:solidFill>
                  <a:schemeClr val="tx2"/>
                </a:solidFill>
                <a:effectLst/>
                <a:latin typeface="Inter"/>
              </a:rPr>
              <a:t>Avisanol</a:t>
            </a:r>
            <a:r>
              <a:rPr lang="nl-NL" sz="2000" b="0" i="0" dirty="0">
                <a:solidFill>
                  <a:schemeClr val="tx2"/>
                </a:solidFill>
                <a:effectLst/>
                <a:latin typeface="Inter"/>
              </a:rPr>
              <a:t>® is een </a:t>
            </a:r>
            <a:r>
              <a:rPr lang="nl-NL" sz="2000" b="0" i="0" dirty="0">
                <a:solidFill>
                  <a:srgbClr val="0070C0"/>
                </a:solidFill>
                <a:effectLst/>
                <a:latin typeface="Inter"/>
              </a:rPr>
              <a:t>hoogwaardig calciumpreparaat </a:t>
            </a:r>
            <a:r>
              <a:rPr lang="nl-NL" sz="2000" b="0" i="0" dirty="0">
                <a:solidFill>
                  <a:schemeClr val="tx2"/>
                </a:solidFill>
                <a:effectLst/>
                <a:latin typeface="Inter"/>
              </a:rPr>
              <a:t>dat essentieel is voor de dagelijkse behoefte aan calcium bij vogels. </a:t>
            </a:r>
          </a:p>
          <a:p>
            <a:pPr algn="l">
              <a:spcBef>
                <a:spcPts val="600"/>
              </a:spcBef>
            </a:pPr>
            <a:r>
              <a:rPr lang="nl-NL" sz="2000" b="0" i="0" dirty="0">
                <a:solidFill>
                  <a:schemeClr val="tx2"/>
                </a:solidFill>
                <a:effectLst/>
                <a:latin typeface="Inter"/>
              </a:rPr>
              <a:t>Calcium </a:t>
            </a:r>
            <a:r>
              <a:rPr lang="nl-NL" sz="2000" b="0" i="0" dirty="0">
                <a:solidFill>
                  <a:srgbClr val="C00000"/>
                </a:solidFill>
                <a:effectLst/>
                <a:latin typeface="Inter"/>
              </a:rPr>
              <a:t>voorkomt gebreks-</a:t>
            </a:r>
            <a:r>
              <a:rPr lang="nl-NL" sz="2000" b="0" i="0" dirty="0" err="1">
                <a:solidFill>
                  <a:srgbClr val="C00000"/>
                </a:solidFill>
                <a:effectLst/>
                <a:latin typeface="Inter"/>
              </a:rPr>
              <a:t>symptonen</a:t>
            </a:r>
            <a:r>
              <a:rPr lang="nl-NL" sz="2000" b="0" i="0" dirty="0">
                <a:solidFill>
                  <a:srgbClr val="C00000"/>
                </a:solidFill>
                <a:effectLst/>
                <a:latin typeface="Inter"/>
              </a:rPr>
              <a:t> </a:t>
            </a:r>
            <a:r>
              <a:rPr lang="nl-NL" sz="2000" b="0" i="0" dirty="0">
                <a:solidFill>
                  <a:schemeClr val="tx2"/>
                </a:solidFill>
                <a:effectLst/>
                <a:latin typeface="Inter"/>
              </a:rPr>
              <a:t>door een gebrek aan kalk. </a:t>
            </a:r>
          </a:p>
          <a:p>
            <a:pPr algn="l">
              <a:spcBef>
                <a:spcPts val="600"/>
              </a:spcBef>
            </a:pPr>
            <a:r>
              <a:rPr lang="nl-NL" sz="2000" b="0" i="0" dirty="0">
                <a:solidFill>
                  <a:schemeClr val="tx2"/>
                </a:solidFill>
                <a:effectLst/>
                <a:latin typeface="Inter"/>
              </a:rPr>
              <a:t>Het </a:t>
            </a:r>
            <a:r>
              <a:rPr lang="nl-NL" sz="2000" b="0" i="0" dirty="0">
                <a:solidFill>
                  <a:srgbClr val="00B050"/>
                </a:solidFill>
                <a:effectLst/>
                <a:latin typeface="Inter"/>
              </a:rPr>
              <a:t>bevordert de eierschaal </a:t>
            </a:r>
            <a:r>
              <a:rPr lang="nl-NL" sz="2000" b="0" i="0" dirty="0">
                <a:solidFill>
                  <a:schemeClr val="tx2"/>
                </a:solidFill>
                <a:effectLst/>
                <a:latin typeface="Inter"/>
              </a:rPr>
              <a:t>en het is belangrijk bij de</a:t>
            </a:r>
            <a:r>
              <a:rPr lang="nl-NL" sz="2000" b="0" i="0" dirty="0">
                <a:solidFill>
                  <a:srgbClr val="00B050"/>
                </a:solidFill>
                <a:effectLst/>
                <a:latin typeface="Inter"/>
              </a:rPr>
              <a:t> groei </a:t>
            </a:r>
            <a:r>
              <a:rPr lang="nl-NL" sz="2000" b="0" i="0" dirty="0">
                <a:solidFill>
                  <a:schemeClr val="tx2"/>
                </a:solidFill>
                <a:effectLst/>
                <a:latin typeface="Inter"/>
              </a:rPr>
              <a:t>van jonge vogels en zorgt voor een optimaal </a:t>
            </a:r>
            <a:r>
              <a:rPr lang="nl-NL" sz="2000" b="0" i="0" dirty="0">
                <a:solidFill>
                  <a:srgbClr val="00B050"/>
                </a:solidFill>
                <a:effectLst/>
                <a:latin typeface="Inter"/>
              </a:rPr>
              <a:t>ruiverloop</a:t>
            </a:r>
            <a:r>
              <a:rPr lang="nl-NL" sz="2000" b="0" i="0" dirty="0">
                <a:solidFill>
                  <a:schemeClr val="tx2"/>
                </a:solidFill>
                <a:effectLst/>
                <a:latin typeface="Inter"/>
              </a:rPr>
              <a:t>. </a:t>
            </a:r>
          </a:p>
          <a:p>
            <a:pPr algn="l">
              <a:spcBef>
                <a:spcPts val="600"/>
              </a:spcBef>
            </a:pPr>
            <a:r>
              <a:rPr lang="nl-NL" sz="2000" b="0" i="0" dirty="0">
                <a:solidFill>
                  <a:schemeClr val="tx2"/>
                </a:solidFill>
                <a:effectLst/>
                <a:latin typeface="Inter"/>
              </a:rPr>
              <a:t>Tevens voorkomt Calcium </a:t>
            </a:r>
            <a:r>
              <a:rPr lang="nl-NL" sz="2000" b="0" i="0" dirty="0">
                <a:solidFill>
                  <a:srgbClr val="FF33CC"/>
                </a:solidFill>
                <a:effectLst/>
                <a:latin typeface="Inter"/>
              </a:rPr>
              <a:t>verenpikken </a:t>
            </a:r>
            <a:r>
              <a:rPr lang="nl-NL" sz="2000" b="0" i="0" dirty="0">
                <a:solidFill>
                  <a:schemeClr val="tx2"/>
                </a:solidFill>
                <a:effectLst/>
                <a:latin typeface="Inter"/>
              </a:rPr>
              <a:t>bij vogels.</a:t>
            </a:r>
          </a:p>
          <a:p>
            <a:pPr algn="l">
              <a:spcBef>
                <a:spcPts val="600"/>
              </a:spcBef>
            </a:pPr>
            <a:r>
              <a:rPr lang="nl-NL" sz="2000" b="0" i="0" dirty="0">
                <a:solidFill>
                  <a:schemeClr val="tx2"/>
                </a:solidFill>
                <a:effectLst/>
                <a:latin typeface="Inter"/>
              </a:rPr>
              <a:t>Extra vitamines en mineralen worden gemakkelijk door het voer gemengd door </a:t>
            </a:r>
            <a:r>
              <a:rPr lang="nl-NL" sz="2000" b="0" i="0" dirty="0" err="1">
                <a:solidFill>
                  <a:schemeClr val="tx2"/>
                </a:solidFill>
                <a:effectLst/>
                <a:latin typeface="Inter"/>
              </a:rPr>
              <a:t>Quiko</a:t>
            </a:r>
            <a:r>
              <a:rPr lang="nl-NL" sz="2000" b="0" i="0" dirty="0">
                <a:solidFill>
                  <a:schemeClr val="tx2"/>
                </a:solidFill>
                <a:effectLst/>
                <a:latin typeface="Inter"/>
              </a:rPr>
              <a:t>® </a:t>
            </a:r>
            <a:r>
              <a:rPr lang="nl-NL" sz="2000" b="0" i="0" dirty="0" err="1">
                <a:solidFill>
                  <a:schemeClr val="tx2"/>
                </a:solidFill>
                <a:effectLst/>
                <a:latin typeface="Inter"/>
              </a:rPr>
              <a:t>Rusk</a:t>
            </a:r>
            <a:r>
              <a:rPr lang="nl-NL" sz="2000" b="0" i="0" dirty="0">
                <a:solidFill>
                  <a:schemeClr val="tx2"/>
                </a:solidFill>
                <a:effectLst/>
                <a:latin typeface="Inter"/>
              </a:rPr>
              <a:t> toe te voegen.</a:t>
            </a:r>
          </a:p>
          <a:p>
            <a:pPr>
              <a:spcBef>
                <a:spcPts val="600"/>
              </a:spcBef>
            </a:pPr>
            <a:r>
              <a:rPr lang="nl-NL" sz="2000" dirty="0">
                <a:solidFill>
                  <a:srgbClr val="C00000"/>
                </a:solidFill>
                <a:latin typeface="Inter"/>
              </a:rPr>
              <a:t>Mogelijk nadeel</a:t>
            </a:r>
            <a:r>
              <a:rPr lang="nl-NL" sz="2000" dirty="0">
                <a:solidFill>
                  <a:schemeClr val="tx2"/>
                </a:solidFill>
                <a:latin typeface="Inter"/>
              </a:rPr>
              <a:t>: vogels kunnen Calcium niet naar individuele behoefte opnemen.</a:t>
            </a:r>
            <a:endParaRPr lang="nl-NL" sz="2000" b="0" i="0" dirty="0">
              <a:solidFill>
                <a:schemeClr val="tx2"/>
              </a:solidFill>
              <a:effectLst/>
              <a:latin typeface="Inter"/>
            </a:endParaRPr>
          </a:p>
        </p:txBody>
      </p:sp>
      <p:sp>
        <p:nvSpPr>
          <p:cNvPr id="4" name="Date Placeholder 3">
            <a:extLst>
              <a:ext uri="{FF2B5EF4-FFF2-40B4-BE49-F238E27FC236}">
                <a16:creationId xmlns:a16="http://schemas.microsoft.com/office/drawing/2014/main" xmlns="" id="{86D1324E-E552-ECE4-13B0-8F440D7EEFC3}"/>
              </a:ext>
            </a:extLst>
          </p:cNvPr>
          <p:cNvSpPr>
            <a:spLocks noGrp="1"/>
          </p:cNvSpPr>
          <p:nvPr>
            <p:ph type="dt" sz="half" idx="10"/>
          </p:nvPr>
        </p:nvSpPr>
        <p:spPr/>
        <p:txBody>
          <a:bodyPr/>
          <a:lstStyle/>
          <a:p>
            <a:r>
              <a:rPr lang="en-US"/>
              <a:t>06-Feb-24</a:t>
            </a:r>
            <a:endParaRPr lang="en-US" dirty="0"/>
          </a:p>
        </p:txBody>
      </p:sp>
      <p:sp>
        <p:nvSpPr>
          <p:cNvPr id="5" name="Footer Placeholder 4">
            <a:extLst>
              <a:ext uri="{FF2B5EF4-FFF2-40B4-BE49-F238E27FC236}">
                <a16:creationId xmlns:a16="http://schemas.microsoft.com/office/drawing/2014/main" xmlns="" id="{B39422DA-CE83-F780-55E8-393FBB796C3D}"/>
              </a:ext>
            </a:extLst>
          </p:cNvPr>
          <p:cNvSpPr>
            <a:spLocks noGrp="1"/>
          </p:cNvSpPr>
          <p:nvPr>
            <p:ph type="ftr" sz="quarter" idx="11"/>
          </p:nvPr>
        </p:nvSpPr>
        <p:spPr/>
        <p:txBody>
          <a:bodyPr/>
          <a:lstStyle/>
          <a:p>
            <a:r>
              <a:rPr lang="nl-NL"/>
              <a:t>Omstandigheden voor de Kleurkanariekweek: Voeding</a:t>
            </a:r>
            <a:endParaRPr lang="en-US" dirty="0"/>
          </a:p>
        </p:txBody>
      </p:sp>
      <p:sp>
        <p:nvSpPr>
          <p:cNvPr id="6" name="Slide Number Placeholder 5">
            <a:extLst>
              <a:ext uri="{FF2B5EF4-FFF2-40B4-BE49-F238E27FC236}">
                <a16:creationId xmlns:a16="http://schemas.microsoft.com/office/drawing/2014/main" xmlns="" id="{7196E853-A1D1-7F7A-8088-FE9EBA1F5F64}"/>
              </a:ext>
            </a:extLst>
          </p:cNvPr>
          <p:cNvSpPr>
            <a:spLocks noGrp="1"/>
          </p:cNvSpPr>
          <p:nvPr>
            <p:ph type="sldNum" sz="quarter" idx="12"/>
          </p:nvPr>
        </p:nvSpPr>
        <p:spPr/>
        <p:txBody>
          <a:bodyPr/>
          <a:lstStyle/>
          <a:p>
            <a:fld id="{4FAB73BC-B049-4115-A692-8D63A059BFB8}" type="slidenum">
              <a:rPr lang="en-US" smtClean="0"/>
              <a:pPr/>
              <a:t>26</a:t>
            </a:fld>
            <a:endParaRPr lang="en-US" dirty="0"/>
          </a:p>
        </p:txBody>
      </p:sp>
      <p:pic>
        <p:nvPicPr>
          <p:cNvPr id="12" name="Picture 6">
            <a:extLst>
              <a:ext uri="{FF2B5EF4-FFF2-40B4-BE49-F238E27FC236}">
                <a16:creationId xmlns:a16="http://schemas.microsoft.com/office/drawing/2014/main" xmlns="" id="{BFF915BF-24BF-8776-FCA7-817ED85F747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4606" t="16275" r="21670" b="11505"/>
          <a:stretch/>
        </p:blipFill>
        <p:spPr bwMode="auto">
          <a:xfrm>
            <a:off x="189689" y="2944536"/>
            <a:ext cx="2206627" cy="29662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04853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C061A38-4D84-D298-3294-5E2E1C02AE52}"/>
              </a:ext>
            </a:extLst>
          </p:cNvPr>
          <p:cNvSpPr>
            <a:spLocks noGrp="1"/>
          </p:cNvSpPr>
          <p:nvPr>
            <p:ph type="title"/>
          </p:nvPr>
        </p:nvSpPr>
        <p:spPr/>
        <p:txBody>
          <a:bodyPr/>
          <a:lstStyle/>
          <a:p>
            <a:r>
              <a:rPr lang="en-US" dirty="0"/>
              <a:t>Water-</a:t>
            </a:r>
            <a:r>
              <a:rPr lang="en-US" dirty="0" err="1"/>
              <a:t>oplosbare</a:t>
            </a:r>
            <a:r>
              <a:rPr lang="en-US" dirty="0"/>
              <a:t> </a:t>
            </a:r>
            <a:r>
              <a:rPr lang="en-US" dirty="0" err="1"/>
              <a:t>Vitaminen</a:t>
            </a:r>
            <a:endParaRPr lang="en-US" dirty="0"/>
          </a:p>
        </p:txBody>
      </p:sp>
      <p:sp>
        <p:nvSpPr>
          <p:cNvPr id="3" name="Content Placeholder 2">
            <a:extLst>
              <a:ext uri="{FF2B5EF4-FFF2-40B4-BE49-F238E27FC236}">
                <a16:creationId xmlns:a16="http://schemas.microsoft.com/office/drawing/2014/main" xmlns="" id="{9EC64DB3-DBFB-1E5A-0432-BA873E70EB2C}"/>
              </a:ext>
            </a:extLst>
          </p:cNvPr>
          <p:cNvSpPr>
            <a:spLocks noGrp="1"/>
          </p:cNvSpPr>
          <p:nvPr>
            <p:ph idx="1"/>
          </p:nvPr>
        </p:nvSpPr>
        <p:spPr>
          <a:xfrm>
            <a:off x="2901951" y="864108"/>
            <a:ext cx="5554152" cy="5120640"/>
          </a:xfrm>
        </p:spPr>
        <p:txBody>
          <a:bodyPr/>
          <a:lstStyle/>
          <a:p>
            <a:r>
              <a:rPr lang="en-US" dirty="0" err="1">
                <a:solidFill>
                  <a:srgbClr val="0070C0"/>
                </a:solidFill>
              </a:rPr>
              <a:t>Vitamine</a:t>
            </a:r>
            <a:r>
              <a:rPr lang="en-US" dirty="0">
                <a:solidFill>
                  <a:srgbClr val="0070C0"/>
                </a:solidFill>
              </a:rPr>
              <a:t> B1: </a:t>
            </a:r>
            <a:r>
              <a:rPr lang="en-US" dirty="0" err="1">
                <a:solidFill>
                  <a:schemeClr val="tx2"/>
                </a:solidFill>
              </a:rPr>
              <a:t>bevordert</a:t>
            </a:r>
            <a:r>
              <a:rPr lang="en-US" dirty="0">
                <a:solidFill>
                  <a:schemeClr val="tx2"/>
                </a:solidFill>
              </a:rPr>
              <a:t> de </a:t>
            </a:r>
            <a:r>
              <a:rPr lang="en-US" dirty="0" err="1">
                <a:solidFill>
                  <a:schemeClr val="tx2"/>
                </a:solidFill>
              </a:rPr>
              <a:t>eetlust</a:t>
            </a:r>
            <a:endParaRPr lang="en-US" dirty="0">
              <a:solidFill>
                <a:schemeClr val="tx2"/>
              </a:solidFill>
            </a:endParaRPr>
          </a:p>
          <a:p>
            <a:r>
              <a:rPr lang="en-US" dirty="0" err="1">
                <a:solidFill>
                  <a:srgbClr val="0070C0"/>
                </a:solidFill>
              </a:rPr>
              <a:t>Vitamine</a:t>
            </a:r>
            <a:r>
              <a:rPr lang="en-US" dirty="0">
                <a:solidFill>
                  <a:srgbClr val="0070C0"/>
                </a:solidFill>
              </a:rPr>
              <a:t> B2: </a:t>
            </a:r>
            <a:r>
              <a:rPr lang="en-US" dirty="0" err="1">
                <a:solidFill>
                  <a:schemeClr val="tx2"/>
                </a:solidFill>
              </a:rPr>
              <a:t>voorkomt</a:t>
            </a:r>
            <a:r>
              <a:rPr lang="en-US" dirty="0">
                <a:solidFill>
                  <a:schemeClr val="tx2"/>
                </a:solidFill>
              </a:rPr>
              <a:t> </a:t>
            </a:r>
            <a:r>
              <a:rPr lang="en-US" dirty="0" err="1">
                <a:solidFill>
                  <a:schemeClr val="tx2"/>
                </a:solidFill>
              </a:rPr>
              <a:t>verschillende</a:t>
            </a:r>
            <a:r>
              <a:rPr lang="en-US" dirty="0">
                <a:solidFill>
                  <a:schemeClr val="tx2"/>
                </a:solidFill>
              </a:rPr>
              <a:t> </a:t>
            </a:r>
            <a:r>
              <a:rPr lang="en-US" dirty="0" err="1">
                <a:solidFill>
                  <a:schemeClr val="tx2"/>
                </a:solidFill>
              </a:rPr>
              <a:t>afwijkingen</a:t>
            </a:r>
            <a:endParaRPr lang="en-US" dirty="0">
              <a:solidFill>
                <a:schemeClr val="tx2"/>
              </a:solidFill>
            </a:endParaRPr>
          </a:p>
          <a:p>
            <a:r>
              <a:rPr lang="en-US" dirty="0" err="1">
                <a:solidFill>
                  <a:srgbClr val="0070C0"/>
                </a:solidFill>
              </a:rPr>
              <a:t>Nicotinezuur</a:t>
            </a:r>
            <a:r>
              <a:rPr lang="en-US" dirty="0">
                <a:solidFill>
                  <a:srgbClr val="0070C0"/>
                </a:solidFill>
              </a:rPr>
              <a:t>: </a:t>
            </a:r>
            <a:r>
              <a:rPr lang="en-US" dirty="0">
                <a:solidFill>
                  <a:schemeClr val="tx2"/>
                </a:solidFill>
              </a:rPr>
              <a:t>voor de </a:t>
            </a:r>
            <a:r>
              <a:rPr lang="en-US" dirty="0" err="1">
                <a:solidFill>
                  <a:schemeClr val="tx2"/>
                </a:solidFill>
              </a:rPr>
              <a:t>ademhaling</a:t>
            </a:r>
            <a:r>
              <a:rPr lang="en-US" dirty="0">
                <a:solidFill>
                  <a:schemeClr val="tx2"/>
                </a:solidFill>
              </a:rPr>
              <a:t> van de </a:t>
            </a:r>
            <a:r>
              <a:rPr lang="en-US" dirty="0" err="1">
                <a:solidFill>
                  <a:schemeClr val="tx2"/>
                </a:solidFill>
              </a:rPr>
              <a:t>cellen</a:t>
            </a:r>
            <a:endParaRPr lang="en-US" dirty="0">
              <a:solidFill>
                <a:schemeClr val="tx2"/>
              </a:solidFill>
            </a:endParaRPr>
          </a:p>
          <a:p>
            <a:r>
              <a:rPr lang="en-US" dirty="0" err="1">
                <a:solidFill>
                  <a:srgbClr val="0070C0"/>
                </a:solidFill>
              </a:rPr>
              <a:t>Vitamine</a:t>
            </a:r>
            <a:r>
              <a:rPr lang="en-US" dirty="0">
                <a:solidFill>
                  <a:srgbClr val="0070C0"/>
                </a:solidFill>
              </a:rPr>
              <a:t> B3: </a:t>
            </a:r>
            <a:r>
              <a:rPr lang="en-US" dirty="0" err="1">
                <a:solidFill>
                  <a:schemeClr val="tx2"/>
                </a:solidFill>
              </a:rPr>
              <a:t>rol</a:t>
            </a:r>
            <a:r>
              <a:rPr lang="en-US" dirty="0">
                <a:solidFill>
                  <a:schemeClr val="tx2"/>
                </a:solidFill>
              </a:rPr>
              <a:t> bij </a:t>
            </a:r>
            <a:r>
              <a:rPr lang="en-US" dirty="0" err="1">
                <a:solidFill>
                  <a:schemeClr val="tx2"/>
                </a:solidFill>
              </a:rPr>
              <a:t>stofwisseling</a:t>
            </a:r>
            <a:r>
              <a:rPr lang="en-US" dirty="0">
                <a:solidFill>
                  <a:schemeClr val="tx2"/>
                </a:solidFill>
              </a:rPr>
              <a:t>, </a:t>
            </a:r>
            <a:r>
              <a:rPr lang="en-US" dirty="0" err="1">
                <a:solidFill>
                  <a:schemeClr val="tx2"/>
                </a:solidFill>
              </a:rPr>
              <a:t>pigmentering</a:t>
            </a:r>
            <a:r>
              <a:rPr lang="en-US" dirty="0">
                <a:solidFill>
                  <a:schemeClr val="tx2"/>
                </a:solidFill>
              </a:rPr>
              <a:t> en </a:t>
            </a:r>
            <a:r>
              <a:rPr lang="en-US" dirty="0" err="1">
                <a:solidFill>
                  <a:schemeClr val="tx2"/>
                </a:solidFill>
              </a:rPr>
              <a:t>synthese</a:t>
            </a:r>
            <a:r>
              <a:rPr lang="en-US" dirty="0">
                <a:solidFill>
                  <a:schemeClr val="tx2"/>
                </a:solidFill>
              </a:rPr>
              <a:t> van cholesterol</a:t>
            </a:r>
          </a:p>
          <a:p>
            <a:r>
              <a:rPr lang="en-US" dirty="0" err="1">
                <a:solidFill>
                  <a:srgbClr val="0070C0"/>
                </a:solidFill>
              </a:rPr>
              <a:t>Vitamine</a:t>
            </a:r>
            <a:r>
              <a:rPr lang="en-US" dirty="0">
                <a:solidFill>
                  <a:srgbClr val="0070C0"/>
                </a:solidFill>
              </a:rPr>
              <a:t> B6: </a:t>
            </a:r>
            <a:r>
              <a:rPr lang="en-US" dirty="0" err="1">
                <a:solidFill>
                  <a:schemeClr val="tx2"/>
                </a:solidFill>
              </a:rPr>
              <a:t>vorming</a:t>
            </a:r>
            <a:r>
              <a:rPr lang="en-US" dirty="0">
                <a:solidFill>
                  <a:schemeClr val="tx2"/>
                </a:solidFill>
              </a:rPr>
              <a:t> van </a:t>
            </a:r>
            <a:r>
              <a:rPr lang="en-US" dirty="0" err="1">
                <a:solidFill>
                  <a:schemeClr val="tx2"/>
                </a:solidFill>
              </a:rPr>
              <a:t>tryptophaan</a:t>
            </a:r>
            <a:r>
              <a:rPr lang="en-US" dirty="0">
                <a:solidFill>
                  <a:schemeClr val="tx2"/>
                </a:solidFill>
              </a:rPr>
              <a:t> (</a:t>
            </a:r>
            <a:r>
              <a:rPr lang="en-US" dirty="0" err="1">
                <a:solidFill>
                  <a:schemeClr val="tx2"/>
                </a:solidFill>
              </a:rPr>
              <a:t>essentieel</a:t>
            </a:r>
            <a:r>
              <a:rPr lang="en-US" dirty="0">
                <a:solidFill>
                  <a:schemeClr val="tx2"/>
                </a:solidFill>
              </a:rPr>
              <a:t> </a:t>
            </a:r>
            <a:r>
              <a:rPr lang="en-US" dirty="0" err="1">
                <a:solidFill>
                  <a:schemeClr val="tx2"/>
                </a:solidFill>
              </a:rPr>
              <a:t>aminozuur</a:t>
            </a:r>
            <a:r>
              <a:rPr lang="en-US" dirty="0">
                <a:solidFill>
                  <a:schemeClr val="tx2"/>
                </a:solidFill>
              </a:rPr>
              <a:t>), </a:t>
            </a:r>
            <a:r>
              <a:rPr lang="en-US" dirty="0" err="1">
                <a:solidFill>
                  <a:schemeClr val="tx2"/>
                </a:solidFill>
              </a:rPr>
              <a:t>stofwisseling</a:t>
            </a:r>
            <a:r>
              <a:rPr lang="en-US" dirty="0">
                <a:solidFill>
                  <a:schemeClr val="tx2"/>
                </a:solidFill>
              </a:rPr>
              <a:t> van </a:t>
            </a:r>
            <a:r>
              <a:rPr lang="en-US" dirty="0" err="1">
                <a:solidFill>
                  <a:schemeClr val="tx2"/>
                </a:solidFill>
              </a:rPr>
              <a:t>mineralen</a:t>
            </a:r>
            <a:endParaRPr lang="en-US" dirty="0">
              <a:solidFill>
                <a:schemeClr val="tx2"/>
              </a:solidFill>
            </a:endParaRPr>
          </a:p>
          <a:p>
            <a:r>
              <a:rPr lang="en-US" dirty="0" err="1">
                <a:solidFill>
                  <a:srgbClr val="0070C0"/>
                </a:solidFill>
              </a:rPr>
              <a:t>Vitamine</a:t>
            </a:r>
            <a:r>
              <a:rPr lang="en-US" dirty="0">
                <a:solidFill>
                  <a:srgbClr val="0070C0"/>
                </a:solidFill>
              </a:rPr>
              <a:t> B12: </a:t>
            </a:r>
            <a:r>
              <a:rPr lang="en-US" dirty="0" err="1">
                <a:solidFill>
                  <a:schemeClr val="tx2"/>
                </a:solidFill>
              </a:rPr>
              <a:t>vorming</a:t>
            </a:r>
            <a:r>
              <a:rPr lang="en-US" dirty="0">
                <a:solidFill>
                  <a:schemeClr val="tx2"/>
                </a:solidFill>
              </a:rPr>
              <a:t> van </a:t>
            </a:r>
            <a:r>
              <a:rPr lang="en-US" dirty="0" err="1">
                <a:solidFill>
                  <a:schemeClr val="tx2"/>
                </a:solidFill>
              </a:rPr>
              <a:t>aminozuren</a:t>
            </a:r>
            <a:endParaRPr lang="en-US" dirty="0">
              <a:solidFill>
                <a:schemeClr val="tx2"/>
              </a:solidFill>
            </a:endParaRPr>
          </a:p>
          <a:p>
            <a:r>
              <a:rPr lang="en-US" dirty="0" err="1">
                <a:solidFill>
                  <a:srgbClr val="0070C0"/>
                </a:solidFill>
              </a:rPr>
              <a:t>Foliumzuur</a:t>
            </a:r>
            <a:r>
              <a:rPr lang="en-US" dirty="0">
                <a:solidFill>
                  <a:srgbClr val="0070C0"/>
                </a:solidFill>
              </a:rPr>
              <a:t>: </a:t>
            </a:r>
            <a:r>
              <a:rPr lang="en-US" dirty="0" err="1">
                <a:solidFill>
                  <a:schemeClr val="tx2"/>
                </a:solidFill>
              </a:rPr>
              <a:t>voorkomt</a:t>
            </a:r>
            <a:r>
              <a:rPr lang="en-US" dirty="0">
                <a:solidFill>
                  <a:schemeClr val="tx2"/>
                </a:solidFill>
              </a:rPr>
              <a:t> </a:t>
            </a:r>
            <a:r>
              <a:rPr lang="en-US" dirty="0" err="1">
                <a:solidFill>
                  <a:schemeClr val="tx2"/>
                </a:solidFill>
              </a:rPr>
              <a:t>bloedarmoede</a:t>
            </a:r>
            <a:endParaRPr lang="en-US" dirty="0">
              <a:solidFill>
                <a:schemeClr val="tx2"/>
              </a:solidFill>
            </a:endParaRPr>
          </a:p>
          <a:p>
            <a:r>
              <a:rPr lang="en-US" dirty="0" err="1">
                <a:solidFill>
                  <a:srgbClr val="0070C0"/>
                </a:solidFill>
              </a:rPr>
              <a:t>Vitamine</a:t>
            </a:r>
            <a:r>
              <a:rPr lang="en-US" dirty="0">
                <a:solidFill>
                  <a:srgbClr val="0070C0"/>
                </a:solidFill>
              </a:rPr>
              <a:t> C: </a:t>
            </a:r>
            <a:r>
              <a:rPr lang="en-US" dirty="0" err="1">
                <a:solidFill>
                  <a:schemeClr val="tx2"/>
                </a:solidFill>
              </a:rPr>
              <a:t>gemaakt</a:t>
            </a:r>
            <a:r>
              <a:rPr lang="en-US" dirty="0">
                <a:solidFill>
                  <a:schemeClr val="tx2"/>
                </a:solidFill>
              </a:rPr>
              <a:t> in de lever en de </a:t>
            </a:r>
            <a:r>
              <a:rPr lang="en-US" dirty="0" err="1">
                <a:solidFill>
                  <a:schemeClr val="tx2"/>
                </a:solidFill>
              </a:rPr>
              <a:t>nieren</a:t>
            </a:r>
            <a:endParaRPr lang="en-US" dirty="0">
              <a:solidFill>
                <a:schemeClr val="tx2"/>
              </a:solidFill>
            </a:endParaRPr>
          </a:p>
          <a:p>
            <a:r>
              <a:rPr lang="en-US" dirty="0" err="1">
                <a:solidFill>
                  <a:srgbClr val="0070C0"/>
                </a:solidFill>
              </a:rPr>
              <a:t>Biotine</a:t>
            </a:r>
            <a:r>
              <a:rPr lang="en-US" dirty="0">
                <a:solidFill>
                  <a:srgbClr val="0070C0"/>
                </a:solidFill>
              </a:rPr>
              <a:t>: </a:t>
            </a:r>
            <a:r>
              <a:rPr lang="en-US" dirty="0" err="1">
                <a:solidFill>
                  <a:schemeClr val="tx2"/>
                </a:solidFill>
              </a:rPr>
              <a:t>gemaakt</a:t>
            </a:r>
            <a:r>
              <a:rPr lang="en-US" dirty="0">
                <a:solidFill>
                  <a:schemeClr val="tx2"/>
                </a:solidFill>
              </a:rPr>
              <a:t> door de </a:t>
            </a:r>
            <a:r>
              <a:rPr lang="en-US" dirty="0" err="1">
                <a:solidFill>
                  <a:schemeClr val="tx2"/>
                </a:solidFill>
              </a:rPr>
              <a:t>kropflora</a:t>
            </a:r>
            <a:r>
              <a:rPr lang="en-US" dirty="0">
                <a:solidFill>
                  <a:schemeClr val="tx2"/>
                </a:solidFill>
              </a:rPr>
              <a:t>, tekort bij </a:t>
            </a:r>
            <a:r>
              <a:rPr lang="en-US" dirty="0" err="1">
                <a:solidFill>
                  <a:schemeClr val="tx2"/>
                </a:solidFill>
              </a:rPr>
              <a:t>onoordeelkundig</a:t>
            </a:r>
            <a:r>
              <a:rPr lang="en-US" dirty="0">
                <a:solidFill>
                  <a:schemeClr val="tx2"/>
                </a:solidFill>
              </a:rPr>
              <a:t> </a:t>
            </a:r>
            <a:r>
              <a:rPr lang="en-US" dirty="0" err="1">
                <a:solidFill>
                  <a:schemeClr val="tx2"/>
                </a:solidFill>
              </a:rPr>
              <a:t>gebruik</a:t>
            </a:r>
            <a:r>
              <a:rPr lang="en-US" dirty="0">
                <a:solidFill>
                  <a:schemeClr val="tx2"/>
                </a:solidFill>
              </a:rPr>
              <a:t> </a:t>
            </a:r>
            <a:r>
              <a:rPr lang="en-US" dirty="0" err="1">
                <a:solidFill>
                  <a:schemeClr val="tx2"/>
                </a:solidFill>
              </a:rPr>
              <a:t>antibiotica</a:t>
            </a:r>
            <a:r>
              <a:rPr lang="en-US" dirty="0">
                <a:solidFill>
                  <a:schemeClr val="tx2"/>
                </a:solidFill>
              </a:rPr>
              <a:t>, </a:t>
            </a:r>
            <a:r>
              <a:rPr lang="en-US" dirty="0" err="1">
                <a:solidFill>
                  <a:schemeClr val="tx2"/>
                </a:solidFill>
              </a:rPr>
              <a:t>korstvorming</a:t>
            </a:r>
            <a:endParaRPr lang="en-US" dirty="0">
              <a:solidFill>
                <a:schemeClr val="tx2"/>
              </a:solidFill>
            </a:endParaRPr>
          </a:p>
          <a:p>
            <a:r>
              <a:rPr lang="en-US" dirty="0">
                <a:solidFill>
                  <a:srgbClr val="0070C0"/>
                </a:solidFill>
              </a:rPr>
              <a:t>Choline: </a:t>
            </a:r>
            <a:r>
              <a:rPr lang="en-US" dirty="0">
                <a:solidFill>
                  <a:schemeClr val="tx2"/>
                </a:solidFill>
              </a:rPr>
              <a:t>transport van vet, bij tekort </a:t>
            </a:r>
            <a:r>
              <a:rPr lang="en-US" dirty="0" err="1">
                <a:solidFill>
                  <a:schemeClr val="tx2"/>
                </a:solidFill>
              </a:rPr>
              <a:t>leververvetting</a:t>
            </a:r>
            <a:r>
              <a:rPr lang="en-US" dirty="0">
                <a:solidFill>
                  <a:schemeClr val="tx2"/>
                </a:solidFill>
              </a:rPr>
              <a:t> </a:t>
            </a:r>
          </a:p>
        </p:txBody>
      </p:sp>
      <p:sp>
        <p:nvSpPr>
          <p:cNvPr id="4" name="Date Placeholder 3">
            <a:extLst>
              <a:ext uri="{FF2B5EF4-FFF2-40B4-BE49-F238E27FC236}">
                <a16:creationId xmlns:a16="http://schemas.microsoft.com/office/drawing/2014/main" xmlns="" id="{B3852112-0C2B-80D7-620F-1E996DDBE583}"/>
              </a:ext>
            </a:extLst>
          </p:cNvPr>
          <p:cNvSpPr>
            <a:spLocks noGrp="1"/>
          </p:cNvSpPr>
          <p:nvPr>
            <p:ph type="dt" sz="half" idx="10"/>
          </p:nvPr>
        </p:nvSpPr>
        <p:spPr/>
        <p:txBody>
          <a:bodyPr/>
          <a:lstStyle/>
          <a:p>
            <a:r>
              <a:rPr lang="en-US"/>
              <a:t>06-Feb-24</a:t>
            </a:r>
            <a:endParaRPr lang="en-US" dirty="0"/>
          </a:p>
        </p:txBody>
      </p:sp>
      <p:sp>
        <p:nvSpPr>
          <p:cNvPr id="5" name="Footer Placeholder 4">
            <a:extLst>
              <a:ext uri="{FF2B5EF4-FFF2-40B4-BE49-F238E27FC236}">
                <a16:creationId xmlns:a16="http://schemas.microsoft.com/office/drawing/2014/main" xmlns="" id="{61411FD6-049B-7C1A-7F00-12E450C22A4F}"/>
              </a:ext>
            </a:extLst>
          </p:cNvPr>
          <p:cNvSpPr>
            <a:spLocks noGrp="1"/>
          </p:cNvSpPr>
          <p:nvPr>
            <p:ph type="ftr" sz="quarter" idx="11"/>
          </p:nvPr>
        </p:nvSpPr>
        <p:spPr/>
        <p:txBody>
          <a:bodyPr/>
          <a:lstStyle/>
          <a:p>
            <a:r>
              <a:rPr lang="nl-NL"/>
              <a:t>Omstandigheden voor de Kleurkanariekweek: Voeding</a:t>
            </a:r>
            <a:endParaRPr lang="en-US" dirty="0"/>
          </a:p>
        </p:txBody>
      </p:sp>
      <p:sp>
        <p:nvSpPr>
          <p:cNvPr id="6" name="Slide Number Placeholder 5">
            <a:extLst>
              <a:ext uri="{FF2B5EF4-FFF2-40B4-BE49-F238E27FC236}">
                <a16:creationId xmlns:a16="http://schemas.microsoft.com/office/drawing/2014/main" xmlns="" id="{95A03AE2-D67C-8030-CCD3-DF78FC16C012}"/>
              </a:ext>
            </a:extLst>
          </p:cNvPr>
          <p:cNvSpPr>
            <a:spLocks noGrp="1"/>
          </p:cNvSpPr>
          <p:nvPr>
            <p:ph type="sldNum" sz="quarter" idx="12"/>
          </p:nvPr>
        </p:nvSpPr>
        <p:spPr/>
        <p:txBody>
          <a:bodyPr/>
          <a:lstStyle/>
          <a:p>
            <a:fld id="{4FAB73BC-B049-4115-A692-8D63A059BFB8}" type="slidenum">
              <a:rPr lang="en-US" smtClean="0"/>
              <a:pPr/>
              <a:t>27</a:t>
            </a:fld>
            <a:endParaRPr lang="en-US" dirty="0"/>
          </a:p>
        </p:txBody>
      </p:sp>
    </p:spTree>
    <p:extLst>
      <p:ext uri="{BB962C8B-B14F-4D97-AF65-F5344CB8AC3E}">
        <p14:creationId xmlns:p14="http://schemas.microsoft.com/office/powerpoint/2010/main" val="2967310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xmlns="" id="{C51C3015-96AC-421C-A0A8-6B055A984952}"/>
              </a:ext>
            </a:extLst>
          </p:cNvPr>
          <p:cNvSpPr>
            <a:spLocks noGrp="1"/>
          </p:cNvSpPr>
          <p:nvPr>
            <p:ph type="title"/>
          </p:nvPr>
        </p:nvSpPr>
        <p:spPr/>
        <p:txBody>
          <a:bodyPr/>
          <a:lstStyle/>
          <a:p>
            <a:r>
              <a:rPr lang="en-US" dirty="0">
                <a:solidFill>
                  <a:schemeClr val="tx2"/>
                </a:solidFill>
              </a:rPr>
              <a:t>3. </a:t>
            </a:r>
            <a:r>
              <a:rPr lang="en-US" dirty="0" err="1">
                <a:solidFill>
                  <a:schemeClr val="tx2"/>
                </a:solidFill>
              </a:rPr>
              <a:t>Enkelvoudige</a:t>
            </a:r>
            <a:r>
              <a:rPr lang="en-US" dirty="0">
                <a:solidFill>
                  <a:schemeClr val="tx2"/>
                </a:solidFill>
              </a:rPr>
              <a:t> </a:t>
            </a:r>
            <a:r>
              <a:rPr lang="en-US" dirty="0" err="1">
                <a:solidFill>
                  <a:schemeClr val="tx2"/>
                </a:solidFill>
              </a:rPr>
              <a:t>zaden</a:t>
            </a:r>
            <a:r>
              <a:rPr lang="en-US" dirty="0">
                <a:solidFill>
                  <a:schemeClr val="tx2"/>
                </a:solidFill>
              </a:rPr>
              <a:t> in de </a:t>
            </a:r>
            <a:r>
              <a:rPr lang="en-US" dirty="0" err="1">
                <a:solidFill>
                  <a:schemeClr val="tx2"/>
                </a:solidFill>
              </a:rPr>
              <a:t>voeding</a:t>
            </a:r>
            <a:r>
              <a:rPr lang="en-US" dirty="0">
                <a:solidFill>
                  <a:schemeClr val="tx2"/>
                </a:solidFill>
              </a:rPr>
              <a:t> van </a:t>
            </a:r>
            <a:r>
              <a:rPr lang="en-US" dirty="0" err="1">
                <a:solidFill>
                  <a:schemeClr val="tx2"/>
                </a:solidFill>
              </a:rPr>
              <a:t>kanaries</a:t>
            </a:r>
            <a:endParaRPr lang="en-US" dirty="0">
              <a:solidFill>
                <a:schemeClr val="tx2"/>
              </a:solidFill>
            </a:endParaRPr>
          </a:p>
        </p:txBody>
      </p:sp>
      <p:sp>
        <p:nvSpPr>
          <p:cNvPr id="7" name="Text Placeholder 6">
            <a:extLst>
              <a:ext uri="{FF2B5EF4-FFF2-40B4-BE49-F238E27FC236}">
                <a16:creationId xmlns:a16="http://schemas.microsoft.com/office/drawing/2014/main" xmlns="" id="{D85D4BFC-2735-4E32-AD28-F85EF336E06E}"/>
              </a:ext>
            </a:extLst>
          </p:cNvPr>
          <p:cNvSpPr>
            <a:spLocks noGrp="1"/>
          </p:cNvSpPr>
          <p:nvPr>
            <p:ph type="body" idx="1"/>
          </p:nvPr>
        </p:nvSpPr>
        <p:spPr/>
        <p:txBody>
          <a:bodyPr/>
          <a:lstStyle/>
          <a:p>
            <a:r>
              <a:rPr lang="en-US" dirty="0" err="1">
                <a:solidFill>
                  <a:srgbClr val="0070C0"/>
                </a:solidFill>
              </a:rPr>
              <a:t>Zetmeel</a:t>
            </a:r>
            <a:r>
              <a:rPr lang="en-US" dirty="0">
                <a:solidFill>
                  <a:srgbClr val="0070C0"/>
                </a:solidFill>
              </a:rPr>
              <a:t>- en </a:t>
            </a:r>
            <a:r>
              <a:rPr lang="en-US" dirty="0" err="1">
                <a:solidFill>
                  <a:srgbClr val="0070C0"/>
                </a:solidFill>
              </a:rPr>
              <a:t>oliehoudende</a:t>
            </a:r>
            <a:r>
              <a:rPr lang="en-US" dirty="0">
                <a:solidFill>
                  <a:srgbClr val="0070C0"/>
                </a:solidFill>
              </a:rPr>
              <a:t> </a:t>
            </a:r>
            <a:r>
              <a:rPr lang="en-US" dirty="0" err="1">
                <a:solidFill>
                  <a:srgbClr val="0070C0"/>
                </a:solidFill>
              </a:rPr>
              <a:t>zaden</a:t>
            </a:r>
            <a:r>
              <a:rPr lang="en-US" dirty="0">
                <a:solidFill>
                  <a:srgbClr val="0070C0"/>
                </a:solidFill>
              </a:rPr>
              <a:t>, de </a:t>
            </a:r>
            <a:r>
              <a:rPr lang="en-US" dirty="0" err="1">
                <a:solidFill>
                  <a:srgbClr val="0070C0"/>
                </a:solidFill>
              </a:rPr>
              <a:t>bouwstenen</a:t>
            </a:r>
            <a:r>
              <a:rPr lang="en-US" dirty="0">
                <a:solidFill>
                  <a:srgbClr val="0070C0"/>
                </a:solidFill>
              </a:rPr>
              <a:t> van </a:t>
            </a:r>
            <a:r>
              <a:rPr lang="en-US" dirty="0" err="1">
                <a:solidFill>
                  <a:srgbClr val="0070C0"/>
                </a:solidFill>
              </a:rPr>
              <a:t>elke</a:t>
            </a:r>
            <a:r>
              <a:rPr lang="en-US" dirty="0">
                <a:solidFill>
                  <a:srgbClr val="0070C0"/>
                </a:solidFill>
              </a:rPr>
              <a:t> </a:t>
            </a:r>
            <a:r>
              <a:rPr lang="en-US" dirty="0" err="1">
                <a:solidFill>
                  <a:srgbClr val="0070C0"/>
                </a:solidFill>
              </a:rPr>
              <a:t>mengeling</a:t>
            </a:r>
            <a:r>
              <a:rPr lang="en-US" dirty="0">
                <a:solidFill>
                  <a:srgbClr val="0070C0"/>
                </a:solidFill>
              </a:rPr>
              <a:t>.</a:t>
            </a:r>
          </a:p>
        </p:txBody>
      </p:sp>
      <p:sp>
        <p:nvSpPr>
          <p:cNvPr id="4" name="Date Placeholder 3">
            <a:extLst>
              <a:ext uri="{FF2B5EF4-FFF2-40B4-BE49-F238E27FC236}">
                <a16:creationId xmlns:a16="http://schemas.microsoft.com/office/drawing/2014/main" xmlns="" id="{B7F8127A-FB46-44F0-8084-572BEFF595B5}"/>
              </a:ext>
            </a:extLst>
          </p:cNvPr>
          <p:cNvSpPr>
            <a:spLocks noGrp="1"/>
          </p:cNvSpPr>
          <p:nvPr>
            <p:ph type="dt" sz="half" idx="10"/>
          </p:nvPr>
        </p:nvSpPr>
        <p:spPr/>
        <p:txBody>
          <a:bodyPr/>
          <a:lstStyle/>
          <a:p>
            <a:r>
              <a:rPr lang="en-US"/>
              <a:t>06-Feb-24</a:t>
            </a:r>
            <a:endParaRPr lang="en-US" dirty="0"/>
          </a:p>
        </p:txBody>
      </p:sp>
      <p:sp>
        <p:nvSpPr>
          <p:cNvPr id="5" name="Slide Number Placeholder 4">
            <a:extLst>
              <a:ext uri="{FF2B5EF4-FFF2-40B4-BE49-F238E27FC236}">
                <a16:creationId xmlns:a16="http://schemas.microsoft.com/office/drawing/2014/main" xmlns="" id="{C8E74E02-82BC-4E5B-9727-426FCEF1DD34}"/>
              </a:ext>
            </a:extLst>
          </p:cNvPr>
          <p:cNvSpPr>
            <a:spLocks noGrp="1"/>
          </p:cNvSpPr>
          <p:nvPr>
            <p:ph type="sldNum" sz="quarter" idx="12"/>
          </p:nvPr>
        </p:nvSpPr>
        <p:spPr/>
        <p:txBody>
          <a:bodyPr/>
          <a:lstStyle/>
          <a:p>
            <a:fld id="{4FAB73BC-B049-4115-A692-8D63A059BFB8}" type="slidenum">
              <a:rPr lang="en-US" smtClean="0"/>
              <a:pPr/>
              <a:t>28</a:t>
            </a:fld>
            <a:endParaRPr lang="en-US" dirty="0"/>
          </a:p>
        </p:txBody>
      </p:sp>
      <p:pic>
        <p:nvPicPr>
          <p:cNvPr id="3" name="Picture 2">
            <a:extLst>
              <a:ext uri="{FF2B5EF4-FFF2-40B4-BE49-F238E27FC236}">
                <a16:creationId xmlns:a16="http://schemas.microsoft.com/office/drawing/2014/main" xmlns="" id="{F6D4EA42-76BB-49D2-81F5-53983B3DCCF8}"/>
              </a:ext>
            </a:extLst>
          </p:cNvPr>
          <p:cNvPicPr>
            <a:picLocks noChangeAspect="1"/>
          </p:cNvPicPr>
          <p:nvPr/>
        </p:nvPicPr>
        <p:blipFill>
          <a:blip r:embed="rId2"/>
          <a:stretch>
            <a:fillRect/>
          </a:stretch>
        </p:blipFill>
        <p:spPr>
          <a:xfrm>
            <a:off x="196849" y="3657601"/>
            <a:ext cx="2205412" cy="2205412"/>
          </a:xfrm>
          <a:prstGeom prst="rect">
            <a:avLst/>
          </a:prstGeom>
        </p:spPr>
      </p:pic>
      <p:sp>
        <p:nvSpPr>
          <p:cNvPr id="2" name="Footer Placeholder 1">
            <a:extLst>
              <a:ext uri="{FF2B5EF4-FFF2-40B4-BE49-F238E27FC236}">
                <a16:creationId xmlns:a16="http://schemas.microsoft.com/office/drawing/2014/main" xmlns="" id="{7E8653C3-699C-1936-F328-BDB6794FCFF1}"/>
              </a:ext>
            </a:extLst>
          </p:cNvPr>
          <p:cNvSpPr>
            <a:spLocks noGrp="1"/>
          </p:cNvSpPr>
          <p:nvPr>
            <p:ph type="ftr" sz="quarter" idx="11"/>
          </p:nvPr>
        </p:nvSpPr>
        <p:spPr/>
        <p:txBody>
          <a:bodyPr/>
          <a:lstStyle/>
          <a:p>
            <a:r>
              <a:rPr lang="nl-NL"/>
              <a:t>Omstandigheden voor de Kleurkanariekweek: Voeding</a:t>
            </a:r>
            <a:endParaRPr lang="en-US" dirty="0"/>
          </a:p>
        </p:txBody>
      </p:sp>
    </p:spTree>
    <p:extLst>
      <p:ext uri="{BB962C8B-B14F-4D97-AF65-F5344CB8AC3E}">
        <p14:creationId xmlns:p14="http://schemas.microsoft.com/office/powerpoint/2010/main" val="23422792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xmlns="" id="{7493A9B4-E98D-4948-AFDE-340A4931A781}"/>
              </a:ext>
            </a:extLst>
          </p:cNvPr>
          <p:cNvSpPr>
            <a:spLocks noGrp="1"/>
          </p:cNvSpPr>
          <p:nvPr>
            <p:ph type="title"/>
          </p:nvPr>
        </p:nvSpPr>
        <p:spPr/>
        <p:txBody>
          <a:bodyPr/>
          <a:lstStyle/>
          <a:p>
            <a:r>
              <a:rPr lang="en-US" dirty="0" err="1"/>
              <a:t>Indeling</a:t>
            </a:r>
            <a:r>
              <a:rPr lang="en-US" dirty="0"/>
              <a:t>    </a:t>
            </a:r>
            <a:r>
              <a:rPr lang="en-US" dirty="0" err="1"/>
              <a:t>naar</a:t>
            </a:r>
            <a:r>
              <a:rPr lang="en-US" dirty="0"/>
              <a:t> het </a:t>
            </a:r>
            <a:r>
              <a:rPr lang="en-US" dirty="0" err="1"/>
              <a:t>gehalte</a:t>
            </a:r>
            <a:r>
              <a:rPr lang="en-US" dirty="0"/>
              <a:t> aan </a:t>
            </a:r>
            <a:r>
              <a:rPr lang="en-US" dirty="0" err="1"/>
              <a:t>vetten</a:t>
            </a:r>
            <a:r>
              <a:rPr lang="en-US" dirty="0"/>
              <a:t> en </a:t>
            </a:r>
            <a:r>
              <a:rPr lang="en-US" dirty="0" err="1"/>
              <a:t>koolhydraten</a:t>
            </a:r>
            <a:endParaRPr lang="en-US" dirty="0"/>
          </a:p>
        </p:txBody>
      </p:sp>
      <p:sp>
        <p:nvSpPr>
          <p:cNvPr id="7" name="Content Placeholder 6">
            <a:extLst>
              <a:ext uri="{FF2B5EF4-FFF2-40B4-BE49-F238E27FC236}">
                <a16:creationId xmlns:a16="http://schemas.microsoft.com/office/drawing/2014/main" xmlns="" id="{4B07DBCF-113B-4FDD-BE64-46A124BC5A8A}"/>
              </a:ext>
            </a:extLst>
          </p:cNvPr>
          <p:cNvSpPr>
            <a:spLocks noGrp="1"/>
          </p:cNvSpPr>
          <p:nvPr>
            <p:ph sz="half" idx="1"/>
          </p:nvPr>
        </p:nvSpPr>
        <p:spPr>
          <a:xfrm>
            <a:off x="2900934" y="704674"/>
            <a:ext cx="2606040" cy="5578679"/>
          </a:xfrm>
        </p:spPr>
        <p:txBody>
          <a:bodyPr>
            <a:normAutofit fontScale="92500" lnSpcReduction="20000"/>
          </a:bodyPr>
          <a:lstStyle/>
          <a:p>
            <a:pPr marL="0" indent="0">
              <a:buNone/>
            </a:pPr>
            <a:r>
              <a:rPr lang="en-US" sz="2200" b="1" dirty="0" err="1">
                <a:solidFill>
                  <a:srgbClr val="C00000"/>
                </a:solidFill>
              </a:rPr>
              <a:t>Zetmeelhoudend</a:t>
            </a:r>
            <a:endParaRPr lang="en-US" sz="2200" b="1" dirty="0">
              <a:solidFill>
                <a:srgbClr val="C00000"/>
              </a:solidFill>
            </a:endParaRPr>
          </a:p>
          <a:p>
            <a:r>
              <a:rPr lang="en-US" dirty="0" err="1">
                <a:solidFill>
                  <a:schemeClr val="tx1"/>
                </a:solidFill>
              </a:rPr>
              <a:t>witzaad</a:t>
            </a:r>
            <a:endParaRPr lang="en-US" dirty="0">
              <a:solidFill>
                <a:schemeClr val="tx1"/>
              </a:solidFill>
            </a:endParaRPr>
          </a:p>
          <a:p>
            <a:r>
              <a:rPr lang="en-US" dirty="0" err="1">
                <a:solidFill>
                  <a:schemeClr val="tx1"/>
                </a:solidFill>
              </a:rPr>
              <a:t>gepelde</a:t>
            </a:r>
            <a:r>
              <a:rPr lang="en-US" dirty="0">
                <a:solidFill>
                  <a:schemeClr val="tx1"/>
                </a:solidFill>
              </a:rPr>
              <a:t> haver</a:t>
            </a:r>
          </a:p>
          <a:p>
            <a:r>
              <a:rPr lang="en-US" dirty="0" err="1">
                <a:solidFill>
                  <a:schemeClr val="tx1"/>
                </a:solidFill>
              </a:rPr>
              <a:t>Japanse</a:t>
            </a:r>
            <a:r>
              <a:rPr lang="en-US" dirty="0">
                <a:solidFill>
                  <a:schemeClr val="tx1"/>
                </a:solidFill>
              </a:rPr>
              <a:t> </a:t>
            </a:r>
            <a:r>
              <a:rPr lang="en-US" dirty="0" err="1">
                <a:solidFill>
                  <a:schemeClr val="tx1"/>
                </a:solidFill>
              </a:rPr>
              <a:t>gierst</a:t>
            </a:r>
            <a:endParaRPr lang="en-US" dirty="0">
              <a:solidFill>
                <a:schemeClr val="tx1"/>
              </a:solidFill>
            </a:endParaRPr>
          </a:p>
          <a:p>
            <a:r>
              <a:rPr lang="en-US" dirty="0" err="1">
                <a:solidFill>
                  <a:schemeClr val="tx1"/>
                </a:solidFill>
              </a:rPr>
              <a:t>plata</a:t>
            </a:r>
            <a:r>
              <a:rPr lang="en-US" dirty="0">
                <a:solidFill>
                  <a:schemeClr val="tx1"/>
                </a:solidFill>
              </a:rPr>
              <a:t> millet</a:t>
            </a:r>
          </a:p>
          <a:p>
            <a:r>
              <a:rPr lang="en-US" dirty="0" err="1">
                <a:solidFill>
                  <a:schemeClr val="tx1"/>
                </a:solidFill>
              </a:rPr>
              <a:t>senegalgierst</a:t>
            </a:r>
            <a:endParaRPr lang="en-US" dirty="0">
              <a:solidFill>
                <a:schemeClr val="tx1"/>
              </a:solidFill>
            </a:endParaRPr>
          </a:p>
          <a:p>
            <a:r>
              <a:rPr lang="en-US" dirty="0">
                <a:solidFill>
                  <a:schemeClr val="tx1"/>
                </a:solidFill>
              </a:rPr>
              <a:t>manna </a:t>
            </a:r>
            <a:r>
              <a:rPr lang="en-US" dirty="0" err="1">
                <a:solidFill>
                  <a:schemeClr val="tx1"/>
                </a:solidFill>
              </a:rPr>
              <a:t>gierst</a:t>
            </a:r>
            <a:r>
              <a:rPr lang="en-US" dirty="0">
                <a:solidFill>
                  <a:schemeClr val="tx1"/>
                </a:solidFill>
              </a:rPr>
              <a:t> rood</a:t>
            </a:r>
          </a:p>
          <a:p>
            <a:r>
              <a:rPr lang="en-US" dirty="0" err="1">
                <a:solidFill>
                  <a:schemeClr val="tx1"/>
                </a:solidFill>
              </a:rPr>
              <a:t>witte</a:t>
            </a:r>
            <a:r>
              <a:rPr lang="en-US" dirty="0">
                <a:solidFill>
                  <a:schemeClr val="tx1"/>
                </a:solidFill>
              </a:rPr>
              <a:t> millet</a:t>
            </a:r>
          </a:p>
          <a:p>
            <a:r>
              <a:rPr lang="en-US" dirty="0">
                <a:solidFill>
                  <a:schemeClr val="tx1"/>
                </a:solidFill>
              </a:rPr>
              <a:t>rode millet</a:t>
            </a:r>
          </a:p>
          <a:p>
            <a:r>
              <a:rPr lang="en-US" dirty="0" err="1">
                <a:solidFill>
                  <a:schemeClr val="tx1"/>
                </a:solidFill>
              </a:rPr>
              <a:t>boekweit</a:t>
            </a:r>
            <a:endParaRPr lang="en-US" dirty="0">
              <a:solidFill>
                <a:schemeClr val="tx1"/>
              </a:solidFill>
            </a:endParaRPr>
          </a:p>
          <a:p>
            <a:r>
              <a:rPr lang="en-US" dirty="0" err="1">
                <a:solidFill>
                  <a:schemeClr val="tx1"/>
                </a:solidFill>
              </a:rPr>
              <a:t>tarwe</a:t>
            </a:r>
            <a:endParaRPr lang="en-US" dirty="0">
              <a:solidFill>
                <a:schemeClr val="tx1"/>
              </a:solidFill>
            </a:endParaRPr>
          </a:p>
          <a:p>
            <a:r>
              <a:rPr lang="en-US" dirty="0" err="1">
                <a:solidFill>
                  <a:schemeClr val="tx1"/>
                </a:solidFill>
              </a:rPr>
              <a:t>trosgierst</a:t>
            </a:r>
            <a:endParaRPr lang="en-US" dirty="0">
              <a:solidFill>
                <a:schemeClr val="tx1"/>
              </a:solidFill>
            </a:endParaRPr>
          </a:p>
          <a:p>
            <a:r>
              <a:rPr lang="en-US" dirty="0" err="1">
                <a:solidFill>
                  <a:schemeClr val="tx1"/>
                </a:solidFill>
              </a:rPr>
              <a:t>quinoazaad</a:t>
            </a:r>
            <a:endParaRPr lang="en-US" dirty="0">
              <a:solidFill>
                <a:schemeClr val="tx1"/>
              </a:solidFill>
            </a:endParaRPr>
          </a:p>
          <a:p>
            <a:r>
              <a:rPr lang="en-US" dirty="0" err="1">
                <a:solidFill>
                  <a:schemeClr val="tx1"/>
                </a:solidFill>
              </a:rPr>
              <a:t>graszaad</a:t>
            </a:r>
            <a:endParaRPr lang="en-US" dirty="0">
              <a:solidFill>
                <a:schemeClr val="tx1"/>
              </a:solidFill>
            </a:endParaRPr>
          </a:p>
          <a:p>
            <a:r>
              <a:rPr lang="en-US" dirty="0">
                <a:solidFill>
                  <a:schemeClr val="tx1"/>
                </a:solidFill>
              </a:rPr>
              <a:t>Dari/Milo</a:t>
            </a:r>
          </a:p>
          <a:p>
            <a:endParaRPr lang="en-US" dirty="0">
              <a:solidFill>
                <a:schemeClr val="tx1"/>
              </a:solidFill>
            </a:endParaRPr>
          </a:p>
        </p:txBody>
      </p:sp>
      <p:sp>
        <p:nvSpPr>
          <p:cNvPr id="8" name="Content Placeholder 7">
            <a:extLst>
              <a:ext uri="{FF2B5EF4-FFF2-40B4-BE49-F238E27FC236}">
                <a16:creationId xmlns:a16="http://schemas.microsoft.com/office/drawing/2014/main" xmlns="" id="{9FFC0E26-59B5-422A-B0DF-701B8CEF3C6F}"/>
              </a:ext>
            </a:extLst>
          </p:cNvPr>
          <p:cNvSpPr>
            <a:spLocks noGrp="1"/>
          </p:cNvSpPr>
          <p:nvPr>
            <p:ph sz="half" idx="2"/>
          </p:nvPr>
        </p:nvSpPr>
        <p:spPr>
          <a:xfrm>
            <a:off x="5863590" y="704675"/>
            <a:ext cx="2606040" cy="5427677"/>
          </a:xfrm>
        </p:spPr>
        <p:txBody>
          <a:bodyPr>
            <a:normAutofit fontScale="92500" lnSpcReduction="20000"/>
          </a:bodyPr>
          <a:lstStyle/>
          <a:p>
            <a:pPr marL="0" indent="0">
              <a:buNone/>
            </a:pPr>
            <a:r>
              <a:rPr lang="en-US" sz="2200" b="1" dirty="0" err="1">
                <a:solidFill>
                  <a:srgbClr val="C00000"/>
                </a:solidFill>
              </a:rPr>
              <a:t>Oliehoudend</a:t>
            </a:r>
            <a:endParaRPr lang="en-US" sz="2200" b="1" dirty="0">
              <a:solidFill>
                <a:srgbClr val="C00000"/>
              </a:solidFill>
            </a:endParaRPr>
          </a:p>
          <a:p>
            <a:r>
              <a:rPr lang="en-US" dirty="0" err="1">
                <a:solidFill>
                  <a:schemeClr val="tx1"/>
                </a:solidFill>
              </a:rPr>
              <a:t>negerzaad</a:t>
            </a:r>
            <a:endParaRPr lang="en-US" dirty="0">
              <a:solidFill>
                <a:schemeClr val="tx1"/>
              </a:solidFill>
            </a:endParaRPr>
          </a:p>
          <a:p>
            <a:r>
              <a:rPr lang="en-US" dirty="0" err="1">
                <a:solidFill>
                  <a:schemeClr val="tx1"/>
                </a:solidFill>
              </a:rPr>
              <a:t>raapzaad</a:t>
            </a:r>
            <a:endParaRPr lang="en-US" dirty="0">
              <a:solidFill>
                <a:schemeClr val="tx1"/>
              </a:solidFill>
            </a:endParaRPr>
          </a:p>
          <a:p>
            <a:r>
              <a:rPr lang="en-US" dirty="0" err="1">
                <a:solidFill>
                  <a:schemeClr val="tx1"/>
                </a:solidFill>
              </a:rPr>
              <a:t>koolzaad</a:t>
            </a:r>
            <a:endParaRPr lang="en-US" dirty="0">
              <a:solidFill>
                <a:schemeClr val="tx1"/>
              </a:solidFill>
            </a:endParaRPr>
          </a:p>
          <a:p>
            <a:r>
              <a:rPr lang="en-US" dirty="0" err="1">
                <a:solidFill>
                  <a:schemeClr val="tx1"/>
                </a:solidFill>
              </a:rPr>
              <a:t>lijnzaad</a:t>
            </a:r>
            <a:endParaRPr lang="en-US" dirty="0">
              <a:solidFill>
                <a:schemeClr val="tx1"/>
              </a:solidFill>
            </a:endParaRPr>
          </a:p>
          <a:p>
            <a:r>
              <a:rPr lang="en-US" dirty="0" err="1">
                <a:solidFill>
                  <a:schemeClr val="tx1"/>
                </a:solidFill>
              </a:rPr>
              <a:t>hennep</a:t>
            </a:r>
            <a:endParaRPr lang="en-US" dirty="0">
              <a:solidFill>
                <a:schemeClr val="tx1"/>
              </a:solidFill>
            </a:endParaRPr>
          </a:p>
          <a:p>
            <a:r>
              <a:rPr lang="en-US" dirty="0" err="1">
                <a:solidFill>
                  <a:schemeClr val="tx1"/>
                </a:solidFill>
              </a:rPr>
              <a:t>blauwmaanzaad</a:t>
            </a:r>
            <a:endParaRPr lang="en-US" dirty="0">
              <a:solidFill>
                <a:schemeClr val="tx1"/>
              </a:solidFill>
            </a:endParaRPr>
          </a:p>
          <a:p>
            <a:r>
              <a:rPr lang="en-US" dirty="0">
                <a:solidFill>
                  <a:schemeClr val="tx1"/>
                </a:solidFill>
              </a:rPr>
              <a:t>perilla</a:t>
            </a:r>
          </a:p>
          <a:p>
            <a:r>
              <a:rPr lang="en-US" dirty="0" err="1">
                <a:solidFill>
                  <a:schemeClr val="tx1"/>
                </a:solidFill>
              </a:rPr>
              <a:t>chicorei</a:t>
            </a:r>
            <a:endParaRPr lang="en-US" dirty="0">
              <a:solidFill>
                <a:schemeClr val="tx1"/>
              </a:solidFill>
            </a:endParaRPr>
          </a:p>
          <a:p>
            <a:r>
              <a:rPr lang="en-US" dirty="0" err="1">
                <a:solidFill>
                  <a:schemeClr val="tx1"/>
                </a:solidFill>
              </a:rPr>
              <a:t>teunisbloem</a:t>
            </a:r>
            <a:endParaRPr lang="en-US" dirty="0">
              <a:solidFill>
                <a:schemeClr val="tx1"/>
              </a:solidFill>
            </a:endParaRPr>
          </a:p>
          <a:p>
            <a:r>
              <a:rPr lang="en-US" dirty="0">
                <a:solidFill>
                  <a:schemeClr val="tx1"/>
                </a:solidFill>
              </a:rPr>
              <a:t>Gold of Pleasure / </a:t>
            </a:r>
            <a:r>
              <a:rPr lang="en-US" dirty="0" err="1">
                <a:solidFill>
                  <a:schemeClr val="tx1"/>
                </a:solidFill>
              </a:rPr>
              <a:t>lijndotter</a:t>
            </a:r>
            <a:endParaRPr lang="en-US" dirty="0">
              <a:solidFill>
                <a:schemeClr val="tx1"/>
              </a:solidFill>
            </a:endParaRPr>
          </a:p>
          <a:p>
            <a:r>
              <a:rPr lang="en-US" dirty="0" err="1">
                <a:solidFill>
                  <a:schemeClr val="tx1"/>
                </a:solidFill>
              </a:rPr>
              <a:t>slazaad</a:t>
            </a:r>
            <a:endParaRPr lang="en-US" dirty="0">
              <a:solidFill>
                <a:schemeClr val="tx1"/>
              </a:solidFill>
            </a:endParaRPr>
          </a:p>
          <a:p>
            <a:r>
              <a:rPr lang="en-US" dirty="0" err="1">
                <a:solidFill>
                  <a:schemeClr val="tx1"/>
                </a:solidFill>
              </a:rPr>
              <a:t>distelzaad</a:t>
            </a:r>
            <a:endParaRPr lang="en-US" dirty="0">
              <a:solidFill>
                <a:schemeClr val="tx1"/>
              </a:solidFill>
            </a:endParaRPr>
          </a:p>
          <a:p>
            <a:r>
              <a:rPr lang="en-US" dirty="0" err="1">
                <a:solidFill>
                  <a:schemeClr val="tx1"/>
                </a:solidFill>
              </a:rPr>
              <a:t>zonnepitten</a:t>
            </a:r>
            <a:endParaRPr lang="en-US" dirty="0">
              <a:solidFill>
                <a:schemeClr val="tx1"/>
              </a:solidFill>
            </a:endParaRPr>
          </a:p>
          <a:p>
            <a:r>
              <a:rPr lang="en-US" dirty="0" err="1">
                <a:solidFill>
                  <a:schemeClr val="tx1"/>
                </a:solidFill>
              </a:rPr>
              <a:t>sesamzaad</a:t>
            </a:r>
            <a:endParaRPr lang="en-US" dirty="0">
              <a:solidFill>
                <a:schemeClr val="tx1"/>
              </a:solidFill>
            </a:endParaRPr>
          </a:p>
        </p:txBody>
      </p:sp>
      <p:sp>
        <p:nvSpPr>
          <p:cNvPr id="4" name="Date Placeholder 3">
            <a:extLst>
              <a:ext uri="{FF2B5EF4-FFF2-40B4-BE49-F238E27FC236}">
                <a16:creationId xmlns:a16="http://schemas.microsoft.com/office/drawing/2014/main" xmlns="" id="{F1211F26-C4CF-4958-B308-70F6BFFC789B}"/>
              </a:ext>
            </a:extLst>
          </p:cNvPr>
          <p:cNvSpPr>
            <a:spLocks noGrp="1"/>
          </p:cNvSpPr>
          <p:nvPr>
            <p:ph type="dt" sz="half" idx="10"/>
          </p:nvPr>
        </p:nvSpPr>
        <p:spPr/>
        <p:txBody>
          <a:bodyPr/>
          <a:lstStyle/>
          <a:p>
            <a:r>
              <a:rPr lang="en-US"/>
              <a:t>06-Feb-24</a:t>
            </a:r>
            <a:endParaRPr lang="en-US" dirty="0"/>
          </a:p>
        </p:txBody>
      </p:sp>
      <p:sp>
        <p:nvSpPr>
          <p:cNvPr id="5" name="Slide Number Placeholder 4">
            <a:extLst>
              <a:ext uri="{FF2B5EF4-FFF2-40B4-BE49-F238E27FC236}">
                <a16:creationId xmlns:a16="http://schemas.microsoft.com/office/drawing/2014/main" xmlns="" id="{BBD0790E-08C1-468F-9FB8-A21F90D25B50}"/>
              </a:ext>
            </a:extLst>
          </p:cNvPr>
          <p:cNvSpPr>
            <a:spLocks noGrp="1"/>
          </p:cNvSpPr>
          <p:nvPr>
            <p:ph type="sldNum" sz="quarter" idx="12"/>
          </p:nvPr>
        </p:nvSpPr>
        <p:spPr/>
        <p:txBody>
          <a:bodyPr/>
          <a:lstStyle/>
          <a:p>
            <a:fld id="{4FAB73BC-B049-4115-A692-8D63A059BFB8}" type="slidenum">
              <a:rPr lang="en-US" smtClean="0"/>
              <a:pPr/>
              <a:t>29</a:t>
            </a:fld>
            <a:endParaRPr lang="en-US" dirty="0"/>
          </a:p>
        </p:txBody>
      </p:sp>
      <p:sp>
        <p:nvSpPr>
          <p:cNvPr id="2" name="Footer Placeholder 1">
            <a:extLst>
              <a:ext uri="{FF2B5EF4-FFF2-40B4-BE49-F238E27FC236}">
                <a16:creationId xmlns:a16="http://schemas.microsoft.com/office/drawing/2014/main" xmlns="" id="{00835A71-B9B5-EDA9-73E7-72D4EC979219}"/>
              </a:ext>
            </a:extLst>
          </p:cNvPr>
          <p:cNvSpPr>
            <a:spLocks noGrp="1"/>
          </p:cNvSpPr>
          <p:nvPr>
            <p:ph type="ftr" sz="quarter" idx="11"/>
          </p:nvPr>
        </p:nvSpPr>
        <p:spPr/>
        <p:txBody>
          <a:bodyPr/>
          <a:lstStyle/>
          <a:p>
            <a:r>
              <a:rPr lang="nl-NL"/>
              <a:t>Omstandigheden voor de Kleurkanariekweek: Voeding</a:t>
            </a:r>
            <a:endParaRPr lang="en-US" dirty="0"/>
          </a:p>
        </p:txBody>
      </p:sp>
    </p:spTree>
    <p:extLst>
      <p:ext uri="{BB962C8B-B14F-4D97-AF65-F5344CB8AC3E}">
        <p14:creationId xmlns:p14="http://schemas.microsoft.com/office/powerpoint/2010/main" val="40932387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xmlns="" id="{52838938-7EB1-11D8-986F-34DEC1273FC9}"/>
              </a:ext>
            </a:extLst>
          </p:cNvPr>
          <p:cNvSpPr>
            <a:spLocks noGrp="1"/>
          </p:cNvSpPr>
          <p:nvPr>
            <p:ph type="title"/>
          </p:nvPr>
        </p:nvSpPr>
        <p:spPr>
          <a:xfrm>
            <a:off x="134546" y="1069685"/>
            <a:ext cx="2182006" cy="4601183"/>
          </a:xfrm>
        </p:spPr>
        <p:txBody>
          <a:bodyPr/>
          <a:lstStyle/>
          <a:p>
            <a:r>
              <a:rPr lang="en-US" dirty="0" err="1"/>
              <a:t>Ik</a:t>
            </a:r>
            <a:r>
              <a:rPr lang="en-US" dirty="0"/>
              <a:t> ben </a:t>
            </a:r>
            <a:r>
              <a:rPr lang="en-US" dirty="0" err="1"/>
              <a:t>geen</a:t>
            </a:r>
            <a:r>
              <a:rPr lang="en-US" dirty="0"/>
              <a:t> expert, maar </a:t>
            </a:r>
            <a:r>
              <a:rPr lang="en-US" dirty="0" err="1"/>
              <a:t>ik</a:t>
            </a:r>
            <a:r>
              <a:rPr lang="en-US" dirty="0"/>
              <a:t> </a:t>
            </a:r>
            <a:r>
              <a:rPr lang="en-US" dirty="0" err="1"/>
              <a:t>heb</a:t>
            </a:r>
            <a:r>
              <a:rPr lang="en-US" dirty="0"/>
              <a:t> er        </a:t>
            </a:r>
            <a:r>
              <a:rPr lang="en-US" dirty="0" err="1"/>
              <a:t>wel</a:t>
            </a:r>
            <a:r>
              <a:rPr lang="en-US" dirty="0"/>
              <a:t> over </a:t>
            </a:r>
            <a:r>
              <a:rPr lang="en-US" dirty="0" err="1"/>
              <a:t>nagedacht</a:t>
            </a:r>
            <a:endParaRPr lang="en-US" dirty="0"/>
          </a:p>
        </p:txBody>
      </p:sp>
      <p:sp>
        <p:nvSpPr>
          <p:cNvPr id="2" name="Date Placeholder 1">
            <a:extLst>
              <a:ext uri="{FF2B5EF4-FFF2-40B4-BE49-F238E27FC236}">
                <a16:creationId xmlns:a16="http://schemas.microsoft.com/office/drawing/2014/main" xmlns="" id="{4E9563A8-20FB-1B6F-7B84-1C5B6409236E}"/>
              </a:ext>
            </a:extLst>
          </p:cNvPr>
          <p:cNvSpPr>
            <a:spLocks noGrp="1"/>
          </p:cNvSpPr>
          <p:nvPr>
            <p:ph type="dt" sz="half" idx="10"/>
          </p:nvPr>
        </p:nvSpPr>
        <p:spPr/>
        <p:txBody>
          <a:bodyPr/>
          <a:lstStyle/>
          <a:p>
            <a:r>
              <a:rPr lang="en-US"/>
              <a:t>06-Feb-24</a:t>
            </a:r>
            <a:endParaRPr lang="en-US" dirty="0"/>
          </a:p>
        </p:txBody>
      </p:sp>
      <p:sp>
        <p:nvSpPr>
          <p:cNvPr id="3" name="Footer Placeholder 2">
            <a:extLst>
              <a:ext uri="{FF2B5EF4-FFF2-40B4-BE49-F238E27FC236}">
                <a16:creationId xmlns:a16="http://schemas.microsoft.com/office/drawing/2014/main" xmlns="" id="{0E0E2B77-206F-1430-9291-547A876C40F6}"/>
              </a:ext>
            </a:extLst>
          </p:cNvPr>
          <p:cNvSpPr>
            <a:spLocks noGrp="1"/>
          </p:cNvSpPr>
          <p:nvPr>
            <p:ph type="ftr" sz="quarter" idx="11"/>
          </p:nvPr>
        </p:nvSpPr>
        <p:spPr/>
        <p:txBody>
          <a:bodyPr/>
          <a:lstStyle/>
          <a:p>
            <a:r>
              <a:rPr lang="nl-NL"/>
              <a:t>Omstandigheden voor de Kleurkanariekweek: Voeding</a:t>
            </a:r>
            <a:endParaRPr lang="en-US" dirty="0"/>
          </a:p>
        </p:txBody>
      </p:sp>
      <p:sp>
        <p:nvSpPr>
          <p:cNvPr id="4" name="Slide Number Placeholder 3">
            <a:extLst>
              <a:ext uri="{FF2B5EF4-FFF2-40B4-BE49-F238E27FC236}">
                <a16:creationId xmlns:a16="http://schemas.microsoft.com/office/drawing/2014/main" xmlns="" id="{EA71CEEA-5835-1576-B5AC-2B231D0123E7}"/>
              </a:ext>
            </a:extLst>
          </p:cNvPr>
          <p:cNvSpPr>
            <a:spLocks noGrp="1"/>
          </p:cNvSpPr>
          <p:nvPr>
            <p:ph type="sldNum" sz="quarter" idx="12"/>
          </p:nvPr>
        </p:nvSpPr>
        <p:spPr/>
        <p:txBody>
          <a:bodyPr/>
          <a:lstStyle/>
          <a:p>
            <a:fld id="{4FAB73BC-B049-4115-A692-8D63A059BFB8}" type="slidenum">
              <a:rPr lang="en-US" smtClean="0"/>
              <a:pPr/>
              <a:t>3</a:t>
            </a:fld>
            <a:endParaRPr lang="en-US" dirty="0"/>
          </a:p>
        </p:txBody>
      </p:sp>
      <p:pic>
        <p:nvPicPr>
          <p:cNvPr id="1028" name="Picture 4" descr="MacLeod Cartoons: Union of Concerned Scientists Cartoon Contest">
            <a:extLst>
              <a:ext uri="{FF2B5EF4-FFF2-40B4-BE49-F238E27FC236}">
                <a16:creationId xmlns:a16="http://schemas.microsoft.com/office/drawing/2014/main" xmlns="" id="{08BD982B-49BE-3DEA-D3D7-1DC70D43916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6565"/>
          <a:stretch/>
        </p:blipFill>
        <p:spPr bwMode="auto">
          <a:xfrm>
            <a:off x="2650921" y="872265"/>
            <a:ext cx="6165908" cy="51720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81773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F71CD074-774D-4A0C-8F28-FE0162869287}"/>
              </a:ext>
            </a:extLst>
          </p:cNvPr>
          <p:cNvSpPr>
            <a:spLocks noGrp="1"/>
          </p:cNvSpPr>
          <p:nvPr>
            <p:ph type="title"/>
          </p:nvPr>
        </p:nvSpPr>
        <p:spPr/>
        <p:txBody>
          <a:bodyPr/>
          <a:lstStyle/>
          <a:p>
            <a:r>
              <a:rPr lang="en-US" dirty="0" err="1"/>
              <a:t>Witzaad</a:t>
            </a:r>
            <a:r>
              <a:rPr lang="en-US" dirty="0"/>
              <a:t>,</a:t>
            </a:r>
            <a:br>
              <a:rPr lang="en-US" dirty="0"/>
            </a:br>
            <a:r>
              <a:rPr lang="en-US" dirty="0"/>
              <a:t>Kanariezaad,</a:t>
            </a:r>
            <a:br>
              <a:rPr lang="en-US" dirty="0"/>
            </a:br>
            <a:r>
              <a:rPr lang="en-US" dirty="0" err="1"/>
              <a:t>Platzaad</a:t>
            </a:r>
            <a:endParaRPr lang="en-US" dirty="0"/>
          </a:p>
        </p:txBody>
      </p:sp>
      <p:pic>
        <p:nvPicPr>
          <p:cNvPr id="5" name="Picture 4">
            <a:extLst>
              <a:ext uri="{FF2B5EF4-FFF2-40B4-BE49-F238E27FC236}">
                <a16:creationId xmlns:a16="http://schemas.microsoft.com/office/drawing/2014/main" xmlns="" id="{2060B75A-3C41-4619-83F8-09E3215FEF75}"/>
              </a:ext>
            </a:extLst>
          </p:cNvPr>
          <p:cNvPicPr>
            <a:picLocks noChangeAspect="1"/>
          </p:cNvPicPr>
          <p:nvPr/>
        </p:nvPicPr>
        <p:blipFill>
          <a:blip r:embed="rId2"/>
          <a:stretch>
            <a:fillRect/>
          </a:stretch>
        </p:blipFill>
        <p:spPr>
          <a:xfrm>
            <a:off x="3739886" y="669079"/>
            <a:ext cx="3634037" cy="2707969"/>
          </a:xfrm>
          <a:prstGeom prst="rect">
            <a:avLst/>
          </a:prstGeom>
        </p:spPr>
      </p:pic>
      <p:sp>
        <p:nvSpPr>
          <p:cNvPr id="6" name="TextBox 5">
            <a:extLst>
              <a:ext uri="{FF2B5EF4-FFF2-40B4-BE49-F238E27FC236}">
                <a16:creationId xmlns:a16="http://schemas.microsoft.com/office/drawing/2014/main" xmlns="" id="{F9A921DB-DDC5-4125-8EB3-AED5DE0066C1}"/>
              </a:ext>
            </a:extLst>
          </p:cNvPr>
          <p:cNvSpPr txBox="1"/>
          <p:nvPr/>
        </p:nvSpPr>
        <p:spPr>
          <a:xfrm>
            <a:off x="2994870" y="3657600"/>
            <a:ext cx="5427677" cy="2585323"/>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dirty="0" err="1"/>
              <a:t>Witzaad</a:t>
            </a:r>
            <a:r>
              <a:rPr lang="en-US" dirty="0"/>
              <a:t> </a:t>
            </a:r>
            <a:r>
              <a:rPr lang="en-US" dirty="0" err="1"/>
              <a:t>hoort</a:t>
            </a:r>
            <a:r>
              <a:rPr lang="en-US" dirty="0"/>
              <a:t> bij de </a:t>
            </a:r>
            <a:r>
              <a:rPr lang="en-US" dirty="0" err="1"/>
              <a:t>zetmeelhoudende</a:t>
            </a:r>
            <a:r>
              <a:rPr lang="en-US" dirty="0"/>
              <a:t> </a:t>
            </a:r>
            <a:r>
              <a:rPr lang="en-US" dirty="0" err="1"/>
              <a:t>zaden</a:t>
            </a:r>
            <a:endParaRPr lang="en-US" dirty="0"/>
          </a:p>
          <a:p>
            <a:pPr marL="285750" indent="-285750">
              <a:buFont typeface="Arial" panose="020B0604020202020204" pitchFamily="34" charset="0"/>
              <a:buChar char="•"/>
            </a:pPr>
            <a:r>
              <a:rPr lang="en-US" dirty="0" err="1"/>
              <a:t>eiwit</a:t>
            </a:r>
            <a:r>
              <a:rPr lang="en-US" dirty="0"/>
              <a:t> 15,1 %, vet 6,1 %, </a:t>
            </a:r>
            <a:r>
              <a:rPr lang="en-US" dirty="0" err="1"/>
              <a:t>koolhydraten</a:t>
            </a:r>
            <a:r>
              <a:rPr lang="en-US" dirty="0"/>
              <a:t> 56%</a:t>
            </a:r>
          </a:p>
          <a:p>
            <a:pPr marL="285750" indent="-285750">
              <a:buFont typeface="Arial" panose="020B0604020202020204" pitchFamily="34" charset="0"/>
              <a:buChar char="•"/>
            </a:pPr>
            <a:r>
              <a:rPr lang="en-US" dirty="0"/>
              <a:t>calcium 0,05 %, </a:t>
            </a:r>
            <a:r>
              <a:rPr lang="en-US" dirty="0" err="1"/>
              <a:t>fosfor</a:t>
            </a:r>
            <a:r>
              <a:rPr lang="en-US" dirty="0"/>
              <a:t> 0,55%</a:t>
            </a:r>
          </a:p>
          <a:p>
            <a:pPr marL="285750" indent="-285750">
              <a:buFont typeface="Arial" panose="020B0604020202020204" pitchFamily="34" charset="0"/>
              <a:buChar char="•"/>
            </a:pPr>
            <a:r>
              <a:rPr lang="en-US" dirty="0"/>
              <a:t>calcium-</a:t>
            </a:r>
            <a:r>
              <a:rPr lang="en-US" dirty="0" err="1"/>
              <a:t>fosfor</a:t>
            </a:r>
            <a:r>
              <a:rPr lang="en-US" dirty="0"/>
              <a:t> </a:t>
            </a:r>
            <a:r>
              <a:rPr lang="en-US" dirty="0" err="1"/>
              <a:t>verhouding</a:t>
            </a:r>
            <a:r>
              <a:rPr lang="en-US" dirty="0"/>
              <a:t> 1 : 11</a:t>
            </a:r>
          </a:p>
          <a:p>
            <a:pPr marL="285750" indent="-285750">
              <a:buFont typeface="Arial" panose="020B0604020202020204" pitchFamily="34" charset="0"/>
              <a:buChar char="•"/>
            </a:pPr>
            <a:endParaRPr lang="en-US" dirty="0"/>
          </a:p>
          <a:p>
            <a:r>
              <a:rPr lang="en-US" dirty="0" err="1"/>
              <a:t>Witzaad</a:t>
            </a:r>
            <a:r>
              <a:rPr lang="en-US" dirty="0"/>
              <a:t> </a:t>
            </a:r>
            <a:r>
              <a:rPr lang="en-US" dirty="0" err="1"/>
              <a:t>heeft</a:t>
            </a:r>
            <a:r>
              <a:rPr lang="en-US" dirty="0"/>
              <a:t> het </a:t>
            </a:r>
            <a:r>
              <a:rPr lang="en-US" dirty="0" err="1"/>
              <a:t>hoogste</a:t>
            </a:r>
            <a:r>
              <a:rPr lang="en-US" dirty="0"/>
              <a:t> </a:t>
            </a:r>
            <a:r>
              <a:rPr lang="en-US" dirty="0" err="1"/>
              <a:t>eiwitgehalte</a:t>
            </a:r>
            <a:r>
              <a:rPr lang="en-US" dirty="0"/>
              <a:t> van de in het </a:t>
            </a:r>
            <a:r>
              <a:rPr lang="en-US" dirty="0" err="1"/>
              <a:t>hoofdvoer</a:t>
            </a:r>
            <a:r>
              <a:rPr lang="en-US" dirty="0"/>
              <a:t> </a:t>
            </a:r>
            <a:r>
              <a:rPr lang="en-US" dirty="0" err="1"/>
              <a:t>aanwezige</a:t>
            </a:r>
            <a:r>
              <a:rPr lang="en-US" dirty="0"/>
              <a:t> </a:t>
            </a:r>
            <a:r>
              <a:rPr lang="en-US" dirty="0" err="1"/>
              <a:t>koolhydraatrijke</a:t>
            </a:r>
            <a:r>
              <a:rPr lang="en-US" dirty="0"/>
              <a:t> </a:t>
            </a:r>
            <a:r>
              <a:rPr lang="en-US" dirty="0" err="1"/>
              <a:t>zaden</a:t>
            </a:r>
            <a:r>
              <a:rPr lang="en-US" dirty="0"/>
              <a:t>.</a:t>
            </a:r>
          </a:p>
          <a:p>
            <a:r>
              <a:rPr lang="en-US" dirty="0"/>
              <a:t>In </a:t>
            </a:r>
            <a:r>
              <a:rPr lang="en-US" dirty="0" err="1"/>
              <a:t>tegenstelling</a:t>
            </a:r>
            <a:r>
              <a:rPr lang="en-US" dirty="0"/>
              <a:t> tot </a:t>
            </a:r>
            <a:r>
              <a:rPr lang="en-US" dirty="0" err="1"/>
              <a:t>verschillende</a:t>
            </a:r>
            <a:r>
              <a:rPr lang="en-US" dirty="0"/>
              <a:t> </a:t>
            </a:r>
            <a:r>
              <a:rPr lang="en-US" dirty="0" err="1"/>
              <a:t>publicaties</a:t>
            </a:r>
            <a:r>
              <a:rPr lang="en-US" dirty="0"/>
              <a:t> is </a:t>
            </a:r>
            <a:r>
              <a:rPr lang="en-US" dirty="0" err="1"/>
              <a:t>witzaad</a:t>
            </a:r>
            <a:r>
              <a:rPr lang="en-US" dirty="0"/>
              <a:t> </a:t>
            </a:r>
            <a:r>
              <a:rPr lang="en-US" dirty="0" err="1"/>
              <a:t>rijk</a:t>
            </a:r>
            <a:r>
              <a:rPr lang="en-US" dirty="0"/>
              <a:t> aan het essentiële </a:t>
            </a:r>
            <a:r>
              <a:rPr lang="en-US" dirty="0" err="1"/>
              <a:t>aminozuur</a:t>
            </a:r>
            <a:r>
              <a:rPr lang="en-US" dirty="0"/>
              <a:t> cystine.</a:t>
            </a:r>
          </a:p>
        </p:txBody>
      </p:sp>
      <p:sp>
        <p:nvSpPr>
          <p:cNvPr id="2" name="Date Placeholder 1">
            <a:extLst>
              <a:ext uri="{FF2B5EF4-FFF2-40B4-BE49-F238E27FC236}">
                <a16:creationId xmlns:a16="http://schemas.microsoft.com/office/drawing/2014/main" xmlns="" id="{53E3BC9A-5537-44FC-A3DA-502F38D8D780}"/>
              </a:ext>
            </a:extLst>
          </p:cNvPr>
          <p:cNvSpPr>
            <a:spLocks noGrp="1"/>
          </p:cNvSpPr>
          <p:nvPr>
            <p:ph type="dt" sz="half" idx="10"/>
          </p:nvPr>
        </p:nvSpPr>
        <p:spPr/>
        <p:txBody>
          <a:bodyPr/>
          <a:lstStyle/>
          <a:p>
            <a:r>
              <a:rPr lang="en-US"/>
              <a:t>06-Feb-24</a:t>
            </a:r>
            <a:endParaRPr lang="en-US" dirty="0"/>
          </a:p>
        </p:txBody>
      </p:sp>
      <p:sp>
        <p:nvSpPr>
          <p:cNvPr id="3" name="Slide Number Placeholder 2">
            <a:extLst>
              <a:ext uri="{FF2B5EF4-FFF2-40B4-BE49-F238E27FC236}">
                <a16:creationId xmlns:a16="http://schemas.microsoft.com/office/drawing/2014/main" xmlns="" id="{B8E199EE-B48D-49FD-A559-BED49821A973}"/>
              </a:ext>
            </a:extLst>
          </p:cNvPr>
          <p:cNvSpPr>
            <a:spLocks noGrp="1"/>
          </p:cNvSpPr>
          <p:nvPr>
            <p:ph type="sldNum" sz="quarter" idx="12"/>
          </p:nvPr>
        </p:nvSpPr>
        <p:spPr/>
        <p:txBody>
          <a:bodyPr/>
          <a:lstStyle/>
          <a:p>
            <a:fld id="{4FAB73BC-B049-4115-A692-8D63A059BFB8}" type="slidenum">
              <a:rPr lang="en-US" smtClean="0"/>
              <a:pPr/>
              <a:t>30</a:t>
            </a:fld>
            <a:endParaRPr lang="en-US" dirty="0"/>
          </a:p>
        </p:txBody>
      </p:sp>
      <p:sp>
        <p:nvSpPr>
          <p:cNvPr id="7" name="Footer Placeholder 6">
            <a:extLst>
              <a:ext uri="{FF2B5EF4-FFF2-40B4-BE49-F238E27FC236}">
                <a16:creationId xmlns:a16="http://schemas.microsoft.com/office/drawing/2014/main" xmlns="" id="{25EB2405-C547-707D-7777-85D063C133C7}"/>
              </a:ext>
            </a:extLst>
          </p:cNvPr>
          <p:cNvSpPr>
            <a:spLocks noGrp="1"/>
          </p:cNvSpPr>
          <p:nvPr>
            <p:ph type="ftr" sz="quarter" idx="11"/>
          </p:nvPr>
        </p:nvSpPr>
        <p:spPr/>
        <p:txBody>
          <a:bodyPr/>
          <a:lstStyle/>
          <a:p>
            <a:r>
              <a:rPr lang="nl-NL"/>
              <a:t>Omstandigheden voor de Kleurkanariekweek: Voeding</a:t>
            </a:r>
            <a:endParaRPr lang="en-US" dirty="0"/>
          </a:p>
        </p:txBody>
      </p:sp>
    </p:spTree>
    <p:extLst>
      <p:ext uri="{BB962C8B-B14F-4D97-AF65-F5344CB8AC3E}">
        <p14:creationId xmlns:p14="http://schemas.microsoft.com/office/powerpoint/2010/main" val="18469138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2F581F7-EB75-44D3-9D71-FE54C28233B1}"/>
              </a:ext>
            </a:extLst>
          </p:cNvPr>
          <p:cNvSpPr>
            <a:spLocks noGrp="1"/>
          </p:cNvSpPr>
          <p:nvPr>
            <p:ph type="title"/>
          </p:nvPr>
        </p:nvSpPr>
        <p:spPr/>
        <p:txBody>
          <a:bodyPr/>
          <a:lstStyle/>
          <a:p>
            <a:r>
              <a:rPr lang="en-US" dirty="0"/>
              <a:t>Haver, </a:t>
            </a:r>
            <a:r>
              <a:rPr lang="en-US" dirty="0" err="1"/>
              <a:t>Gebroken</a:t>
            </a:r>
            <a:r>
              <a:rPr lang="en-US" dirty="0"/>
              <a:t> Haver</a:t>
            </a:r>
          </a:p>
        </p:txBody>
      </p:sp>
      <p:pic>
        <p:nvPicPr>
          <p:cNvPr id="3" name="Picture 2">
            <a:extLst>
              <a:ext uri="{FF2B5EF4-FFF2-40B4-BE49-F238E27FC236}">
                <a16:creationId xmlns:a16="http://schemas.microsoft.com/office/drawing/2014/main" xmlns="" id="{1433CDC3-AEE1-4CD0-AFAE-149A90F0C811}"/>
              </a:ext>
            </a:extLst>
          </p:cNvPr>
          <p:cNvPicPr>
            <a:picLocks noChangeAspect="1"/>
          </p:cNvPicPr>
          <p:nvPr/>
        </p:nvPicPr>
        <p:blipFill>
          <a:blip r:embed="rId2"/>
          <a:stretch>
            <a:fillRect/>
          </a:stretch>
        </p:blipFill>
        <p:spPr>
          <a:xfrm>
            <a:off x="2771004" y="646744"/>
            <a:ext cx="2874788" cy="2147851"/>
          </a:xfrm>
          <a:prstGeom prst="rect">
            <a:avLst/>
          </a:prstGeom>
        </p:spPr>
      </p:pic>
      <p:pic>
        <p:nvPicPr>
          <p:cNvPr id="4" name="Picture 3">
            <a:extLst>
              <a:ext uri="{FF2B5EF4-FFF2-40B4-BE49-F238E27FC236}">
                <a16:creationId xmlns:a16="http://schemas.microsoft.com/office/drawing/2014/main" xmlns="" id="{D0129870-3EA9-43A2-857F-2D27106ACBF5}"/>
              </a:ext>
            </a:extLst>
          </p:cNvPr>
          <p:cNvPicPr>
            <a:picLocks noChangeAspect="1"/>
          </p:cNvPicPr>
          <p:nvPr/>
        </p:nvPicPr>
        <p:blipFill>
          <a:blip r:embed="rId3"/>
          <a:stretch>
            <a:fillRect/>
          </a:stretch>
        </p:blipFill>
        <p:spPr>
          <a:xfrm>
            <a:off x="5780015" y="646744"/>
            <a:ext cx="2890497" cy="2147851"/>
          </a:xfrm>
          <a:prstGeom prst="rect">
            <a:avLst/>
          </a:prstGeom>
        </p:spPr>
      </p:pic>
      <p:sp>
        <p:nvSpPr>
          <p:cNvPr id="6" name="TextBox 5">
            <a:extLst>
              <a:ext uri="{FF2B5EF4-FFF2-40B4-BE49-F238E27FC236}">
                <a16:creationId xmlns:a16="http://schemas.microsoft.com/office/drawing/2014/main" xmlns="" id="{45BDB97C-9B50-4317-8D33-28A38A2DFEF1}"/>
              </a:ext>
            </a:extLst>
          </p:cNvPr>
          <p:cNvSpPr txBox="1"/>
          <p:nvPr/>
        </p:nvSpPr>
        <p:spPr>
          <a:xfrm>
            <a:off x="3066176" y="2936148"/>
            <a:ext cx="5427677" cy="3416320"/>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dirty="0"/>
              <a:t>Haver </a:t>
            </a:r>
            <a:r>
              <a:rPr lang="en-US" dirty="0" err="1"/>
              <a:t>hoort</a:t>
            </a:r>
            <a:r>
              <a:rPr lang="en-US" dirty="0"/>
              <a:t> bij de </a:t>
            </a:r>
            <a:r>
              <a:rPr lang="en-US" dirty="0" err="1"/>
              <a:t>zetmeelhoudende</a:t>
            </a:r>
            <a:r>
              <a:rPr lang="en-US" dirty="0"/>
              <a:t> </a:t>
            </a:r>
            <a:r>
              <a:rPr lang="en-US" dirty="0" err="1"/>
              <a:t>zaden</a:t>
            </a:r>
            <a:endParaRPr lang="en-US" dirty="0"/>
          </a:p>
          <a:p>
            <a:pPr marL="285750" indent="-285750">
              <a:buFont typeface="Arial" panose="020B0604020202020204" pitchFamily="34" charset="0"/>
              <a:buChar char="•"/>
            </a:pPr>
            <a:r>
              <a:rPr lang="en-US" dirty="0" err="1"/>
              <a:t>eiwit</a:t>
            </a:r>
            <a:r>
              <a:rPr lang="en-US" dirty="0"/>
              <a:t> 13,9 %, vet 8 %, </a:t>
            </a:r>
            <a:r>
              <a:rPr lang="en-US" dirty="0" err="1"/>
              <a:t>koolhydraten</a:t>
            </a:r>
            <a:r>
              <a:rPr lang="en-US" dirty="0"/>
              <a:t> 64,2 %</a:t>
            </a:r>
          </a:p>
          <a:p>
            <a:pPr marL="285750" indent="-285750">
              <a:buFont typeface="Arial" panose="020B0604020202020204" pitchFamily="34" charset="0"/>
              <a:buChar char="•"/>
            </a:pPr>
            <a:r>
              <a:rPr lang="en-US" dirty="0"/>
              <a:t>calcium 0,08 %, </a:t>
            </a:r>
            <a:r>
              <a:rPr lang="en-US" dirty="0" err="1"/>
              <a:t>fosfor</a:t>
            </a:r>
            <a:r>
              <a:rPr lang="en-US" dirty="0"/>
              <a:t> 0,34 %</a:t>
            </a:r>
          </a:p>
          <a:p>
            <a:pPr marL="285750" indent="-285750">
              <a:buFont typeface="Arial" panose="020B0604020202020204" pitchFamily="34" charset="0"/>
              <a:buChar char="•"/>
            </a:pPr>
            <a:r>
              <a:rPr lang="en-US" dirty="0"/>
              <a:t>calcium-</a:t>
            </a:r>
            <a:r>
              <a:rPr lang="en-US" dirty="0" err="1"/>
              <a:t>fosfor</a:t>
            </a:r>
            <a:r>
              <a:rPr lang="en-US" dirty="0"/>
              <a:t> </a:t>
            </a:r>
            <a:r>
              <a:rPr lang="en-US" dirty="0" err="1"/>
              <a:t>verhouding</a:t>
            </a:r>
            <a:r>
              <a:rPr lang="en-US" dirty="0"/>
              <a:t> 1 : 4,3</a:t>
            </a:r>
          </a:p>
          <a:p>
            <a:endParaRPr lang="en-US" dirty="0"/>
          </a:p>
          <a:p>
            <a:r>
              <a:rPr lang="en-US" dirty="0"/>
              <a:t>Haver </a:t>
            </a:r>
            <a:r>
              <a:rPr lang="en-US" dirty="0" err="1"/>
              <a:t>heeft</a:t>
            </a:r>
            <a:r>
              <a:rPr lang="en-US" dirty="0"/>
              <a:t> </a:t>
            </a:r>
            <a:r>
              <a:rPr lang="en-US" dirty="0" err="1"/>
              <a:t>een</a:t>
            </a:r>
            <a:r>
              <a:rPr lang="en-US" dirty="0"/>
              <a:t> </a:t>
            </a:r>
            <a:r>
              <a:rPr lang="en-US" dirty="0" err="1"/>
              <a:t>aandeel</a:t>
            </a:r>
            <a:r>
              <a:rPr lang="en-US" dirty="0"/>
              <a:t> van 30 % </a:t>
            </a:r>
            <a:r>
              <a:rPr lang="en-US" dirty="0" err="1"/>
              <a:t>kaf</a:t>
            </a:r>
            <a:r>
              <a:rPr lang="en-US" dirty="0"/>
              <a:t>.</a:t>
            </a:r>
          </a:p>
          <a:p>
            <a:r>
              <a:rPr lang="en-US" dirty="0"/>
              <a:t>In de </a:t>
            </a:r>
            <a:r>
              <a:rPr lang="en-US" dirty="0" err="1"/>
              <a:t>voeding</a:t>
            </a:r>
            <a:r>
              <a:rPr lang="en-US" dirty="0"/>
              <a:t> van </a:t>
            </a:r>
            <a:r>
              <a:rPr lang="en-US" dirty="0" err="1"/>
              <a:t>cardeluïden</a:t>
            </a:r>
            <a:r>
              <a:rPr lang="en-US" dirty="0"/>
              <a:t> </a:t>
            </a:r>
            <a:r>
              <a:rPr lang="en-US" dirty="0" err="1"/>
              <a:t>worden</a:t>
            </a:r>
            <a:r>
              <a:rPr lang="en-US" dirty="0"/>
              <a:t> </a:t>
            </a:r>
            <a:r>
              <a:rPr lang="en-US" dirty="0" err="1"/>
              <a:t>alleen</a:t>
            </a:r>
            <a:r>
              <a:rPr lang="en-US" dirty="0"/>
              <a:t> </a:t>
            </a:r>
            <a:r>
              <a:rPr lang="en-US" dirty="0" err="1"/>
              <a:t>gepelde</a:t>
            </a:r>
            <a:r>
              <a:rPr lang="en-US" dirty="0"/>
              <a:t> haver en </a:t>
            </a:r>
            <a:r>
              <a:rPr lang="en-US" dirty="0" err="1"/>
              <a:t>gebroken</a:t>
            </a:r>
            <a:r>
              <a:rPr lang="en-US" dirty="0"/>
              <a:t> </a:t>
            </a:r>
            <a:r>
              <a:rPr lang="en-US" dirty="0" err="1"/>
              <a:t>gepelde</a:t>
            </a:r>
            <a:r>
              <a:rPr lang="en-US" dirty="0"/>
              <a:t> haver </a:t>
            </a:r>
            <a:r>
              <a:rPr lang="en-US" dirty="0" err="1"/>
              <a:t>toegepast</a:t>
            </a:r>
            <a:r>
              <a:rPr lang="en-US" dirty="0"/>
              <a:t>.</a:t>
            </a:r>
          </a:p>
          <a:p>
            <a:r>
              <a:rPr lang="en-US" dirty="0"/>
              <a:t>Haver </a:t>
            </a:r>
            <a:r>
              <a:rPr lang="en-US" dirty="0" err="1"/>
              <a:t>springt</a:t>
            </a:r>
            <a:r>
              <a:rPr lang="en-US" dirty="0"/>
              <a:t> </a:t>
            </a:r>
            <a:r>
              <a:rPr lang="en-US" dirty="0" err="1"/>
              <a:t>er</a:t>
            </a:r>
            <a:r>
              <a:rPr lang="en-US" dirty="0"/>
              <a:t> </a:t>
            </a:r>
            <a:r>
              <a:rPr lang="en-US" dirty="0" err="1"/>
              <a:t>tussen</a:t>
            </a:r>
            <a:r>
              <a:rPr lang="en-US" dirty="0"/>
              <a:t> de </a:t>
            </a:r>
            <a:r>
              <a:rPr lang="en-US" dirty="0" err="1"/>
              <a:t>meelhoudende</a:t>
            </a:r>
            <a:r>
              <a:rPr lang="en-US" dirty="0"/>
              <a:t> </a:t>
            </a:r>
            <a:r>
              <a:rPr lang="en-US" dirty="0" err="1"/>
              <a:t>zaden</a:t>
            </a:r>
            <a:r>
              <a:rPr lang="en-US" dirty="0"/>
              <a:t> </a:t>
            </a:r>
            <a:r>
              <a:rPr lang="en-US" dirty="0" err="1"/>
              <a:t>uit</a:t>
            </a:r>
            <a:r>
              <a:rPr lang="en-US" dirty="0"/>
              <a:t> door het </a:t>
            </a:r>
            <a:r>
              <a:rPr lang="en-US" dirty="0" err="1"/>
              <a:t>hoge</a:t>
            </a:r>
            <a:r>
              <a:rPr lang="en-US" dirty="0"/>
              <a:t> </a:t>
            </a:r>
            <a:r>
              <a:rPr lang="en-US" dirty="0" err="1"/>
              <a:t>eiwitgehalte</a:t>
            </a:r>
            <a:r>
              <a:rPr lang="en-US" dirty="0"/>
              <a:t>, </a:t>
            </a:r>
            <a:r>
              <a:rPr lang="en-US" dirty="0" err="1"/>
              <a:t>dat</a:t>
            </a:r>
            <a:r>
              <a:rPr lang="en-US" dirty="0"/>
              <a:t> </a:t>
            </a:r>
            <a:r>
              <a:rPr lang="en-US" dirty="0" err="1"/>
              <a:t>alleen</a:t>
            </a:r>
            <a:r>
              <a:rPr lang="en-US" dirty="0"/>
              <a:t> door </a:t>
            </a:r>
            <a:r>
              <a:rPr lang="en-US" dirty="0" err="1"/>
              <a:t>witzaad</a:t>
            </a:r>
            <a:r>
              <a:rPr lang="en-US" dirty="0"/>
              <a:t> </a:t>
            </a:r>
            <a:r>
              <a:rPr lang="en-US" dirty="0" err="1"/>
              <a:t>overtroffen</a:t>
            </a:r>
            <a:r>
              <a:rPr lang="en-US" dirty="0"/>
              <a:t> </a:t>
            </a:r>
            <a:r>
              <a:rPr lang="en-US" dirty="0" err="1"/>
              <a:t>wordt</a:t>
            </a:r>
            <a:r>
              <a:rPr lang="en-US" dirty="0"/>
              <a:t>. </a:t>
            </a:r>
          </a:p>
          <a:p>
            <a:r>
              <a:rPr lang="en-US" dirty="0"/>
              <a:t>Haver is </a:t>
            </a:r>
            <a:r>
              <a:rPr lang="en-US" dirty="0" err="1"/>
              <a:t>optimaal</a:t>
            </a:r>
            <a:r>
              <a:rPr lang="en-US" dirty="0"/>
              <a:t> </a:t>
            </a:r>
            <a:r>
              <a:rPr lang="en-US" dirty="0" err="1"/>
              <a:t>geschikt</a:t>
            </a:r>
            <a:r>
              <a:rPr lang="en-US" dirty="0"/>
              <a:t> </a:t>
            </a:r>
            <a:r>
              <a:rPr lang="en-US" dirty="0" err="1"/>
              <a:t>voor</a:t>
            </a:r>
            <a:r>
              <a:rPr lang="en-US" dirty="0"/>
              <a:t> de </a:t>
            </a:r>
            <a:r>
              <a:rPr lang="en-US" dirty="0" err="1"/>
              <a:t>opfokfase</a:t>
            </a:r>
            <a:r>
              <a:rPr lang="en-US" dirty="0"/>
              <a:t>.</a:t>
            </a:r>
          </a:p>
        </p:txBody>
      </p:sp>
      <p:sp>
        <p:nvSpPr>
          <p:cNvPr id="5" name="Date Placeholder 4">
            <a:extLst>
              <a:ext uri="{FF2B5EF4-FFF2-40B4-BE49-F238E27FC236}">
                <a16:creationId xmlns:a16="http://schemas.microsoft.com/office/drawing/2014/main" xmlns="" id="{816B13D7-5F2B-4B2B-8D02-93834D21AC48}"/>
              </a:ext>
            </a:extLst>
          </p:cNvPr>
          <p:cNvSpPr>
            <a:spLocks noGrp="1"/>
          </p:cNvSpPr>
          <p:nvPr>
            <p:ph type="dt" sz="half" idx="10"/>
          </p:nvPr>
        </p:nvSpPr>
        <p:spPr/>
        <p:txBody>
          <a:bodyPr/>
          <a:lstStyle/>
          <a:p>
            <a:r>
              <a:rPr lang="en-US"/>
              <a:t>06-Feb-24</a:t>
            </a:r>
            <a:endParaRPr lang="en-US" dirty="0"/>
          </a:p>
        </p:txBody>
      </p:sp>
      <p:sp>
        <p:nvSpPr>
          <p:cNvPr id="7" name="Slide Number Placeholder 6">
            <a:extLst>
              <a:ext uri="{FF2B5EF4-FFF2-40B4-BE49-F238E27FC236}">
                <a16:creationId xmlns:a16="http://schemas.microsoft.com/office/drawing/2014/main" xmlns="" id="{7B38685C-1C56-4052-B018-FFDAF4F8EEC0}"/>
              </a:ext>
            </a:extLst>
          </p:cNvPr>
          <p:cNvSpPr>
            <a:spLocks noGrp="1"/>
          </p:cNvSpPr>
          <p:nvPr>
            <p:ph type="sldNum" sz="quarter" idx="12"/>
          </p:nvPr>
        </p:nvSpPr>
        <p:spPr/>
        <p:txBody>
          <a:bodyPr/>
          <a:lstStyle/>
          <a:p>
            <a:fld id="{4FAB73BC-B049-4115-A692-8D63A059BFB8}" type="slidenum">
              <a:rPr lang="en-US" smtClean="0"/>
              <a:pPr/>
              <a:t>31</a:t>
            </a:fld>
            <a:endParaRPr lang="en-US" dirty="0"/>
          </a:p>
        </p:txBody>
      </p:sp>
      <p:sp>
        <p:nvSpPr>
          <p:cNvPr id="8" name="Footer Placeholder 7">
            <a:extLst>
              <a:ext uri="{FF2B5EF4-FFF2-40B4-BE49-F238E27FC236}">
                <a16:creationId xmlns:a16="http://schemas.microsoft.com/office/drawing/2014/main" xmlns="" id="{2CD1CFB8-FA56-962D-02E9-3815808B2CD4}"/>
              </a:ext>
            </a:extLst>
          </p:cNvPr>
          <p:cNvSpPr>
            <a:spLocks noGrp="1"/>
          </p:cNvSpPr>
          <p:nvPr>
            <p:ph type="ftr" sz="quarter" idx="11"/>
          </p:nvPr>
        </p:nvSpPr>
        <p:spPr/>
        <p:txBody>
          <a:bodyPr/>
          <a:lstStyle/>
          <a:p>
            <a:r>
              <a:rPr lang="nl-NL"/>
              <a:t>Omstandigheden voor de Kleurkanariekweek: Voeding</a:t>
            </a:r>
            <a:endParaRPr lang="en-US" dirty="0"/>
          </a:p>
        </p:txBody>
      </p:sp>
    </p:spTree>
    <p:extLst>
      <p:ext uri="{BB962C8B-B14F-4D97-AF65-F5344CB8AC3E}">
        <p14:creationId xmlns:p14="http://schemas.microsoft.com/office/powerpoint/2010/main" val="18545582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EDA81D4-BC8D-4FA1-91C3-6C237B34DE44}"/>
              </a:ext>
            </a:extLst>
          </p:cNvPr>
          <p:cNvSpPr>
            <a:spLocks noGrp="1"/>
          </p:cNvSpPr>
          <p:nvPr>
            <p:ph type="title"/>
          </p:nvPr>
        </p:nvSpPr>
        <p:spPr/>
        <p:txBody>
          <a:bodyPr/>
          <a:lstStyle/>
          <a:p>
            <a:r>
              <a:rPr lang="en-US" dirty="0" err="1"/>
              <a:t>Gierst</a:t>
            </a:r>
            <a:r>
              <a:rPr lang="en-US" dirty="0"/>
              <a:t>/Millet,</a:t>
            </a:r>
            <a:br>
              <a:rPr lang="en-US" dirty="0"/>
            </a:br>
            <a:r>
              <a:rPr lang="en-US" dirty="0"/>
              <a:t>Panicum</a:t>
            </a:r>
            <a:br>
              <a:rPr lang="en-US" dirty="0"/>
            </a:br>
            <a:r>
              <a:rPr lang="en-US" dirty="0" err="1"/>
              <a:t>Miliaceum</a:t>
            </a:r>
            <a:endParaRPr lang="en-US" dirty="0"/>
          </a:p>
        </p:txBody>
      </p:sp>
      <p:pic>
        <p:nvPicPr>
          <p:cNvPr id="3" name="Picture 2">
            <a:extLst>
              <a:ext uri="{FF2B5EF4-FFF2-40B4-BE49-F238E27FC236}">
                <a16:creationId xmlns:a16="http://schemas.microsoft.com/office/drawing/2014/main" xmlns="" id="{FFE714D2-D229-4683-A887-1A8AE3CF5127}"/>
              </a:ext>
            </a:extLst>
          </p:cNvPr>
          <p:cNvPicPr>
            <a:picLocks noChangeAspect="1"/>
          </p:cNvPicPr>
          <p:nvPr/>
        </p:nvPicPr>
        <p:blipFill>
          <a:blip r:embed="rId2"/>
          <a:stretch>
            <a:fillRect/>
          </a:stretch>
        </p:blipFill>
        <p:spPr>
          <a:xfrm>
            <a:off x="2781710" y="542985"/>
            <a:ext cx="2604022" cy="1780766"/>
          </a:xfrm>
          <a:prstGeom prst="rect">
            <a:avLst/>
          </a:prstGeom>
        </p:spPr>
      </p:pic>
      <p:pic>
        <p:nvPicPr>
          <p:cNvPr id="4" name="Picture 3">
            <a:extLst>
              <a:ext uri="{FF2B5EF4-FFF2-40B4-BE49-F238E27FC236}">
                <a16:creationId xmlns:a16="http://schemas.microsoft.com/office/drawing/2014/main" xmlns="" id="{29394DCA-CB43-4C4C-8439-0F771A26F475}"/>
              </a:ext>
            </a:extLst>
          </p:cNvPr>
          <p:cNvPicPr>
            <a:picLocks noChangeAspect="1"/>
          </p:cNvPicPr>
          <p:nvPr/>
        </p:nvPicPr>
        <p:blipFill>
          <a:blip r:embed="rId3"/>
          <a:stretch>
            <a:fillRect/>
          </a:stretch>
        </p:blipFill>
        <p:spPr>
          <a:xfrm>
            <a:off x="2781710" y="2414036"/>
            <a:ext cx="2604022" cy="1879154"/>
          </a:xfrm>
          <a:prstGeom prst="rect">
            <a:avLst/>
          </a:prstGeom>
        </p:spPr>
      </p:pic>
      <p:pic>
        <p:nvPicPr>
          <p:cNvPr id="5" name="Picture 4">
            <a:extLst>
              <a:ext uri="{FF2B5EF4-FFF2-40B4-BE49-F238E27FC236}">
                <a16:creationId xmlns:a16="http://schemas.microsoft.com/office/drawing/2014/main" xmlns="" id="{77C823BA-E6C6-4099-9ABE-B86446D98914}"/>
              </a:ext>
            </a:extLst>
          </p:cNvPr>
          <p:cNvPicPr>
            <a:picLocks noChangeAspect="1"/>
          </p:cNvPicPr>
          <p:nvPr/>
        </p:nvPicPr>
        <p:blipFill>
          <a:blip r:embed="rId4"/>
          <a:stretch>
            <a:fillRect/>
          </a:stretch>
        </p:blipFill>
        <p:spPr>
          <a:xfrm>
            <a:off x="2781710" y="4383475"/>
            <a:ext cx="2604022" cy="1966962"/>
          </a:xfrm>
          <a:prstGeom prst="rect">
            <a:avLst/>
          </a:prstGeom>
        </p:spPr>
      </p:pic>
      <p:sp>
        <p:nvSpPr>
          <p:cNvPr id="7" name="TextBox 6">
            <a:extLst>
              <a:ext uri="{FF2B5EF4-FFF2-40B4-BE49-F238E27FC236}">
                <a16:creationId xmlns:a16="http://schemas.microsoft.com/office/drawing/2014/main" xmlns="" id="{987DC801-1426-4C8D-AC6D-55597EA675A4}"/>
              </a:ext>
            </a:extLst>
          </p:cNvPr>
          <p:cNvSpPr txBox="1"/>
          <p:nvPr/>
        </p:nvSpPr>
        <p:spPr>
          <a:xfrm>
            <a:off x="5578679" y="719154"/>
            <a:ext cx="3053592" cy="5632311"/>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dirty="0" err="1"/>
              <a:t>Gierst</a:t>
            </a:r>
            <a:r>
              <a:rPr lang="en-US" dirty="0"/>
              <a:t> </a:t>
            </a:r>
            <a:r>
              <a:rPr lang="en-US" dirty="0" err="1"/>
              <a:t>hoort</a:t>
            </a:r>
            <a:r>
              <a:rPr lang="en-US" dirty="0"/>
              <a:t> bij de </a:t>
            </a:r>
            <a:r>
              <a:rPr lang="en-US" dirty="0" err="1"/>
              <a:t>zetmeelhoudende</a:t>
            </a:r>
            <a:r>
              <a:rPr lang="en-US" dirty="0"/>
              <a:t> </a:t>
            </a:r>
            <a:r>
              <a:rPr lang="en-US" dirty="0" err="1"/>
              <a:t>zaden</a:t>
            </a:r>
            <a:endParaRPr lang="en-US" dirty="0"/>
          </a:p>
          <a:p>
            <a:pPr marL="285750" indent="-285750">
              <a:buFont typeface="Arial" panose="020B0604020202020204" pitchFamily="34" charset="0"/>
              <a:buChar char="•"/>
            </a:pPr>
            <a:r>
              <a:rPr lang="en-US" dirty="0" err="1"/>
              <a:t>eiwit</a:t>
            </a:r>
            <a:r>
              <a:rPr lang="en-US" dirty="0"/>
              <a:t> 11,1 %, vet 3,7 %, </a:t>
            </a:r>
            <a:r>
              <a:rPr lang="en-US" dirty="0" err="1"/>
              <a:t>koolhydraten</a:t>
            </a:r>
            <a:r>
              <a:rPr lang="en-US" dirty="0"/>
              <a:t> 59,8 %</a:t>
            </a:r>
          </a:p>
          <a:p>
            <a:pPr marL="285750" indent="-285750">
              <a:buFont typeface="Arial" panose="020B0604020202020204" pitchFamily="34" charset="0"/>
              <a:buChar char="•"/>
            </a:pPr>
            <a:r>
              <a:rPr lang="en-US" dirty="0"/>
              <a:t>calcium 0,03  %,            </a:t>
            </a:r>
            <a:r>
              <a:rPr lang="en-US" dirty="0" err="1"/>
              <a:t>fosfor</a:t>
            </a:r>
            <a:r>
              <a:rPr lang="en-US" dirty="0"/>
              <a:t> 0,32 %</a:t>
            </a:r>
          </a:p>
          <a:p>
            <a:pPr marL="285750" indent="-285750">
              <a:buFont typeface="Arial" panose="020B0604020202020204" pitchFamily="34" charset="0"/>
              <a:buChar char="•"/>
            </a:pPr>
            <a:r>
              <a:rPr lang="en-US" dirty="0"/>
              <a:t>calcium-</a:t>
            </a:r>
            <a:r>
              <a:rPr lang="en-US" dirty="0" err="1"/>
              <a:t>fosfor</a:t>
            </a:r>
            <a:r>
              <a:rPr lang="en-US" dirty="0"/>
              <a:t>    </a:t>
            </a:r>
            <a:r>
              <a:rPr lang="en-US" dirty="0" err="1"/>
              <a:t>verhouding</a:t>
            </a:r>
            <a:r>
              <a:rPr lang="en-US" dirty="0"/>
              <a:t> 1 : 10,6</a:t>
            </a:r>
          </a:p>
          <a:p>
            <a:endParaRPr lang="en-US" dirty="0"/>
          </a:p>
          <a:p>
            <a:r>
              <a:rPr lang="en-US" dirty="0"/>
              <a:t>In de </a:t>
            </a:r>
            <a:r>
              <a:rPr lang="en-US" dirty="0" err="1"/>
              <a:t>handel</a:t>
            </a:r>
            <a:r>
              <a:rPr lang="en-US" dirty="0"/>
              <a:t> is </a:t>
            </a:r>
            <a:r>
              <a:rPr lang="en-US" dirty="0" err="1"/>
              <a:t>dit</a:t>
            </a:r>
            <a:r>
              <a:rPr lang="en-US" dirty="0"/>
              <a:t> </a:t>
            </a:r>
            <a:r>
              <a:rPr lang="en-US" dirty="0" err="1"/>
              <a:t>variatierijke</a:t>
            </a:r>
            <a:r>
              <a:rPr lang="en-US" dirty="0"/>
              <a:t> </a:t>
            </a:r>
            <a:r>
              <a:rPr lang="en-US" dirty="0" err="1"/>
              <a:t>zaad</a:t>
            </a:r>
            <a:r>
              <a:rPr lang="en-US" dirty="0"/>
              <a:t> </a:t>
            </a:r>
            <a:r>
              <a:rPr lang="en-US" dirty="0" err="1"/>
              <a:t>te</a:t>
            </a:r>
            <a:r>
              <a:rPr lang="en-US" dirty="0"/>
              <a:t> </a:t>
            </a:r>
            <a:r>
              <a:rPr lang="en-US" dirty="0" err="1"/>
              <a:t>vinden</a:t>
            </a:r>
            <a:r>
              <a:rPr lang="en-US" dirty="0"/>
              <a:t> </a:t>
            </a:r>
            <a:r>
              <a:rPr lang="en-US" dirty="0" err="1"/>
              <a:t>als</a:t>
            </a:r>
            <a:r>
              <a:rPr lang="en-US" dirty="0"/>
              <a:t> </a:t>
            </a:r>
          </a:p>
          <a:p>
            <a:pPr marL="285750" indent="-285750">
              <a:buFont typeface="Arial" panose="020B0604020202020204" pitchFamily="34" charset="0"/>
              <a:buChar char="•"/>
            </a:pPr>
            <a:r>
              <a:rPr lang="en-US" dirty="0" err="1"/>
              <a:t>plata</a:t>
            </a:r>
            <a:r>
              <a:rPr lang="en-US" dirty="0"/>
              <a:t> millet, millet </a:t>
            </a:r>
            <a:r>
              <a:rPr lang="en-US" dirty="0" err="1"/>
              <a:t>geel</a:t>
            </a:r>
            <a:endParaRPr lang="en-US" dirty="0"/>
          </a:p>
          <a:p>
            <a:pPr marL="285750" indent="-285750">
              <a:buFont typeface="Arial" panose="020B0604020202020204" pitchFamily="34" charset="0"/>
              <a:buChar char="•"/>
            </a:pPr>
            <a:r>
              <a:rPr lang="en-US" dirty="0"/>
              <a:t>rode millet</a:t>
            </a:r>
          </a:p>
          <a:p>
            <a:pPr marL="285750" indent="-285750">
              <a:buFont typeface="Arial" panose="020B0604020202020204" pitchFamily="34" charset="0"/>
              <a:buChar char="•"/>
            </a:pPr>
            <a:r>
              <a:rPr lang="en-US" dirty="0" err="1"/>
              <a:t>witte</a:t>
            </a:r>
            <a:r>
              <a:rPr lang="en-US" dirty="0"/>
              <a:t> millet</a:t>
            </a:r>
          </a:p>
          <a:p>
            <a:pPr marL="285750" indent="-285750" algn="just">
              <a:buFont typeface="Arial" panose="020B0604020202020204" pitchFamily="34" charset="0"/>
              <a:buChar char="•"/>
            </a:pPr>
            <a:r>
              <a:rPr lang="en-US" dirty="0"/>
              <a:t>Japans </a:t>
            </a:r>
            <a:r>
              <a:rPr lang="en-US" dirty="0" err="1"/>
              <a:t>gierst</a:t>
            </a:r>
            <a:endParaRPr lang="en-US" dirty="0"/>
          </a:p>
          <a:p>
            <a:pPr marL="285750" indent="-285750">
              <a:buFont typeface="Arial" panose="020B0604020202020204" pitchFamily="34" charset="0"/>
              <a:buChar char="•"/>
            </a:pPr>
            <a:r>
              <a:rPr lang="en-US" dirty="0"/>
              <a:t>Panis </a:t>
            </a:r>
            <a:r>
              <a:rPr lang="en-US" dirty="0" err="1"/>
              <a:t>geel</a:t>
            </a:r>
            <a:r>
              <a:rPr lang="en-US" dirty="0"/>
              <a:t> (Senegal </a:t>
            </a:r>
            <a:r>
              <a:rPr lang="en-US" dirty="0" err="1"/>
              <a:t>gierst</a:t>
            </a:r>
            <a:r>
              <a:rPr lang="en-US" dirty="0"/>
              <a:t>, </a:t>
            </a:r>
            <a:r>
              <a:rPr lang="en-US" dirty="0" err="1"/>
              <a:t>mannazaad</a:t>
            </a:r>
            <a:r>
              <a:rPr lang="en-US" dirty="0"/>
              <a:t>)</a:t>
            </a:r>
          </a:p>
          <a:p>
            <a:pPr marL="285750" indent="-285750">
              <a:buFont typeface="Arial" panose="020B0604020202020204" pitchFamily="34" charset="0"/>
              <a:buChar char="•"/>
            </a:pPr>
            <a:r>
              <a:rPr lang="en-US" dirty="0"/>
              <a:t>Panis rood</a:t>
            </a:r>
          </a:p>
          <a:p>
            <a:pPr marL="285750" indent="-285750">
              <a:buFont typeface="Arial" panose="020B0604020202020204" pitchFamily="34" charset="0"/>
              <a:buChar char="•"/>
            </a:pPr>
            <a:r>
              <a:rPr lang="en-US" dirty="0" err="1"/>
              <a:t>Trosgierst</a:t>
            </a:r>
            <a:endParaRPr lang="en-US" dirty="0"/>
          </a:p>
          <a:p>
            <a:pPr marL="285750" indent="-285750">
              <a:buFont typeface="Arial" panose="020B0604020202020204" pitchFamily="34" charset="0"/>
              <a:buChar char="•"/>
            </a:pPr>
            <a:r>
              <a:rPr lang="en-US" dirty="0"/>
              <a:t>Frans </a:t>
            </a:r>
            <a:r>
              <a:rPr lang="en-US" dirty="0" err="1"/>
              <a:t>trosgierst</a:t>
            </a:r>
            <a:endParaRPr lang="en-US" dirty="0"/>
          </a:p>
        </p:txBody>
      </p:sp>
      <p:sp>
        <p:nvSpPr>
          <p:cNvPr id="6" name="Date Placeholder 5">
            <a:extLst>
              <a:ext uri="{FF2B5EF4-FFF2-40B4-BE49-F238E27FC236}">
                <a16:creationId xmlns:a16="http://schemas.microsoft.com/office/drawing/2014/main" xmlns="" id="{AC52D588-D1D5-402E-9EDB-F353362AF006}"/>
              </a:ext>
            </a:extLst>
          </p:cNvPr>
          <p:cNvSpPr>
            <a:spLocks noGrp="1"/>
          </p:cNvSpPr>
          <p:nvPr>
            <p:ph type="dt" sz="half" idx="10"/>
          </p:nvPr>
        </p:nvSpPr>
        <p:spPr/>
        <p:txBody>
          <a:bodyPr/>
          <a:lstStyle/>
          <a:p>
            <a:r>
              <a:rPr lang="en-US"/>
              <a:t>06-Feb-24</a:t>
            </a:r>
            <a:endParaRPr lang="en-US" dirty="0"/>
          </a:p>
        </p:txBody>
      </p:sp>
      <p:sp>
        <p:nvSpPr>
          <p:cNvPr id="8" name="Slide Number Placeholder 7">
            <a:extLst>
              <a:ext uri="{FF2B5EF4-FFF2-40B4-BE49-F238E27FC236}">
                <a16:creationId xmlns:a16="http://schemas.microsoft.com/office/drawing/2014/main" xmlns="" id="{D393A07F-3FD8-488A-A5C7-1AA98B6F0B8C}"/>
              </a:ext>
            </a:extLst>
          </p:cNvPr>
          <p:cNvSpPr>
            <a:spLocks noGrp="1"/>
          </p:cNvSpPr>
          <p:nvPr>
            <p:ph type="sldNum" sz="quarter" idx="12"/>
          </p:nvPr>
        </p:nvSpPr>
        <p:spPr/>
        <p:txBody>
          <a:bodyPr/>
          <a:lstStyle/>
          <a:p>
            <a:fld id="{4FAB73BC-B049-4115-A692-8D63A059BFB8}" type="slidenum">
              <a:rPr lang="en-US" smtClean="0"/>
              <a:pPr/>
              <a:t>32</a:t>
            </a:fld>
            <a:endParaRPr lang="en-US" dirty="0"/>
          </a:p>
        </p:txBody>
      </p:sp>
      <p:sp>
        <p:nvSpPr>
          <p:cNvPr id="9" name="Footer Placeholder 8">
            <a:extLst>
              <a:ext uri="{FF2B5EF4-FFF2-40B4-BE49-F238E27FC236}">
                <a16:creationId xmlns:a16="http://schemas.microsoft.com/office/drawing/2014/main" xmlns="" id="{9A19A44D-254A-1AFB-B707-7AE8481F2938}"/>
              </a:ext>
            </a:extLst>
          </p:cNvPr>
          <p:cNvSpPr>
            <a:spLocks noGrp="1"/>
          </p:cNvSpPr>
          <p:nvPr>
            <p:ph type="ftr" sz="quarter" idx="11"/>
          </p:nvPr>
        </p:nvSpPr>
        <p:spPr/>
        <p:txBody>
          <a:bodyPr/>
          <a:lstStyle/>
          <a:p>
            <a:r>
              <a:rPr lang="nl-NL"/>
              <a:t>Omstandigheden voor de Kleurkanariekweek: Voeding</a:t>
            </a:r>
            <a:endParaRPr lang="en-US" dirty="0"/>
          </a:p>
        </p:txBody>
      </p:sp>
    </p:spTree>
    <p:extLst>
      <p:ext uri="{BB962C8B-B14F-4D97-AF65-F5344CB8AC3E}">
        <p14:creationId xmlns:p14="http://schemas.microsoft.com/office/powerpoint/2010/main" val="20868751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EDA81D4-BC8D-4FA1-91C3-6C237B34DE44}"/>
              </a:ext>
            </a:extLst>
          </p:cNvPr>
          <p:cNvSpPr>
            <a:spLocks noGrp="1"/>
          </p:cNvSpPr>
          <p:nvPr>
            <p:ph type="title"/>
          </p:nvPr>
        </p:nvSpPr>
        <p:spPr/>
        <p:txBody>
          <a:bodyPr/>
          <a:lstStyle/>
          <a:p>
            <a:r>
              <a:rPr lang="en-US" dirty="0" err="1"/>
              <a:t>Gierst</a:t>
            </a:r>
            <a:r>
              <a:rPr lang="en-US" dirty="0"/>
              <a:t>/Millet,</a:t>
            </a:r>
            <a:br>
              <a:rPr lang="en-US" dirty="0"/>
            </a:br>
            <a:r>
              <a:rPr lang="en-US" dirty="0"/>
              <a:t>Panicum</a:t>
            </a:r>
            <a:br>
              <a:rPr lang="en-US" dirty="0"/>
            </a:br>
            <a:r>
              <a:rPr lang="en-US" dirty="0" err="1"/>
              <a:t>Miliaceum</a:t>
            </a:r>
            <a:endParaRPr lang="en-US" dirty="0"/>
          </a:p>
        </p:txBody>
      </p:sp>
      <p:sp>
        <p:nvSpPr>
          <p:cNvPr id="7" name="TextBox 6">
            <a:extLst>
              <a:ext uri="{FF2B5EF4-FFF2-40B4-BE49-F238E27FC236}">
                <a16:creationId xmlns:a16="http://schemas.microsoft.com/office/drawing/2014/main" xmlns="" id="{987DC801-1426-4C8D-AC6D-55597EA675A4}"/>
              </a:ext>
            </a:extLst>
          </p:cNvPr>
          <p:cNvSpPr txBox="1"/>
          <p:nvPr/>
        </p:nvSpPr>
        <p:spPr>
          <a:xfrm>
            <a:off x="2709644" y="1393109"/>
            <a:ext cx="6008960" cy="286232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dirty="0" err="1"/>
              <a:t>Gierst</a:t>
            </a:r>
            <a:r>
              <a:rPr lang="en-US" dirty="0"/>
              <a:t> van de </a:t>
            </a:r>
            <a:r>
              <a:rPr lang="en-US" dirty="0" err="1"/>
              <a:t>soort</a:t>
            </a:r>
            <a:r>
              <a:rPr lang="en-US" dirty="0"/>
              <a:t> </a:t>
            </a:r>
            <a:r>
              <a:rPr lang="en-US" dirty="0" err="1"/>
              <a:t>Setaria</a:t>
            </a:r>
            <a:r>
              <a:rPr lang="en-US" dirty="0"/>
              <a:t>                                                                    </a:t>
            </a:r>
            <a:r>
              <a:rPr lang="en-US" dirty="0" err="1"/>
              <a:t>Italica</a:t>
            </a:r>
            <a:r>
              <a:rPr lang="en-US" dirty="0"/>
              <a:t> –  </a:t>
            </a:r>
            <a:r>
              <a:rPr lang="en-US" dirty="0" err="1"/>
              <a:t>trosgierst</a:t>
            </a:r>
            <a:r>
              <a:rPr lang="en-US" dirty="0"/>
              <a:t> of </a:t>
            </a:r>
          </a:p>
          <a:p>
            <a:r>
              <a:rPr lang="en-US" dirty="0" err="1"/>
              <a:t>borstelgierst</a:t>
            </a:r>
            <a:endParaRPr lang="en-US" dirty="0"/>
          </a:p>
          <a:p>
            <a:pPr marL="285750" indent="-285750">
              <a:buFont typeface="Arial" panose="020B0604020202020204" pitchFamily="34" charset="0"/>
              <a:buChar char="•"/>
            </a:pPr>
            <a:r>
              <a:rPr lang="en-US" dirty="0" err="1"/>
              <a:t>eiwit</a:t>
            </a:r>
            <a:r>
              <a:rPr lang="en-US" dirty="0"/>
              <a:t> 11,1 %, vet 3,7 %, </a:t>
            </a:r>
            <a:r>
              <a:rPr lang="en-US" dirty="0" err="1"/>
              <a:t>koolhydraten</a:t>
            </a:r>
            <a:r>
              <a:rPr lang="en-US" dirty="0"/>
              <a:t> 59,8 %</a:t>
            </a:r>
          </a:p>
          <a:p>
            <a:pPr marL="285750" indent="-285750">
              <a:buFont typeface="Arial" panose="020B0604020202020204" pitchFamily="34" charset="0"/>
              <a:buChar char="•"/>
            </a:pPr>
            <a:r>
              <a:rPr lang="en-US" dirty="0"/>
              <a:t>calcium 0,03%, </a:t>
            </a:r>
            <a:r>
              <a:rPr lang="en-US" dirty="0" err="1"/>
              <a:t>fosfor</a:t>
            </a:r>
            <a:r>
              <a:rPr lang="en-US" dirty="0"/>
              <a:t> 0,32%</a:t>
            </a:r>
          </a:p>
          <a:p>
            <a:pPr marL="285750" indent="-285750">
              <a:buFont typeface="Arial" panose="020B0604020202020204" pitchFamily="34" charset="0"/>
              <a:buChar char="•"/>
            </a:pPr>
            <a:r>
              <a:rPr lang="en-US" dirty="0"/>
              <a:t>calcium-</a:t>
            </a:r>
            <a:r>
              <a:rPr lang="en-US" dirty="0" err="1"/>
              <a:t>fosfor</a:t>
            </a:r>
            <a:r>
              <a:rPr lang="en-US" dirty="0"/>
              <a:t> </a:t>
            </a:r>
            <a:r>
              <a:rPr lang="en-US" dirty="0" err="1"/>
              <a:t>verhouding</a:t>
            </a:r>
            <a:r>
              <a:rPr lang="en-US" dirty="0"/>
              <a:t> 1 : 10,6</a:t>
            </a:r>
          </a:p>
          <a:p>
            <a:endParaRPr lang="en-US" dirty="0"/>
          </a:p>
          <a:p>
            <a:r>
              <a:rPr lang="en-US" dirty="0"/>
              <a:t>Manna </a:t>
            </a:r>
            <a:r>
              <a:rPr lang="en-US" dirty="0" err="1"/>
              <a:t>gierst</a:t>
            </a:r>
            <a:r>
              <a:rPr lang="en-US" dirty="0"/>
              <a:t> en Senegal </a:t>
            </a:r>
            <a:r>
              <a:rPr lang="en-US" dirty="0" err="1"/>
              <a:t>gierst</a:t>
            </a:r>
            <a:r>
              <a:rPr lang="en-US" dirty="0"/>
              <a:t> </a:t>
            </a:r>
            <a:r>
              <a:rPr lang="en-US" dirty="0" err="1"/>
              <a:t>zijn</a:t>
            </a:r>
            <a:r>
              <a:rPr lang="en-US" dirty="0"/>
              <a:t> met Japans </a:t>
            </a:r>
            <a:r>
              <a:rPr lang="en-US" dirty="0" err="1"/>
              <a:t>gierst</a:t>
            </a:r>
            <a:r>
              <a:rPr lang="en-US" dirty="0"/>
              <a:t> de </a:t>
            </a:r>
            <a:r>
              <a:rPr lang="en-US" dirty="0" err="1"/>
              <a:t>soorten</a:t>
            </a:r>
            <a:r>
              <a:rPr lang="en-US" dirty="0"/>
              <a:t> die door </a:t>
            </a:r>
            <a:r>
              <a:rPr lang="en-US" dirty="0" err="1"/>
              <a:t>cardeluïden</a:t>
            </a:r>
            <a:r>
              <a:rPr lang="en-US" dirty="0"/>
              <a:t> en </a:t>
            </a:r>
            <a:r>
              <a:rPr lang="en-US" dirty="0" err="1"/>
              <a:t>kanaries</a:t>
            </a:r>
            <a:r>
              <a:rPr lang="en-US" dirty="0"/>
              <a:t> met </a:t>
            </a:r>
            <a:r>
              <a:rPr lang="en-US" dirty="0" err="1"/>
              <a:t>voorkeur</a:t>
            </a:r>
            <a:r>
              <a:rPr lang="en-US" dirty="0"/>
              <a:t> </a:t>
            </a:r>
            <a:r>
              <a:rPr lang="en-US" dirty="0" err="1"/>
              <a:t>worden</a:t>
            </a:r>
            <a:r>
              <a:rPr lang="en-US" dirty="0"/>
              <a:t> </a:t>
            </a:r>
            <a:r>
              <a:rPr lang="en-US" dirty="0" err="1"/>
              <a:t>opgenomen</a:t>
            </a:r>
            <a:r>
              <a:rPr lang="en-US" dirty="0"/>
              <a:t>.</a:t>
            </a:r>
          </a:p>
        </p:txBody>
      </p:sp>
      <p:pic>
        <p:nvPicPr>
          <p:cNvPr id="6" name="Picture 5">
            <a:extLst>
              <a:ext uri="{FF2B5EF4-FFF2-40B4-BE49-F238E27FC236}">
                <a16:creationId xmlns:a16="http://schemas.microsoft.com/office/drawing/2014/main" xmlns="" id="{57FD0528-381C-4092-9BA5-E6872A7B7303}"/>
              </a:ext>
            </a:extLst>
          </p:cNvPr>
          <p:cNvPicPr>
            <a:picLocks noChangeAspect="1"/>
          </p:cNvPicPr>
          <p:nvPr/>
        </p:nvPicPr>
        <p:blipFill>
          <a:blip r:embed="rId2"/>
          <a:stretch>
            <a:fillRect/>
          </a:stretch>
        </p:blipFill>
        <p:spPr>
          <a:xfrm>
            <a:off x="5523755" y="221443"/>
            <a:ext cx="3050407" cy="2013200"/>
          </a:xfrm>
          <a:prstGeom prst="rect">
            <a:avLst/>
          </a:prstGeom>
        </p:spPr>
      </p:pic>
      <p:pic>
        <p:nvPicPr>
          <p:cNvPr id="8" name="Picture 7">
            <a:extLst>
              <a:ext uri="{FF2B5EF4-FFF2-40B4-BE49-F238E27FC236}">
                <a16:creationId xmlns:a16="http://schemas.microsoft.com/office/drawing/2014/main" xmlns="" id="{495C40D1-EFCA-4EDD-ABC1-C224CFE0CE8B}"/>
              </a:ext>
            </a:extLst>
          </p:cNvPr>
          <p:cNvPicPr>
            <a:picLocks noChangeAspect="1"/>
          </p:cNvPicPr>
          <p:nvPr/>
        </p:nvPicPr>
        <p:blipFill>
          <a:blip r:embed="rId3"/>
          <a:stretch>
            <a:fillRect/>
          </a:stretch>
        </p:blipFill>
        <p:spPr>
          <a:xfrm>
            <a:off x="2709644" y="4379053"/>
            <a:ext cx="2773950" cy="2257506"/>
          </a:xfrm>
          <a:prstGeom prst="rect">
            <a:avLst/>
          </a:prstGeom>
        </p:spPr>
      </p:pic>
      <p:pic>
        <p:nvPicPr>
          <p:cNvPr id="9" name="Picture 8">
            <a:extLst>
              <a:ext uri="{FF2B5EF4-FFF2-40B4-BE49-F238E27FC236}">
                <a16:creationId xmlns:a16="http://schemas.microsoft.com/office/drawing/2014/main" xmlns="" id="{C5AE7377-B0D6-4AA3-8607-D6A319F41650}"/>
              </a:ext>
            </a:extLst>
          </p:cNvPr>
          <p:cNvPicPr>
            <a:picLocks noChangeAspect="1"/>
          </p:cNvPicPr>
          <p:nvPr/>
        </p:nvPicPr>
        <p:blipFill rotWithShape="1">
          <a:blip r:embed="rId4"/>
          <a:srcRect l="-1" r="2534"/>
          <a:stretch/>
        </p:blipFill>
        <p:spPr>
          <a:xfrm>
            <a:off x="5551421" y="4379052"/>
            <a:ext cx="1556302" cy="2257505"/>
          </a:xfrm>
          <a:prstGeom prst="rect">
            <a:avLst/>
          </a:prstGeom>
        </p:spPr>
      </p:pic>
      <p:pic>
        <p:nvPicPr>
          <p:cNvPr id="10" name="Picture 9">
            <a:extLst>
              <a:ext uri="{FF2B5EF4-FFF2-40B4-BE49-F238E27FC236}">
                <a16:creationId xmlns:a16="http://schemas.microsoft.com/office/drawing/2014/main" xmlns="" id="{8867A63A-B1DC-45FD-8C4A-615E11B4B86D}"/>
              </a:ext>
            </a:extLst>
          </p:cNvPr>
          <p:cNvPicPr>
            <a:picLocks noChangeAspect="1"/>
          </p:cNvPicPr>
          <p:nvPr/>
        </p:nvPicPr>
        <p:blipFill>
          <a:blip r:embed="rId5"/>
          <a:stretch>
            <a:fillRect/>
          </a:stretch>
        </p:blipFill>
        <p:spPr>
          <a:xfrm>
            <a:off x="7203644" y="4379052"/>
            <a:ext cx="1514960" cy="2257504"/>
          </a:xfrm>
          <a:prstGeom prst="rect">
            <a:avLst/>
          </a:prstGeom>
        </p:spPr>
      </p:pic>
      <p:sp>
        <p:nvSpPr>
          <p:cNvPr id="3" name="Date Placeholder 2">
            <a:extLst>
              <a:ext uri="{FF2B5EF4-FFF2-40B4-BE49-F238E27FC236}">
                <a16:creationId xmlns:a16="http://schemas.microsoft.com/office/drawing/2014/main" xmlns="" id="{0A850A01-F23A-436D-A5C8-CA3D4703D237}"/>
              </a:ext>
            </a:extLst>
          </p:cNvPr>
          <p:cNvSpPr>
            <a:spLocks noGrp="1"/>
          </p:cNvSpPr>
          <p:nvPr>
            <p:ph type="dt" sz="half" idx="10"/>
          </p:nvPr>
        </p:nvSpPr>
        <p:spPr/>
        <p:txBody>
          <a:bodyPr/>
          <a:lstStyle/>
          <a:p>
            <a:r>
              <a:rPr lang="en-US"/>
              <a:t>06-Feb-24</a:t>
            </a:r>
            <a:endParaRPr lang="en-US" dirty="0"/>
          </a:p>
        </p:txBody>
      </p:sp>
      <p:sp>
        <p:nvSpPr>
          <p:cNvPr id="4" name="Slide Number Placeholder 3">
            <a:extLst>
              <a:ext uri="{FF2B5EF4-FFF2-40B4-BE49-F238E27FC236}">
                <a16:creationId xmlns:a16="http://schemas.microsoft.com/office/drawing/2014/main" xmlns="" id="{E9D1248F-AD7C-46AA-88D5-9C22DC888AF1}"/>
              </a:ext>
            </a:extLst>
          </p:cNvPr>
          <p:cNvSpPr>
            <a:spLocks noGrp="1"/>
          </p:cNvSpPr>
          <p:nvPr>
            <p:ph type="sldNum" sz="quarter" idx="12"/>
          </p:nvPr>
        </p:nvSpPr>
        <p:spPr/>
        <p:txBody>
          <a:bodyPr/>
          <a:lstStyle/>
          <a:p>
            <a:fld id="{4FAB73BC-B049-4115-A692-8D63A059BFB8}" type="slidenum">
              <a:rPr lang="en-US" smtClean="0"/>
              <a:pPr/>
              <a:t>33</a:t>
            </a:fld>
            <a:endParaRPr lang="en-US" dirty="0"/>
          </a:p>
        </p:txBody>
      </p:sp>
    </p:spTree>
    <p:extLst>
      <p:ext uri="{BB962C8B-B14F-4D97-AF65-F5344CB8AC3E}">
        <p14:creationId xmlns:p14="http://schemas.microsoft.com/office/powerpoint/2010/main" val="38173825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B130987-D1DB-432E-B0CF-F82D0FC91692}"/>
              </a:ext>
            </a:extLst>
          </p:cNvPr>
          <p:cNvSpPr>
            <a:spLocks noGrp="1"/>
          </p:cNvSpPr>
          <p:nvPr>
            <p:ph type="title"/>
          </p:nvPr>
        </p:nvSpPr>
        <p:spPr/>
        <p:txBody>
          <a:bodyPr/>
          <a:lstStyle/>
          <a:p>
            <a:r>
              <a:rPr lang="en-US" dirty="0" err="1"/>
              <a:t>Mungbonen</a:t>
            </a:r>
            <a:endParaRPr lang="en-US" dirty="0"/>
          </a:p>
        </p:txBody>
      </p:sp>
      <p:pic>
        <p:nvPicPr>
          <p:cNvPr id="3" name="Picture 2">
            <a:extLst>
              <a:ext uri="{FF2B5EF4-FFF2-40B4-BE49-F238E27FC236}">
                <a16:creationId xmlns:a16="http://schemas.microsoft.com/office/drawing/2014/main" xmlns="" id="{95975EFB-E41F-46DE-8E78-FAEEC67E0C7D}"/>
              </a:ext>
            </a:extLst>
          </p:cNvPr>
          <p:cNvPicPr>
            <a:picLocks noChangeAspect="1"/>
          </p:cNvPicPr>
          <p:nvPr/>
        </p:nvPicPr>
        <p:blipFill>
          <a:blip r:embed="rId2"/>
          <a:stretch>
            <a:fillRect/>
          </a:stretch>
        </p:blipFill>
        <p:spPr>
          <a:xfrm>
            <a:off x="2631416" y="765831"/>
            <a:ext cx="3098266" cy="2296151"/>
          </a:xfrm>
          <a:prstGeom prst="rect">
            <a:avLst/>
          </a:prstGeom>
        </p:spPr>
      </p:pic>
      <p:pic>
        <p:nvPicPr>
          <p:cNvPr id="5" name="Picture 4">
            <a:extLst>
              <a:ext uri="{FF2B5EF4-FFF2-40B4-BE49-F238E27FC236}">
                <a16:creationId xmlns:a16="http://schemas.microsoft.com/office/drawing/2014/main" xmlns="" id="{3C89D526-6631-4771-8FCE-32F38DE224F1}"/>
              </a:ext>
            </a:extLst>
          </p:cNvPr>
          <p:cNvPicPr>
            <a:picLocks noChangeAspect="1"/>
          </p:cNvPicPr>
          <p:nvPr/>
        </p:nvPicPr>
        <p:blipFill>
          <a:blip r:embed="rId3"/>
          <a:stretch>
            <a:fillRect/>
          </a:stretch>
        </p:blipFill>
        <p:spPr>
          <a:xfrm>
            <a:off x="5772535" y="765831"/>
            <a:ext cx="3061535" cy="2296151"/>
          </a:xfrm>
          <a:prstGeom prst="rect">
            <a:avLst/>
          </a:prstGeom>
        </p:spPr>
      </p:pic>
      <p:sp>
        <p:nvSpPr>
          <p:cNvPr id="6" name="TextBox 5">
            <a:extLst>
              <a:ext uri="{FF2B5EF4-FFF2-40B4-BE49-F238E27FC236}">
                <a16:creationId xmlns:a16="http://schemas.microsoft.com/office/drawing/2014/main" xmlns="" id="{88A7F5FF-4C64-4CC1-9F76-346B9EC641F5}"/>
              </a:ext>
            </a:extLst>
          </p:cNvPr>
          <p:cNvSpPr txBox="1"/>
          <p:nvPr/>
        </p:nvSpPr>
        <p:spPr>
          <a:xfrm>
            <a:off x="2994764" y="3212984"/>
            <a:ext cx="5603952" cy="1200329"/>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dirty="0" err="1"/>
              <a:t>Mungbonen</a:t>
            </a:r>
            <a:r>
              <a:rPr lang="en-US" dirty="0"/>
              <a:t> </a:t>
            </a:r>
            <a:r>
              <a:rPr lang="en-US" dirty="0" err="1"/>
              <a:t>horen</a:t>
            </a:r>
            <a:r>
              <a:rPr lang="en-US" dirty="0"/>
              <a:t> tot de </a:t>
            </a:r>
            <a:r>
              <a:rPr lang="en-US" dirty="0" err="1"/>
              <a:t>zetmeelhoudende</a:t>
            </a:r>
            <a:r>
              <a:rPr lang="en-US" dirty="0"/>
              <a:t> </a:t>
            </a:r>
            <a:r>
              <a:rPr lang="en-US" dirty="0" err="1"/>
              <a:t>zaden</a:t>
            </a:r>
            <a:r>
              <a:rPr lang="en-US" dirty="0"/>
              <a:t>.</a:t>
            </a:r>
          </a:p>
          <a:p>
            <a:pPr marL="285750" indent="-285750">
              <a:buFont typeface="Arial" panose="020B0604020202020204" pitchFamily="34" charset="0"/>
              <a:buChar char="•"/>
            </a:pPr>
            <a:r>
              <a:rPr lang="en-US" dirty="0" err="1"/>
              <a:t>eiwit</a:t>
            </a:r>
            <a:r>
              <a:rPr lang="en-US" dirty="0"/>
              <a:t> 23,9 %, vet 1,15 %, </a:t>
            </a:r>
            <a:r>
              <a:rPr lang="en-US" dirty="0" err="1"/>
              <a:t>koolhydraten</a:t>
            </a:r>
            <a:r>
              <a:rPr lang="en-US" dirty="0"/>
              <a:t> 62,62 %</a:t>
            </a:r>
          </a:p>
          <a:p>
            <a:pPr marL="285750" indent="-285750">
              <a:buFont typeface="Arial" panose="020B0604020202020204" pitchFamily="34" charset="0"/>
              <a:buChar char="•"/>
            </a:pPr>
            <a:r>
              <a:rPr lang="en-US" dirty="0"/>
              <a:t>calcium 0,132 %, </a:t>
            </a:r>
            <a:r>
              <a:rPr lang="en-US" dirty="0" err="1"/>
              <a:t>fosfor</a:t>
            </a:r>
            <a:r>
              <a:rPr lang="en-US" dirty="0"/>
              <a:t> 0,367 %</a:t>
            </a:r>
          </a:p>
          <a:p>
            <a:pPr marL="285750" indent="-285750">
              <a:buFont typeface="Arial" panose="020B0604020202020204" pitchFamily="34" charset="0"/>
              <a:buChar char="•"/>
            </a:pPr>
            <a:r>
              <a:rPr lang="en-US" dirty="0"/>
              <a:t>calcium – </a:t>
            </a:r>
            <a:r>
              <a:rPr lang="en-US" dirty="0" err="1"/>
              <a:t>fosfor</a:t>
            </a:r>
            <a:r>
              <a:rPr lang="en-US" dirty="0"/>
              <a:t> </a:t>
            </a:r>
            <a:r>
              <a:rPr lang="en-US" dirty="0" err="1"/>
              <a:t>verhouding</a:t>
            </a:r>
            <a:r>
              <a:rPr lang="en-US" dirty="0"/>
              <a:t> 1 : 2,8</a:t>
            </a:r>
          </a:p>
        </p:txBody>
      </p:sp>
      <p:sp>
        <p:nvSpPr>
          <p:cNvPr id="7" name="TextBox 6">
            <a:extLst>
              <a:ext uri="{FF2B5EF4-FFF2-40B4-BE49-F238E27FC236}">
                <a16:creationId xmlns:a16="http://schemas.microsoft.com/office/drawing/2014/main" xmlns="" id="{BBA12E25-6DA0-48DB-9BD4-B4BA3C69F636}"/>
              </a:ext>
            </a:extLst>
          </p:cNvPr>
          <p:cNvSpPr txBox="1"/>
          <p:nvPr/>
        </p:nvSpPr>
        <p:spPr>
          <a:xfrm>
            <a:off x="2994764" y="4605556"/>
            <a:ext cx="5603952" cy="1754326"/>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US" dirty="0" err="1"/>
              <a:t>Gekiemde</a:t>
            </a:r>
            <a:r>
              <a:rPr lang="en-US" dirty="0"/>
              <a:t> </a:t>
            </a:r>
            <a:r>
              <a:rPr lang="en-US" dirty="0" err="1"/>
              <a:t>mungbonen</a:t>
            </a:r>
            <a:r>
              <a:rPr lang="en-US" dirty="0"/>
              <a:t>, </a:t>
            </a:r>
            <a:r>
              <a:rPr lang="en-US" dirty="0" err="1"/>
              <a:t>analysewaarden</a:t>
            </a:r>
            <a:endParaRPr lang="en-US" dirty="0"/>
          </a:p>
          <a:p>
            <a:pPr marL="285750" indent="-285750">
              <a:buFont typeface="Arial" panose="020B0604020202020204" pitchFamily="34" charset="0"/>
              <a:buChar char="•"/>
            </a:pPr>
            <a:r>
              <a:rPr lang="en-US" dirty="0"/>
              <a:t>water 904 gram</a:t>
            </a:r>
          </a:p>
          <a:p>
            <a:pPr marL="285750" indent="-285750">
              <a:buFont typeface="Arial" panose="020B0604020202020204" pitchFamily="34" charset="0"/>
              <a:buChar char="•"/>
            </a:pPr>
            <a:r>
              <a:rPr lang="en-US" dirty="0" err="1"/>
              <a:t>eiwit</a:t>
            </a:r>
            <a:r>
              <a:rPr lang="en-US" dirty="0"/>
              <a:t> 30,4 gram, vet 1,8 gram, </a:t>
            </a:r>
            <a:r>
              <a:rPr lang="en-US" dirty="0" err="1"/>
              <a:t>koolhydraten</a:t>
            </a:r>
            <a:r>
              <a:rPr lang="en-US" dirty="0"/>
              <a:t> 59,3 gram</a:t>
            </a:r>
          </a:p>
          <a:p>
            <a:r>
              <a:rPr lang="en-US" dirty="0" err="1"/>
              <a:t>Rekening</a:t>
            </a:r>
            <a:r>
              <a:rPr lang="en-US" dirty="0"/>
              <a:t> </a:t>
            </a:r>
            <a:r>
              <a:rPr lang="en-US" dirty="0" err="1"/>
              <a:t>houdend</a:t>
            </a:r>
            <a:r>
              <a:rPr lang="en-US" dirty="0"/>
              <a:t> met het </a:t>
            </a:r>
            <a:r>
              <a:rPr lang="en-US" dirty="0" err="1"/>
              <a:t>hoge</a:t>
            </a:r>
            <a:r>
              <a:rPr lang="en-US" dirty="0"/>
              <a:t> </a:t>
            </a:r>
            <a:r>
              <a:rPr lang="en-US" dirty="0" err="1"/>
              <a:t>watergehalte</a:t>
            </a:r>
            <a:r>
              <a:rPr lang="en-US" dirty="0"/>
              <a:t>, </a:t>
            </a:r>
            <a:r>
              <a:rPr lang="en-US" dirty="0" err="1"/>
              <a:t>wordt</a:t>
            </a:r>
            <a:r>
              <a:rPr lang="en-US" dirty="0"/>
              <a:t> </a:t>
            </a:r>
            <a:r>
              <a:rPr lang="en-US" dirty="0" err="1"/>
              <a:t>omgerekend</a:t>
            </a:r>
            <a:r>
              <a:rPr lang="en-US" dirty="0"/>
              <a:t> </a:t>
            </a:r>
            <a:r>
              <a:rPr lang="en-US" dirty="0" err="1"/>
              <a:t>voor</a:t>
            </a:r>
            <a:r>
              <a:rPr lang="en-US" dirty="0"/>
              <a:t> de </a:t>
            </a:r>
            <a:r>
              <a:rPr lang="en-US" dirty="0" err="1"/>
              <a:t>droge</a:t>
            </a:r>
            <a:r>
              <a:rPr lang="en-US" dirty="0"/>
              <a:t> </a:t>
            </a:r>
            <a:r>
              <a:rPr lang="en-US" dirty="0" err="1"/>
              <a:t>substantie</a:t>
            </a:r>
            <a:r>
              <a:rPr lang="en-US" dirty="0"/>
              <a:t> </a:t>
            </a:r>
            <a:r>
              <a:rPr lang="en-US" dirty="0" err="1"/>
              <a:t>een</a:t>
            </a:r>
            <a:r>
              <a:rPr lang="en-US" dirty="0"/>
              <a:t> </a:t>
            </a:r>
            <a:r>
              <a:rPr lang="en-US" dirty="0" err="1"/>
              <a:t>eiwitgehalte</a:t>
            </a:r>
            <a:r>
              <a:rPr lang="en-US" dirty="0"/>
              <a:t> van 31,5 % </a:t>
            </a:r>
            <a:r>
              <a:rPr lang="en-US" dirty="0" err="1"/>
              <a:t>gevonden</a:t>
            </a:r>
            <a:r>
              <a:rPr lang="en-US" dirty="0"/>
              <a:t>.</a:t>
            </a:r>
          </a:p>
        </p:txBody>
      </p:sp>
      <p:sp>
        <p:nvSpPr>
          <p:cNvPr id="4" name="Date Placeholder 3">
            <a:extLst>
              <a:ext uri="{FF2B5EF4-FFF2-40B4-BE49-F238E27FC236}">
                <a16:creationId xmlns:a16="http://schemas.microsoft.com/office/drawing/2014/main" xmlns="" id="{042FEDB5-E855-4F43-8453-2B9A8DA0F008}"/>
              </a:ext>
            </a:extLst>
          </p:cNvPr>
          <p:cNvSpPr>
            <a:spLocks noGrp="1"/>
          </p:cNvSpPr>
          <p:nvPr>
            <p:ph type="dt" sz="half" idx="10"/>
          </p:nvPr>
        </p:nvSpPr>
        <p:spPr/>
        <p:txBody>
          <a:bodyPr/>
          <a:lstStyle/>
          <a:p>
            <a:r>
              <a:rPr lang="en-US"/>
              <a:t>06-Feb-24</a:t>
            </a:r>
            <a:endParaRPr lang="en-US" dirty="0"/>
          </a:p>
        </p:txBody>
      </p:sp>
      <p:sp>
        <p:nvSpPr>
          <p:cNvPr id="8" name="Slide Number Placeholder 7">
            <a:extLst>
              <a:ext uri="{FF2B5EF4-FFF2-40B4-BE49-F238E27FC236}">
                <a16:creationId xmlns:a16="http://schemas.microsoft.com/office/drawing/2014/main" xmlns="" id="{F7B94261-46FF-4736-8E3A-27EE27EEF4E1}"/>
              </a:ext>
            </a:extLst>
          </p:cNvPr>
          <p:cNvSpPr>
            <a:spLocks noGrp="1"/>
          </p:cNvSpPr>
          <p:nvPr>
            <p:ph type="sldNum" sz="quarter" idx="12"/>
          </p:nvPr>
        </p:nvSpPr>
        <p:spPr/>
        <p:txBody>
          <a:bodyPr/>
          <a:lstStyle/>
          <a:p>
            <a:fld id="{4FAB73BC-B049-4115-A692-8D63A059BFB8}" type="slidenum">
              <a:rPr lang="en-US" smtClean="0"/>
              <a:pPr/>
              <a:t>34</a:t>
            </a:fld>
            <a:endParaRPr lang="en-US" dirty="0"/>
          </a:p>
        </p:txBody>
      </p:sp>
      <p:sp>
        <p:nvSpPr>
          <p:cNvPr id="9" name="Footer Placeholder 8">
            <a:extLst>
              <a:ext uri="{FF2B5EF4-FFF2-40B4-BE49-F238E27FC236}">
                <a16:creationId xmlns:a16="http://schemas.microsoft.com/office/drawing/2014/main" xmlns="" id="{E5BD4957-8DBB-8D63-468E-3ED9BA108395}"/>
              </a:ext>
            </a:extLst>
          </p:cNvPr>
          <p:cNvSpPr>
            <a:spLocks noGrp="1"/>
          </p:cNvSpPr>
          <p:nvPr>
            <p:ph type="ftr" sz="quarter" idx="11"/>
          </p:nvPr>
        </p:nvSpPr>
        <p:spPr/>
        <p:txBody>
          <a:bodyPr/>
          <a:lstStyle/>
          <a:p>
            <a:r>
              <a:rPr lang="nl-NL"/>
              <a:t>Omstandigheden voor de Kleurkanariekweek: Voeding</a:t>
            </a:r>
            <a:endParaRPr lang="en-US" dirty="0"/>
          </a:p>
        </p:txBody>
      </p:sp>
    </p:spTree>
    <p:extLst>
      <p:ext uri="{BB962C8B-B14F-4D97-AF65-F5344CB8AC3E}">
        <p14:creationId xmlns:p14="http://schemas.microsoft.com/office/powerpoint/2010/main" val="37221844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xmlns="" id="{6AB9F8E9-9B13-4C53-BED1-1A3B183C935F}"/>
              </a:ext>
            </a:extLst>
          </p:cNvPr>
          <p:cNvSpPr>
            <a:spLocks noGrp="1"/>
          </p:cNvSpPr>
          <p:nvPr>
            <p:ph type="title"/>
          </p:nvPr>
        </p:nvSpPr>
        <p:spPr>
          <a:xfrm>
            <a:off x="147744" y="1123838"/>
            <a:ext cx="2410898" cy="4601183"/>
          </a:xfrm>
        </p:spPr>
        <p:txBody>
          <a:bodyPr/>
          <a:lstStyle/>
          <a:p>
            <a:r>
              <a:rPr lang="en-US" dirty="0" err="1"/>
              <a:t>Samenstelling</a:t>
            </a:r>
            <a:r>
              <a:rPr lang="en-US" dirty="0"/>
              <a:t> </a:t>
            </a:r>
            <a:r>
              <a:rPr lang="en-US" dirty="0" err="1"/>
              <a:t>Zetmeel-houdende</a:t>
            </a:r>
            <a:r>
              <a:rPr lang="en-US" dirty="0"/>
              <a:t> </a:t>
            </a:r>
            <a:r>
              <a:rPr lang="en-US" dirty="0" err="1"/>
              <a:t>Zaden</a:t>
            </a:r>
            <a:endParaRPr lang="en-US" dirty="0"/>
          </a:p>
        </p:txBody>
      </p:sp>
      <p:sp>
        <p:nvSpPr>
          <p:cNvPr id="3" name="Date Placeholder 2">
            <a:extLst>
              <a:ext uri="{FF2B5EF4-FFF2-40B4-BE49-F238E27FC236}">
                <a16:creationId xmlns:a16="http://schemas.microsoft.com/office/drawing/2014/main" xmlns="" id="{AECD845E-E10A-4F6B-8ECF-7DB72A7D41AD}"/>
              </a:ext>
            </a:extLst>
          </p:cNvPr>
          <p:cNvSpPr>
            <a:spLocks noGrp="1"/>
          </p:cNvSpPr>
          <p:nvPr>
            <p:ph type="dt" sz="half" idx="10"/>
          </p:nvPr>
        </p:nvSpPr>
        <p:spPr/>
        <p:txBody>
          <a:bodyPr/>
          <a:lstStyle/>
          <a:p>
            <a:r>
              <a:rPr lang="en-US"/>
              <a:t>06-Feb-24</a:t>
            </a:r>
            <a:endParaRPr lang="en-US" dirty="0"/>
          </a:p>
        </p:txBody>
      </p:sp>
      <p:sp>
        <p:nvSpPr>
          <p:cNvPr id="4" name="Slide Number Placeholder 3">
            <a:extLst>
              <a:ext uri="{FF2B5EF4-FFF2-40B4-BE49-F238E27FC236}">
                <a16:creationId xmlns:a16="http://schemas.microsoft.com/office/drawing/2014/main" xmlns="" id="{CADEC1F7-6E08-4958-8165-DDC8A41CE3AA}"/>
              </a:ext>
            </a:extLst>
          </p:cNvPr>
          <p:cNvSpPr>
            <a:spLocks noGrp="1"/>
          </p:cNvSpPr>
          <p:nvPr>
            <p:ph type="sldNum" sz="quarter" idx="12"/>
          </p:nvPr>
        </p:nvSpPr>
        <p:spPr/>
        <p:txBody>
          <a:bodyPr/>
          <a:lstStyle/>
          <a:p>
            <a:fld id="{4FAB73BC-B049-4115-A692-8D63A059BFB8}" type="slidenum">
              <a:rPr lang="en-US" smtClean="0"/>
              <a:pPr/>
              <a:t>35</a:t>
            </a:fld>
            <a:endParaRPr lang="en-US" dirty="0"/>
          </a:p>
        </p:txBody>
      </p:sp>
      <p:graphicFrame>
        <p:nvGraphicFramePr>
          <p:cNvPr id="9" name="Content Placeholder 8">
            <a:extLst>
              <a:ext uri="{FF2B5EF4-FFF2-40B4-BE49-F238E27FC236}">
                <a16:creationId xmlns:a16="http://schemas.microsoft.com/office/drawing/2014/main" xmlns="" id="{D85B1267-6680-4123-868E-14B24F68A79C}"/>
              </a:ext>
            </a:extLst>
          </p:cNvPr>
          <p:cNvGraphicFramePr>
            <a:graphicFrameLocks noGrp="1"/>
          </p:cNvGraphicFramePr>
          <p:nvPr>
            <p:ph idx="1"/>
            <p:extLst>
              <p:ext uri="{D42A27DB-BD31-4B8C-83A1-F6EECF244321}">
                <p14:modId xmlns:p14="http://schemas.microsoft.com/office/powerpoint/2010/main" val="1726459790"/>
              </p:ext>
            </p:extLst>
          </p:nvPr>
        </p:nvGraphicFramePr>
        <p:xfrm>
          <a:off x="2901950" y="863600"/>
          <a:ext cx="5486400" cy="5121275"/>
        </p:xfrm>
        <a:graphic>
          <a:graphicData uri="http://schemas.openxmlformats.org/drawingml/2006/chart">
            <c:chart xmlns:c="http://schemas.openxmlformats.org/drawingml/2006/chart" xmlns:r="http://schemas.openxmlformats.org/officeDocument/2006/relationships" r:id="rId2"/>
          </a:graphicData>
        </a:graphic>
      </p:graphicFrame>
      <p:sp>
        <p:nvSpPr>
          <p:cNvPr id="2" name="Footer Placeholder 1">
            <a:extLst>
              <a:ext uri="{FF2B5EF4-FFF2-40B4-BE49-F238E27FC236}">
                <a16:creationId xmlns:a16="http://schemas.microsoft.com/office/drawing/2014/main" xmlns="" id="{83C57BF0-9D90-AC5A-8EA2-4681AAAC5125}"/>
              </a:ext>
            </a:extLst>
          </p:cNvPr>
          <p:cNvSpPr>
            <a:spLocks noGrp="1"/>
          </p:cNvSpPr>
          <p:nvPr>
            <p:ph type="ftr" sz="quarter" idx="11"/>
          </p:nvPr>
        </p:nvSpPr>
        <p:spPr/>
        <p:txBody>
          <a:bodyPr/>
          <a:lstStyle/>
          <a:p>
            <a:r>
              <a:rPr lang="nl-NL"/>
              <a:t>Omstandigheden voor de Kleurkanariekweek: Voeding</a:t>
            </a:r>
            <a:endParaRPr lang="en-US" dirty="0"/>
          </a:p>
        </p:txBody>
      </p:sp>
    </p:spTree>
    <p:extLst>
      <p:ext uri="{BB962C8B-B14F-4D97-AF65-F5344CB8AC3E}">
        <p14:creationId xmlns:p14="http://schemas.microsoft.com/office/powerpoint/2010/main" val="551939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2BBCC54-7BA2-4BFC-9C88-9D2981C11F1F}"/>
              </a:ext>
            </a:extLst>
          </p:cNvPr>
          <p:cNvSpPr>
            <a:spLocks noGrp="1"/>
          </p:cNvSpPr>
          <p:nvPr>
            <p:ph type="title"/>
          </p:nvPr>
        </p:nvSpPr>
        <p:spPr/>
        <p:txBody>
          <a:bodyPr/>
          <a:lstStyle/>
          <a:p>
            <a:r>
              <a:rPr lang="en-US" dirty="0"/>
              <a:t/>
            </a:r>
            <a:br>
              <a:rPr lang="en-US" dirty="0"/>
            </a:br>
            <a:r>
              <a:rPr lang="en-US" dirty="0" err="1"/>
              <a:t>Raapzaad</a:t>
            </a:r>
            <a:r>
              <a:rPr lang="en-US" dirty="0"/>
              <a:t> en </a:t>
            </a:r>
            <a:r>
              <a:rPr lang="en-US" dirty="0" err="1"/>
              <a:t>Koolzaad</a:t>
            </a:r>
            <a:endParaRPr lang="en-US" dirty="0"/>
          </a:p>
        </p:txBody>
      </p:sp>
      <p:pic>
        <p:nvPicPr>
          <p:cNvPr id="3" name="Picture 2">
            <a:extLst>
              <a:ext uri="{FF2B5EF4-FFF2-40B4-BE49-F238E27FC236}">
                <a16:creationId xmlns:a16="http://schemas.microsoft.com/office/drawing/2014/main" xmlns="" id="{CE91CFB7-4DF5-4C4A-92DD-421B5C2C5A5B}"/>
              </a:ext>
            </a:extLst>
          </p:cNvPr>
          <p:cNvPicPr>
            <a:picLocks noChangeAspect="1"/>
          </p:cNvPicPr>
          <p:nvPr/>
        </p:nvPicPr>
        <p:blipFill>
          <a:blip r:embed="rId2"/>
          <a:stretch>
            <a:fillRect/>
          </a:stretch>
        </p:blipFill>
        <p:spPr>
          <a:xfrm>
            <a:off x="3499499" y="779580"/>
            <a:ext cx="5183107" cy="2509013"/>
          </a:xfrm>
          <a:prstGeom prst="rect">
            <a:avLst/>
          </a:prstGeom>
        </p:spPr>
      </p:pic>
      <p:sp>
        <p:nvSpPr>
          <p:cNvPr id="4" name="Rectangle 3">
            <a:extLst>
              <a:ext uri="{FF2B5EF4-FFF2-40B4-BE49-F238E27FC236}">
                <a16:creationId xmlns:a16="http://schemas.microsoft.com/office/drawing/2014/main" xmlns="" id="{A5208250-9FBA-4C6E-9B41-81F29A9F2732}"/>
              </a:ext>
            </a:extLst>
          </p:cNvPr>
          <p:cNvSpPr/>
          <p:nvPr/>
        </p:nvSpPr>
        <p:spPr>
          <a:xfrm>
            <a:off x="5457683" y="2954646"/>
            <a:ext cx="1266738" cy="233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xmlns="" id="{FD497C24-5C91-436E-8850-20AEBB443C89}"/>
              </a:ext>
            </a:extLst>
          </p:cNvPr>
          <p:cNvSpPr txBox="1"/>
          <p:nvPr/>
        </p:nvSpPr>
        <p:spPr>
          <a:xfrm>
            <a:off x="2982877" y="3431098"/>
            <a:ext cx="5603952" cy="286232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dirty="0" err="1"/>
              <a:t>Raapzaad</a:t>
            </a:r>
            <a:r>
              <a:rPr lang="en-US" dirty="0"/>
              <a:t> </a:t>
            </a:r>
            <a:r>
              <a:rPr lang="en-US" dirty="0" err="1"/>
              <a:t>behoort</a:t>
            </a:r>
            <a:r>
              <a:rPr lang="en-US" dirty="0"/>
              <a:t> tot de </a:t>
            </a:r>
            <a:r>
              <a:rPr lang="en-US" dirty="0" err="1"/>
              <a:t>oliehoudende</a:t>
            </a:r>
            <a:r>
              <a:rPr lang="en-US" dirty="0"/>
              <a:t> </a:t>
            </a:r>
            <a:r>
              <a:rPr lang="en-US" dirty="0" err="1"/>
              <a:t>zaden</a:t>
            </a:r>
            <a:r>
              <a:rPr lang="en-US" dirty="0"/>
              <a:t>.</a:t>
            </a:r>
          </a:p>
          <a:p>
            <a:pPr marL="285750" indent="-285750">
              <a:buFont typeface="Arial" panose="020B0604020202020204" pitchFamily="34" charset="0"/>
              <a:buChar char="•"/>
            </a:pPr>
            <a:r>
              <a:rPr lang="en-US" dirty="0" err="1"/>
              <a:t>eiwit</a:t>
            </a:r>
            <a:r>
              <a:rPr lang="en-US" dirty="0"/>
              <a:t> 20 %, vet 42,6 %, </a:t>
            </a:r>
            <a:r>
              <a:rPr lang="en-US" dirty="0" err="1"/>
              <a:t>koolhydraten</a:t>
            </a:r>
            <a:r>
              <a:rPr lang="en-US" dirty="0"/>
              <a:t> 17,8 %</a:t>
            </a:r>
          </a:p>
          <a:p>
            <a:pPr marL="285750" indent="-285750">
              <a:buFont typeface="Arial" panose="020B0604020202020204" pitchFamily="34" charset="0"/>
              <a:buChar char="•"/>
            </a:pPr>
            <a:endParaRPr lang="en-US" dirty="0"/>
          </a:p>
          <a:p>
            <a:r>
              <a:rPr lang="en-US" dirty="0" err="1"/>
              <a:t>Raapzaad</a:t>
            </a:r>
            <a:r>
              <a:rPr lang="en-US" dirty="0"/>
              <a:t> is </a:t>
            </a:r>
            <a:r>
              <a:rPr lang="en-US" dirty="0" err="1"/>
              <a:t>een</a:t>
            </a:r>
            <a:r>
              <a:rPr lang="en-US" dirty="0"/>
              <a:t> </a:t>
            </a:r>
            <a:r>
              <a:rPr lang="en-US" dirty="0" err="1"/>
              <a:t>geheel</a:t>
            </a:r>
            <a:r>
              <a:rPr lang="en-US" dirty="0"/>
              <a:t> en al </a:t>
            </a:r>
            <a:r>
              <a:rPr lang="en-US" dirty="0" err="1"/>
              <a:t>voedzaam</a:t>
            </a:r>
            <a:r>
              <a:rPr lang="en-US" dirty="0"/>
              <a:t>, </a:t>
            </a:r>
            <a:r>
              <a:rPr lang="en-US" dirty="0" err="1"/>
              <a:t>hoogwaardig</a:t>
            </a:r>
            <a:r>
              <a:rPr lang="en-US" dirty="0"/>
              <a:t> </a:t>
            </a:r>
            <a:r>
              <a:rPr lang="en-US" dirty="0" err="1"/>
              <a:t>zaad</a:t>
            </a:r>
            <a:r>
              <a:rPr lang="en-US" dirty="0"/>
              <a:t>. </a:t>
            </a:r>
            <a:r>
              <a:rPr lang="en-US" dirty="0" err="1"/>
              <a:t>Bovendien</a:t>
            </a:r>
            <a:r>
              <a:rPr lang="en-US" dirty="0"/>
              <a:t> </a:t>
            </a:r>
            <a:r>
              <a:rPr lang="en-US" dirty="0" err="1"/>
              <a:t>heeft</a:t>
            </a:r>
            <a:r>
              <a:rPr lang="en-US" dirty="0"/>
              <a:t> het </a:t>
            </a:r>
            <a:r>
              <a:rPr lang="en-US" dirty="0" err="1"/>
              <a:t>een</a:t>
            </a:r>
            <a:r>
              <a:rPr lang="en-US" dirty="0"/>
              <a:t> </a:t>
            </a:r>
            <a:r>
              <a:rPr lang="en-US" dirty="0" err="1"/>
              <a:t>hoog</a:t>
            </a:r>
            <a:r>
              <a:rPr lang="en-US" dirty="0"/>
              <a:t> </a:t>
            </a:r>
            <a:r>
              <a:rPr lang="en-US" dirty="0" err="1"/>
              <a:t>gehalte</a:t>
            </a:r>
            <a:r>
              <a:rPr lang="en-US" dirty="0"/>
              <a:t> aan </a:t>
            </a:r>
            <a:r>
              <a:rPr lang="en-US" dirty="0" err="1"/>
              <a:t>luteïne</a:t>
            </a:r>
            <a:r>
              <a:rPr lang="en-US" dirty="0"/>
              <a:t>, </a:t>
            </a:r>
            <a:r>
              <a:rPr lang="en-US" dirty="0" err="1"/>
              <a:t>dat</a:t>
            </a:r>
            <a:r>
              <a:rPr lang="en-US" dirty="0"/>
              <a:t> de </a:t>
            </a:r>
            <a:r>
              <a:rPr lang="en-US" dirty="0" err="1"/>
              <a:t>gele</a:t>
            </a:r>
            <a:r>
              <a:rPr lang="en-US" dirty="0"/>
              <a:t> </a:t>
            </a:r>
            <a:r>
              <a:rPr lang="en-US" dirty="0" err="1"/>
              <a:t>grondkleur</a:t>
            </a:r>
            <a:r>
              <a:rPr lang="en-US" dirty="0"/>
              <a:t> </a:t>
            </a:r>
            <a:r>
              <a:rPr lang="en-US" dirty="0" err="1"/>
              <a:t>intensiveert</a:t>
            </a:r>
            <a:r>
              <a:rPr lang="en-US" dirty="0"/>
              <a:t>.</a:t>
            </a:r>
          </a:p>
          <a:p>
            <a:r>
              <a:rPr lang="en-US" dirty="0" err="1"/>
              <a:t>Zijn</a:t>
            </a:r>
            <a:r>
              <a:rPr lang="en-US" dirty="0"/>
              <a:t> </a:t>
            </a:r>
            <a:r>
              <a:rPr lang="en-US" dirty="0" err="1"/>
              <a:t>slechte</a:t>
            </a:r>
            <a:r>
              <a:rPr lang="en-US" dirty="0"/>
              <a:t> naam </a:t>
            </a:r>
            <a:r>
              <a:rPr lang="en-US" dirty="0" err="1"/>
              <a:t>dankt</a:t>
            </a:r>
            <a:r>
              <a:rPr lang="en-US" dirty="0"/>
              <a:t> het aan het </a:t>
            </a:r>
            <a:r>
              <a:rPr lang="en-US" dirty="0" err="1"/>
              <a:t>helaas</a:t>
            </a:r>
            <a:r>
              <a:rPr lang="en-US" dirty="0"/>
              <a:t> </a:t>
            </a:r>
            <a:r>
              <a:rPr lang="en-US" dirty="0" err="1"/>
              <a:t>vaak</a:t>
            </a:r>
            <a:r>
              <a:rPr lang="en-US" dirty="0"/>
              <a:t> in </a:t>
            </a:r>
            <a:r>
              <a:rPr lang="en-US" dirty="0" err="1"/>
              <a:t>zijn</a:t>
            </a:r>
            <a:r>
              <a:rPr lang="en-US" dirty="0"/>
              <a:t> </a:t>
            </a:r>
            <a:r>
              <a:rPr lang="en-US" dirty="0" err="1"/>
              <a:t>plaats</a:t>
            </a:r>
            <a:r>
              <a:rPr lang="en-US" dirty="0"/>
              <a:t> </a:t>
            </a:r>
            <a:r>
              <a:rPr lang="en-US" dirty="0" err="1"/>
              <a:t>gebruikte</a:t>
            </a:r>
            <a:r>
              <a:rPr lang="en-US" dirty="0"/>
              <a:t> </a:t>
            </a:r>
            <a:r>
              <a:rPr lang="en-US" dirty="0" err="1"/>
              <a:t>koolzaad</a:t>
            </a:r>
            <a:r>
              <a:rPr lang="en-US" dirty="0"/>
              <a:t>. </a:t>
            </a:r>
          </a:p>
          <a:p>
            <a:r>
              <a:rPr lang="en-US" dirty="0" err="1"/>
              <a:t>Koolzaad</a:t>
            </a:r>
            <a:r>
              <a:rPr lang="en-US" dirty="0"/>
              <a:t> is in </a:t>
            </a:r>
            <a:r>
              <a:rPr lang="en-US" dirty="0" err="1"/>
              <a:t>tegenstelling</a:t>
            </a:r>
            <a:r>
              <a:rPr lang="en-US" dirty="0"/>
              <a:t> tot </a:t>
            </a:r>
            <a:r>
              <a:rPr lang="en-US" dirty="0" err="1"/>
              <a:t>raapzaad</a:t>
            </a:r>
            <a:r>
              <a:rPr lang="en-US" dirty="0"/>
              <a:t> </a:t>
            </a:r>
            <a:r>
              <a:rPr lang="en-US" dirty="0" err="1"/>
              <a:t>eerder</a:t>
            </a:r>
            <a:r>
              <a:rPr lang="en-US" dirty="0"/>
              <a:t> bitter en </a:t>
            </a:r>
            <a:r>
              <a:rPr lang="en-US" dirty="0" err="1"/>
              <a:t>wordt</a:t>
            </a:r>
            <a:r>
              <a:rPr lang="en-US" dirty="0"/>
              <a:t> </a:t>
            </a:r>
            <a:r>
              <a:rPr lang="en-US" dirty="0" err="1"/>
              <a:t>daardoor</a:t>
            </a:r>
            <a:r>
              <a:rPr lang="en-US" dirty="0"/>
              <a:t> niet </a:t>
            </a:r>
            <a:r>
              <a:rPr lang="en-US" dirty="0" err="1"/>
              <a:t>graag</a:t>
            </a:r>
            <a:r>
              <a:rPr lang="en-US" dirty="0"/>
              <a:t> </a:t>
            </a:r>
            <a:r>
              <a:rPr lang="en-US" dirty="0" err="1"/>
              <a:t>aangenomen</a:t>
            </a:r>
            <a:r>
              <a:rPr lang="en-US" dirty="0"/>
              <a:t>.</a:t>
            </a:r>
          </a:p>
        </p:txBody>
      </p:sp>
      <p:pic>
        <p:nvPicPr>
          <p:cNvPr id="7" name="Picture 6">
            <a:extLst>
              <a:ext uri="{FF2B5EF4-FFF2-40B4-BE49-F238E27FC236}">
                <a16:creationId xmlns:a16="http://schemas.microsoft.com/office/drawing/2014/main" xmlns="" id="{BF7C12FF-6C67-49E0-BA79-F43CC6CF2630}"/>
              </a:ext>
            </a:extLst>
          </p:cNvPr>
          <p:cNvPicPr>
            <a:picLocks noChangeAspect="1"/>
          </p:cNvPicPr>
          <p:nvPr/>
        </p:nvPicPr>
        <p:blipFill>
          <a:blip r:embed="rId3"/>
          <a:stretch>
            <a:fillRect/>
          </a:stretch>
        </p:blipFill>
        <p:spPr>
          <a:xfrm>
            <a:off x="1075293" y="251074"/>
            <a:ext cx="2357902" cy="2357902"/>
          </a:xfrm>
          <a:prstGeom prst="rect">
            <a:avLst/>
          </a:prstGeom>
        </p:spPr>
      </p:pic>
      <p:sp>
        <p:nvSpPr>
          <p:cNvPr id="6" name="Date Placeholder 5">
            <a:extLst>
              <a:ext uri="{FF2B5EF4-FFF2-40B4-BE49-F238E27FC236}">
                <a16:creationId xmlns:a16="http://schemas.microsoft.com/office/drawing/2014/main" xmlns="" id="{C113CB68-F5A0-4933-9642-D9C9AF187DCE}"/>
              </a:ext>
            </a:extLst>
          </p:cNvPr>
          <p:cNvSpPr>
            <a:spLocks noGrp="1"/>
          </p:cNvSpPr>
          <p:nvPr>
            <p:ph type="dt" sz="half" idx="10"/>
          </p:nvPr>
        </p:nvSpPr>
        <p:spPr/>
        <p:txBody>
          <a:bodyPr/>
          <a:lstStyle/>
          <a:p>
            <a:r>
              <a:rPr lang="en-US"/>
              <a:t>06-Feb-24</a:t>
            </a:r>
            <a:endParaRPr lang="en-US" dirty="0"/>
          </a:p>
        </p:txBody>
      </p:sp>
      <p:sp>
        <p:nvSpPr>
          <p:cNvPr id="8" name="Slide Number Placeholder 7">
            <a:extLst>
              <a:ext uri="{FF2B5EF4-FFF2-40B4-BE49-F238E27FC236}">
                <a16:creationId xmlns:a16="http://schemas.microsoft.com/office/drawing/2014/main" xmlns="" id="{EB04A0A8-D4BD-4DF6-A476-5F278E85F176}"/>
              </a:ext>
            </a:extLst>
          </p:cNvPr>
          <p:cNvSpPr>
            <a:spLocks noGrp="1"/>
          </p:cNvSpPr>
          <p:nvPr>
            <p:ph type="sldNum" sz="quarter" idx="12"/>
          </p:nvPr>
        </p:nvSpPr>
        <p:spPr/>
        <p:txBody>
          <a:bodyPr/>
          <a:lstStyle/>
          <a:p>
            <a:fld id="{4FAB73BC-B049-4115-A692-8D63A059BFB8}" type="slidenum">
              <a:rPr lang="en-US" smtClean="0"/>
              <a:pPr/>
              <a:t>36</a:t>
            </a:fld>
            <a:endParaRPr lang="en-US" dirty="0"/>
          </a:p>
        </p:txBody>
      </p:sp>
      <p:sp>
        <p:nvSpPr>
          <p:cNvPr id="9" name="TextBox 8">
            <a:extLst>
              <a:ext uri="{FF2B5EF4-FFF2-40B4-BE49-F238E27FC236}">
                <a16:creationId xmlns:a16="http://schemas.microsoft.com/office/drawing/2014/main" xmlns="" id="{A640F2A9-34FE-4E92-8ADD-90B74CD123AD}"/>
              </a:ext>
            </a:extLst>
          </p:cNvPr>
          <p:cNvSpPr txBox="1"/>
          <p:nvPr/>
        </p:nvSpPr>
        <p:spPr>
          <a:xfrm>
            <a:off x="4278385" y="402672"/>
            <a:ext cx="1073791" cy="376908"/>
          </a:xfrm>
          <a:prstGeom prst="rect">
            <a:avLst/>
          </a:prstGeom>
          <a:noFill/>
        </p:spPr>
        <p:txBody>
          <a:bodyPr wrap="square" rtlCol="0">
            <a:spAutoFit/>
          </a:bodyPr>
          <a:lstStyle/>
          <a:p>
            <a:r>
              <a:rPr lang="en-US" dirty="0" err="1"/>
              <a:t>raapzaad</a:t>
            </a:r>
            <a:endParaRPr lang="en-US" dirty="0"/>
          </a:p>
        </p:txBody>
      </p:sp>
      <p:sp>
        <p:nvSpPr>
          <p:cNvPr id="10" name="TextBox 9">
            <a:extLst>
              <a:ext uri="{FF2B5EF4-FFF2-40B4-BE49-F238E27FC236}">
                <a16:creationId xmlns:a16="http://schemas.microsoft.com/office/drawing/2014/main" xmlns="" id="{C9205C03-3514-4A58-9128-A466C15B7392}"/>
              </a:ext>
            </a:extLst>
          </p:cNvPr>
          <p:cNvSpPr txBox="1"/>
          <p:nvPr/>
        </p:nvSpPr>
        <p:spPr>
          <a:xfrm>
            <a:off x="6595145" y="402672"/>
            <a:ext cx="1073791" cy="376908"/>
          </a:xfrm>
          <a:prstGeom prst="rect">
            <a:avLst/>
          </a:prstGeom>
          <a:noFill/>
        </p:spPr>
        <p:txBody>
          <a:bodyPr wrap="square" rtlCol="0">
            <a:spAutoFit/>
          </a:bodyPr>
          <a:lstStyle/>
          <a:p>
            <a:r>
              <a:rPr lang="en-US" dirty="0" err="1"/>
              <a:t>koolzaad</a:t>
            </a:r>
            <a:endParaRPr lang="en-US" dirty="0"/>
          </a:p>
        </p:txBody>
      </p:sp>
      <p:sp>
        <p:nvSpPr>
          <p:cNvPr id="11" name="Footer Placeholder 10">
            <a:extLst>
              <a:ext uri="{FF2B5EF4-FFF2-40B4-BE49-F238E27FC236}">
                <a16:creationId xmlns:a16="http://schemas.microsoft.com/office/drawing/2014/main" xmlns="" id="{6F62DF1C-96F8-A808-2298-2D4E50B50689}"/>
              </a:ext>
            </a:extLst>
          </p:cNvPr>
          <p:cNvSpPr>
            <a:spLocks noGrp="1"/>
          </p:cNvSpPr>
          <p:nvPr>
            <p:ph type="ftr" sz="quarter" idx="11"/>
          </p:nvPr>
        </p:nvSpPr>
        <p:spPr/>
        <p:txBody>
          <a:bodyPr/>
          <a:lstStyle/>
          <a:p>
            <a:r>
              <a:rPr lang="nl-NL"/>
              <a:t>Omstandigheden voor de Kleurkanariekweek: Voeding</a:t>
            </a:r>
            <a:endParaRPr lang="en-US" dirty="0"/>
          </a:p>
        </p:txBody>
      </p:sp>
    </p:spTree>
    <p:extLst>
      <p:ext uri="{BB962C8B-B14F-4D97-AF65-F5344CB8AC3E}">
        <p14:creationId xmlns:p14="http://schemas.microsoft.com/office/powerpoint/2010/main" val="382512449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77DDE1D-5990-41D3-9B50-3F04B98E560C}"/>
              </a:ext>
            </a:extLst>
          </p:cNvPr>
          <p:cNvSpPr>
            <a:spLocks noGrp="1"/>
          </p:cNvSpPr>
          <p:nvPr>
            <p:ph type="title"/>
          </p:nvPr>
        </p:nvSpPr>
        <p:spPr/>
        <p:txBody>
          <a:bodyPr/>
          <a:lstStyle/>
          <a:p>
            <a:r>
              <a:rPr lang="en-US" dirty="0" err="1"/>
              <a:t>Lijnzaad</a:t>
            </a:r>
            <a:r>
              <a:rPr lang="en-US" dirty="0"/>
              <a:t>, </a:t>
            </a:r>
            <a:r>
              <a:rPr lang="en-US" dirty="0" err="1"/>
              <a:t>licht</a:t>
            </a:r>
            <a:r>
              <a:rPr lang="en-US" dirty="0"/>
              <a:t> en </a:t>
            </a:r>
            <a:r>
              <a:rPr lang="en-US" dirty="0" err="1"/>
              <a:t>donker</a:t>
            </a:r>
            <a:endParaRPr lang="en-US" dirty="0"/>
          </a:p>
        </p:txBody>
      </p:sp>
      <p:pic>
        <p:nvPicPr>
          <p:cNvPr id="3" name="Picture 2">
            <a:extLst>
              <a:ext uri="{FF2B5EF4-FFF2-40B4-BE49-F238E27FC236}">
                <a16:creationId xmlns:a16="http://schemas.microsoft.com/office/drawing/2014/main" xmlns="" id="{77995841-9607-4005-A3F0-C8D652A9E8D4}"/>
              </a:ext>
            </a:extLst>
          </p:cNvPr>
          <p:cNvPicPr>
            <a:picLocks noChangeAspect="1"/>
          </p:cNvPicPr>
          <p:nvPr/>
        </p:nvPicPr>
        <p:blipFill>
          <a:blip r:embed="rId2"/>
          <a:stretch>
            <a:fillRect/>
          </a:stretch>
        </p:blipFill>
        <p:spPr>
          <a:xfrm>
            <a:off x="2682379" y="242362"/>
            <a:ext cx="2820275" cy="2084449"/>
          </a:xfrm>
          <a:prstGeom prst="rect">
            <a:avLst/>
          </a:prstGeom>
        </p:spPr>
      </p:pic>
      <p:pic>
        <p:nvPicPr>
          <p:cNvPr id="4" name="Picture 3">
            <a:extLst>
              <a:ext uri="{FF2B5EF4-FFF2-40B4-BE49-F238E27FC236}">
                <a16:creationId xmlns:a16="http://schemas.microsoft.com/office/drawing/2014/main" xmlns="" id="{F9755893-3246-4F65-8C85-2B69D83FEEFA}"/>
              </a:ext>
            </a:extLst>
          </p:cNvPr>
          <p:cNvPicPr>
            <a:picLocks noChangeAspect="1"/>
          </p:cNvPicPr>
          <p:nvPr/>
        </p:nvPicPr>
        <p:blipFill>
          <a:blip r:embed="rId3"/>
          <a:stretch>
            <a:fillRect/>
          </a:stretch>
        </p:blipFill>
        <p:spPr>
          <a:xfrm>
            <a:off x="2682380" y="2393924"/>
            <a:ext cx="2820274" cy="2101396"/>
          </a:xfrm>
          <a:prstGeom prst="rect">
            <a:avLst/>
          </a:prstGeom>
        </p:spPr>
      </p:pic>
      <p:pic>
        <p:nvPicPr>
          <p:cNvPr id="6" name="Picture 5">
            <a:extLst>
              <a:ext uri="{FF2B5EF4-FFF2-40B4-BE49-F238E27FC236}">
                <a16:creationId xmlns:a16="http://schemas.microsoft.com/office/drawing/2014/main" xmlns="" id="{7E31D11A-A713-4F76-A907-5D963C545C5A}"/>
              </a:ext>
            </a:extLst>
          </p:cNvPr>
          <p:cNvPicPr>
            <a:picLocks noChangeAspect="1"/>
          </p:cNvPicPr>
          <p:nvPr/>
        </p:nvPicPr>
        <p:blipFill>
          <a:blip r:embed="rId4"/>
          <a:stretch>
            <a:fillRect/>
          </a:stretch>
        </p:blipFill>
        <p:spPr>
          <a:xfrm>
            <a:off x="2682380" y="4562431"/>
            <a:ext cx="2820274" cy="2115206"/>
          </a:xfrm>
          <a:prstGeom prst="rect">
            <a:avLst/>
          </a:prstGeom>
        </p:spPr>
      </p:pic>
      <p:sp>
        <p:nvSpPr>
          <p:cNvPr id="7" name="TextBox 6">
            <a:extLst>
              <a:ext uri="{FF2B5EF4-FFF2-40B4-BE49-F238E27FC236}">
                <a16:creationId xmlns:a16="http://schemas.microsoft.com/office/drawing/2014/main" xmlns="" id="{8A836F0B-C055-43DB-ABDF-4E91BF96EEEE}"/>
              </a:ext>
            </a:extLst>
          </p:cNvPr>
          <p:cNvSpPr txBox="1"/>
          <p:nvPr/>
        </p:nvSpPr>
        <p:spPr>
          <a:xfrm>
            <a:off x="5587067" y="236705"/>
            <a:ext cx="3162649" cy="6463308"/>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dirty="0" err="1"/>
              <a:t>Lijnzaad</a:t>
            </a:r>
            <a:r>
              <a:rPr lang="en-US" dirty="0"/>
              <a:t> </a:t>
            </a:r>
            <a:r>
              <a:rPr lang="en-US" dirty="0" err="1"/>
              <a:t>behoort</a:t>
            </a:r>
            <a:r>
              <a:rPr lang="en-US" dirty="0"/>
              <a:t> tot de </a:t>
            </a:r>
            <a:r>
              <a:rPr lang="en-US" dirty="0" err="1"/>
              <a:t>oliehoudende</a:t>
            </a:r>
            <a:r>
              <a:rPr lang="en-US" dirty="0"/>
              <a:t> </a:t>
            </a:r>
            <a:r>
              <a:rPr lang="en-US" dirty="0" err="1"/>
              <a:t>zaden</a:t>
            </a:r>
            <a:endParaRPr lang="en-US" dirty="0"/>
          </a:p>
          <a:p>
            <a:pPr marL="285750" indent="-285750">
              <a:buFont typeface="Arial" panose="020B0604020202020204" pitchFamily="34" charset="0"/>
              <a:buChar char="•"/>
            </a:pPr>
            <a:r>
              <a:rPr lang="en-US" dirty="0" err="1"/>
              <a:t>eiwit</a:t>
            </a:r>
            <a:r>
              <a:rPr lang="en-US" dirty="0"/>
              <a:t> 24,4 %, vet 30,9 %, </a:t>
            </a:r>
            <a:r>
              <a:rPr lang="en-US" dirty="0" err="1"/>
              <a:t>koolhydraten</a:t>
            </a:r>
            <a:r>
              <a:rPr lang="en-US" dirty="0"/>
              <a:t> 22,3 %</a:t>
            </a:r>
          </a:p>
          <a:p>
            <a:pPr marL="285750" indent="-285750">
              <a:buFont typeface="Arial" panose="020B0604020202020204" pitchFamily="34" charset="0"/>
              <a:buChar char="•"/>
            </a:pPr>
            <a:r>
              <a:rPr lang="en-US" dirty="0"/>
              <a:t>calcium 0,23%, </a:t>
            </a:r>
            <a:r>
              <a:rPr lang="en-US" dirty="0" err="1"/>
              <a:t>fosfor</a:t>
            </a:r>
            <a:r>
              <a:rPr lang="en-US" dirty="0"/>
              <a:t> 0,66%</a:t>
            </a:r>
          </a:p>
          <a:p>
            <a:pPr marL="285750" indent="-285750">
              <a:buFont typeface="Arial" panose="020B0604020202020204" pitchFamily="34" charset="0"/>
              <a:buChar char="•"/>
            </a:pPr>
            <a:r>
              <a:rPr lang="en-US" dirty="0" err="1"/>
              <a:t>verhouding</a:t>
            </a:r>
            <a:r>
              <a:rPr lang="en-US" dirty="0"/>
              <a:t>  1 : 2,9</a:t>
            </a:r>
          </a:p>
          <a:p>
            <a:pPr marL="285750" indent="-285750">
              <a:buFont typeface="Arial" panose="020B0604020202020204" pitchFamily="34" charset="0"/>
              <a:buChar char="•"/>
            </a:pPr>
            <a:endParaRPr lang="en-US" dirty="0"/>
          </a:p>
          <a:p>
            <a:r>
              <a:rPr lang="en-US" dirty="0" err="1"/>
              <a:t>Lijnzaad</a:t>
            </a:r>
            <a:r>
              <a:rPr lang="en-US" dirty="0"/>
              <a:t> </a:t>
            </a:r>
            <a:r>
              <a:rPr lang="en-US" dirty="0" err="1"/>
              <a:t>behoort</a:t>
            </a:r>
            <a:r>
              <a:rPr lang="en-US" dirty="0"/>
              <a:t> met </a:t>
            </a:r>
            <a:r>
              <a:rPr lang="en-US" dirty="0" err="1"/>
              <a:t>maan-zaad</a:t>
            </a:r>
            <a:r>
              <a:rPr lang="en-US" dirty="0"/>
              <a:t> tot de </a:t>
            </a:r>
            <a:r>
              <a:rPr lang="en-US" dirty="0" err="1"/>
              <a:t>zaden</a:t>
            </a:r>
            <a:r>
              <a:rPr lang="en-US" dirty="0"/>
              <a:t> met </a:t>
            </a:r>
            <a:r>
              <a:rPr lang="en-US" dirty="0" err="1"/>
              <a:t>hoge</a:t>
            </a:r>
            <a:r>
              <a:rPr lang="en-US" dirty="0"/>
              <a:t> </a:t>
            </a:r>
            <a:r>
              <a:rPr lang="en-US" dirty="0" err="1"/>
              <a:t>biologische</a:t>
            </a:r>
            <a:r>
              <a:rPr lang="en-US" dirty="0"/>
              <a:t> </a:t>
            </a:r>
            <a:r>
              <a:rPr lang="en-US" dirty="0" err="1"/>
              <a:t>waarde</a:t>
            </a:r>
            <a:r>
              <a:rPr lang="en-US" dirty="0"/>
              <a:t> (84%).</a:t>
            </a:r>
          </a:p>
          <a:p>
            <a:r>
              <a:rPr lang="en-US" dirty="0" err="1"/>
              <a:t>Te</a:t>
            </a:r>
            <a:r>
              <a:rPr lang="en-US" dirty="0"/>
              <a:t> </a:t>
            </a:r>
            <a:r>
              <a:rPr lang="en-US" dirty="0" err="1"/>
              <a:t>benadrukken</a:t>
            </a:r>
            <a:r>
              <a:rPr lang="en-US" dirty="0"/>
              <a:t> </a:t>
            </a:r>
            <a:r>
              <a:rPr lang="en-US" dirty="0" err="1"/>
              <a:t>zijn</a:t>
            </a:r>
            <a:r>
              <a:rPr lang="en-US" dirty="0"/>
              <a:t> </a:t>
            </a:r>
            <a:r>
              <a:rPr lang="en-US" dirty="0" err="1"/>
              <a:t>vooral</a:t>
            </a:r>
            <a:r>
              <a:rPr lang="en-US" dirty="0"/>
              <a:t> het </a:t>
            </a:r>
            <a:r>
              <a:rPr lang="en-US" dirty="0" err="1"/>
              <a:t>hoge</a:t>
            </a:r>
            <a:r>
              <a:rPr lang="en-US" dirty="0"/>
              <a:t> </a:t>
            </a:r>
            <a:r>
              <a:rPr lang="en-US" dirty="0" err="1"/>
              <a:t>eiwitgehalte</a:t>
            </a:r>
            <a:r>
              <a:rPr lang="en-US" dirty="0"/>
              <a:t> en het </a:t>
            </a:r>
            <a:r>
              <a:rPr lang="en-US" dirty="0" err="1"/>
              <a:t>evenwichtige</a:t>
            </a:r>
            <a:r>
              <a:rPr lang="en-US" dirty="0"/>
              <a:t> </a:t>
            </a:r>
            <a:r>
              <a:rPr lang="en-US" dirty="0" err="1"/>
              <a:t>gehalte</a:t>
            </a:r>
            <a:r>
              <a:rPr lang="en-US" dirty="0"/>
              <a:t> aan </a:t>
            </a:r>
            <a:r>
              <a:rPr lang="en-US" dirty="0" err="1"/>
              <a:t>aminozuren</a:t>
            </a:r>
            <a:r>
              <a:rPr lang="en-US" dirty="0"/>
              <a:t> (</a:t>
            </a:r>
            <a:r>
              <a:rPr lang="en-US" dirty="0" err="1"/>
              <a:t>b.v.</a:t>
            </a:r>
            <a:r>
              <a:rPr lang="en-US" dirty="0"/>
              <a:t> Arginine 24,1 gram per kilo) en aan de essentiële </a:t>
            </a:r>
            <a:r>
              <a:rPr lang="en-US" dirty="0" err="1"/>
              <a:t>vetzuren</a:t>
            </a:r>
            <a:r>
              <a:rPr lang="en-US" dirty="0"/>
              <a:t> </a:t>
            </a:r>
            <a:r>
              <a:rPr lang="en-US" dirty="0" err="1"/>
              <a:t>Linolzuur</a:t>
            </a:r>
            <a:r>
              <a:rPr lang="en-US" dirty="0"/>
              <a:t> en </a:t>
            </a:r>
            <a:r>
              <a:rPr lang="en-US" dirty="0" err="1"/>
              <a:t>Linoleenzuur</a:t>
            </a:r>
            <a:r>
              <a:rPr lang="en-US" dirty="0"/>
              <a:t> (4,1 en 16,7 % van het </a:t>
            </a:r>
            <a:r>
              <a:rPr lang="en-US" dirty="0" err="1"/>
              <a:t>vetaandeel</a:t>
            </a:r>
            <a:r>
              <a:rPr lang="en-US" dirty="0"/>
              <a:t>).</a:t>
            </a:r>
          </a:p>
          <a:p>
            <a:endParaRPr lang="en-US" dirty="0"/>
          </a:p>
          <a:p>
            <a:r>
              <a:rPr lang="en-US" dirty="0" err="1"/>
              <a:t>Lijnzaad</a:t>
            </a:r>
            <a:r>
              <a:rPr lang="en-US" dirty="0"/>
              <a:t> </a:t>
            </a:r>
            <a:r>
              <a:rPr lang="en-US" dirty="0" err="1"/>
              <a:t>heeft</a:t>
            </a:r>
            <a:r>
              <a:rPr lang="en-US" dirty="0"/>
              <a:t> </a:t>
            </a:r>
            <a:r>
              <a:rPr lang="en-US" dirty="0" err="1"/>
              <a:t>een</a:t>
            </a:r>
            <a:r>
              <a:rPr lang="en-US" dirty="0"/>
              <a:t> </a:t>
            </a:r>
            <a:r>
              <a:rPr lang="en-US" dirty="0" err="1"/>
              <a:t>positieve</a:t>
            </a:r>
            <a:r>
              <a:rPr lang="en-US" dirty="0"/>
              <a:t> </a:t>
            </a:r>
            <a:r>
              <a:rPr lang="en-US" dirty="0" err="1"/>
              <a:t>werking</a:t>
            </a:r>
            <a:r>
              <a:rPr lang="en-US" dirty="0"/>
              <a:t> bij </a:t>
            </a:r>
            <a:r>
              <a:rPr lang="en-US" dirty="0" err="1"/>
              <a:t>spijsverterings</a:t>
            </a:r>
            <a:r>
              <a:rPr lang="en-US" dirty="0"/>
              <a:t>- </a:t>
            </a:r>
            <a:r>
              <a:rPr lang="en-US" dirty="0" err="1"/>
              <a:t>stoornissen</a:t>
            </a:r>
            <a:r>
              <a:rPr lang="en-US" dirty="0"/>
              <a:t> door de er in </a:t>
            </a:r>
            <a:r>
              <a:rPr lang="en-US" dirty="0" err="1"/>
              <a:t>opgenomen</a:t>
            </a:r>
            <a:r>
              <a:rPr lang="en-US" dirty="0"/>
              <a:t> </a:t>
            </a:r>
            <a:r>
              <a:rPr lang="en-US" dirty="0" err="1"/>
              <a:t>slijmstoffen</a:t>
            </a:r>
            <a:r>
              <a:rPr lang="en-US" dirty="0"/>
              <a:t>.</a:t>
            </a:r>
          </a:p>
        </p:txBody>
      </p:sp>
      <p:sp>
        <p:nvSpPr>
          <p:cNvPr id="5" name="Date Placeholder 4">
            <a:extLst>
              <a:ext uri="{FF2B5EF4-FFF2-40B4-BE49-F238E27FC236}">
                <a16:creationId xmlns:a16="http://schemas.microsoft.com/office/drawing/2014/main" xmlns="" id="{4EC846C6-23CC-4F12-87C2-D3DE23449E6B}"/>
              </a:ext>
            </a:extLst>
          </p:cNvPr>
          <p:cNvSpPr>
            <a:spLocks noGrp="1"/>
          </p:cNvSpPr>
          <p:nvPr>
            <p:ph type="dt" sz="half" idx="10"/>
          </p:nvPr>
        </p:nvSpPr>
        <p:spPr/>
        <p:txBody>
          <a:bodyPr/>
          <a:lstStyle/>
          <a:p>
            <a:r>
              <a:rPr lang="en-US"/>
              <a:t>06-Feb-24</a:t>
            </a:r>
            <a:endParaRPr lang="en-US" dirty="0"/>
          </a:p>
        </p:txBody>
      </p:sp>
      <p:sp>
        <p:nvSpPr>
          <p:cNvPr id="8" name="Slide Number Placeholder 7">
            <a:extLst>
              <a:ext uri="{FF2B5EF4-FFF2-40B4-BE49-F238E27FC236}">
                <a16:creationId xmlns:a16="http://schemas.microsoft.com/office/drawing/2014/main" xmlns="" id="{AB0EC6F0-3B5D-4544-BFBF-1FBD2EFE6BAC}"/>
              </a:ext>
            </a:extLst>
          </p:cNvPr>
          <p:cNvSpPr>
            <a:spLocks noGrp="1"/>
          </p:cNvSpPr>
          <p:nvPr>
            <p:ph type="sldNum" sz="quarter" idx="12"/>
          </p:nvPr>
        </p:nvSpPr>
        <p:spPr/>
        <p:txBody>
          <a:bodyPr/>
          <a:lstStyle/>
          <a:p>
            <a:fld id="{4FAB73BC-B049-4115-A692-8D63A059BFB8}" type="slidenum">
              <a:rPr lang="en-US" smtClean="0"/>
              <a:pPr/>
              <a:t>37</a:t>
            </a:fld>
            <a:endParaRPr lang="en-US" dirty="0"/>
          </a:p>
        </p:txBody>
      </p:sp>
    </p:spTree>
    <p:extLst>
      <p:ext uri="{BB962C8B-B14F-4D97-AF65-F5344CB8AC3E}">
        <p14:creationId xmlns:p14="http://schemas.microsoft.com/office/powerpoint/2010/main" val="12673767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5A6143A-C853-4F6D-8119-0E89742C86C3}"/>
              </a:ext>
            </a:extLst>
          </p:cNvPr>
          <p:cNvSpPr>
            <a:spLocks noGrp="1"/>
          </p:cNvSpPr>
          <p:nvPr>
            <p:ph type="title"/>
          </p:nvPr>
        </p:nvSpPr>
        <p:spPr/>
        <p:txBody>
          <a:bodyPr/>
          <a:lstStyle/>
          <a:p>
            <a:r>
              <a:rPr lang="en-US" dirty="0"/>
              <a:t>Negerzaad</a:t>
            </a:r>
          </a:p>
        </p:txBody>
      </p:sp>
      <p:pic>
        <p:nvPicPr>
          <p:cNvPr id="3" name="Picture 2">
            <a:extLst>
              <a:ext uri="{FF2B5EF4-FFF2-40B4-BE49-F238E27FC236}">
                <a16:creationId xmlns:a16="http://schemas.microsoft.com/office/drawing/2014/main" xmlns="" id="{7A9BDA3D-3271-4A93-BFF3-41FBE3F919CE}"/>
              </a:ext>
            </a:extLst>
          </p:cNvPr>
          <p:cNvPicPr>
            <a:picLocks noChangeAspect="1"/>
          </p:cNvPicPr>
          <p:nvPr/>
        </p:nvPicPr>
        <p:blipFill>
          <a:blip r:embed="rId2"/>
          <a:stretch>
            <a:fillRect/>
          </a:stretch>
        </p:blipFill>
        <p:spPr>
          <a:xfrm>
            <a:off x="2726422" y="240610"/>
            <a:ext cx="3065850" cy="2284476"/>
          </a:xfrm>
          <a:prstGeom prst="rect">
            <a:avLst/>
          </a:prstGeom>
        </p:spPr>
      </p:pic>
      <p:pic>
        <p:nvPicPr>
          <p:cNvPr id="4" name="Picture 3">
            <a:extLst>
              <a:ext uri="{FF2B5EF4-FFF2-40B4-BE49-F238E27FC236}">
                <a16:creationId xmlns:a16="http://schemas.microsoft.com/office/drawing/2014/main" xmlns="" id="{0118DFA6-1225-4D6A-A8F8-2C22155DA95B}"/>
              </a:ext>
            </a:extLst>
          </p:cNvPr>
          <p:cNvPicPr>
            <a:picLocks noChangeAspect="1"/>
          </p:cNvPicPr>
          <p:nvPr/>
        </p:nvPicPr>
        <p:blipFill>
          <a:blip r:embed="rId3"/>
          <a:stretch>
            <a:fillRect/>
          </a:stretch>
        </p:blipFill>
        <p:spPr>
          <a:xfrm>
            <a:off x="5888249" y="1235053"/>
            <a:ext cx="2923563" cy="4489968"/>
          </a:xfrm>
          <a:prstGeom prst="rect">
            <a:avLst/>
          </a:prstGeom>
        </p:spPr>
      </p:pic>
      <p:sp>
        <p:nvSpPr>
          <p:cNvPr id="5" name="TextBox 4">
            <a:extLst>
              <a:ext uri="{FF2B5EF4-FFF2-40B4-BE49-F238E27FC236}">
                <a16:creationId xmlns:a16="http://schemas.microsoft.com/office/drawing/2014/main" xmlns="" id="{B7D2B706-BABF-47AD-9CCF-388B48189189}"/>
              </a:ext>
            </a:extLst>
          </p:cNvPr>
          <p:cNvSpPr txBox="1"/>
          <p:nvPr/>
        </p:nvSpPr>
        <p:spPr>
          <a:xfrm>
            <a:off x="2726422" y="2675167"/>
            <a:ext cx="3065851" cy="3970318"/>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dirty="0"/>
              <a:t>Negerzaad </a:t>
            </a:r>
            <a:r>
              <a:rPr lang="en-US" dirty="0" err="1"/>
              <a:t>behoort</a:t>
            </a:r>
            <a:r>
              <a:rPr lang="en-US" dirty="0"/>
              <a:t> tot de </a:t>
            </a:r>
            <a:r>
              <a:rPr lang="en-US" dirty="0" err="1"/>
              <a:t>oliehoudende</a:t>
            </a:r>
            <a:r>
              <a:rPr lang="en-US" dirty="0"/>
              <a:t> </a:t>
            </a:r>
            <a:r>
              <a:rPr lang="en-US" dirty="0" err="1"/>
              <a:t>zaden</a:t>
            </a:r>
            <a:r>
              <a:rPr lang="en-US" dirty="0"/>
              <a:t>.</a:t>
            </a:r>
          </a:p>
          <a:p>
            <a:pPr marL="285750" indent="-285750">
              <a:buFont typeface="Arial" panose="020B0604020202020204" pitchFamily="34" charset="0"/>
              <a:buChar char="•"/>
            </a:pPr>
            <a:r>
              <a:rPr lang="en-US" dirty="0" err="1"/>
              <a:t>eiwit</a:t>
            </a:r>
            <a:r>
              <a:rPr lang="en-US" dirty="0"/>
              <a:t> 20,7 %, vet 42,2 %, </a:t>
            </a:r>
            <a:r>
              <a:rPr lang="en-US" dirty="0" err="1"/>
              <a:t>koolhydraten</a:t>
            </a:r>
            <a:r>
              <a:rPr lang="en-US" dirty="0"/>
              <a:t> 13,1%</a:t>
            </a:r>
          </a:p>
          <a:p>
            <a:pPr marL="285750" indent="-285750">
              <a:buFont typeface="Arial" panose="020B0604020202020204" pitchFamily="34" charset="0"/>
              <a:buChar char="•"/>
            </a:pPr>
            <a:r>
              <a:rPr lang="en-US" dirty="0"/>
              <a:t>calcium 0,43 %,                       </a:t>
            </a:r>
            <a:r>
              <a:rPr lang="en-US" dirty="0" err="1"/>
              <a:t>fosfor</a:t>
            </a:r>
            <a:r>
              <a:rPr lang="en-US" dirty="0"/>
              <a:t> 0,65 %</a:t>
            </a:r>
          </a:p>
          <a:p>
            <a:pPr marL="285750" indent="-285750">
              <a:buFont typeface="Arial" panose="020B0604020202020204" pitchFamily="34" charset="0"/>
              <a:buChar char="•"/>
            </a:pPr>
            <a:r>
              <a:rPr lang="en-US" dirty="0" err="1"/>
              <a:t>verhouding</a:t>
            </a:r>
            <a:r>
              <a:rPr lang="en-US" dirty="0"/>
              <a:t> 1 : 1,5</a:t>
            </a:r>
          </a:p>
          <a:p>
            <a:pPr marL="285750" indent="-285750">
              <a:buFont typeface="Arial" panose="020B0604020202020204" pitchFamily="34" charset="0"/>
              <a:buChar char="•"/>
            </a:pPr>
            <a:endParaRPr lang="en-US" dirty="0"/>
          </a:p>
          <a:p>
            <a:r>
              <a:rPr lang="en-US" dirty="0"/>
              <a:t>Negerzaad </a:t>
            </a:r>
            <a:r>
              <a:rPr lang="en-US" dirty="0" err="1"/>
              <a:t>behoort</a:t>
            </a:r>
            <a:r>
              <a:rPr lang="en-US" dirty="0"/>
              <a:t> tot de </a:t>
            </a:r>
            <a:r>
              <a:rPr lang="en-US" dirty="0" err="1"/>
              <a:t>uiterst</a:t>
            </a:r>
            <a:r>
              <a:rPr lang="en-US" dirty="0"/>
              <a:t> </a:t>
            </a:r>
            <a:r>
              <a:rPr lang="en-US" dirty="0" err="1"/>
              <a:t>vetrijke</a:t>
            </a:r>
            <a:r>
              <a:rPr lang="en-US" dirty="0"/>
              <a:t> </a:t>
            </a:r>
            <a:r>
              <a:rPr lang="en-US" dirty="0" err="1"/>
              <a:t>zaden</a:t>
            </a:r>
            <a:r>
              <a:rPr lang="en-US" dirty="0"/>
              <a:t>.           Het </a:t>
            </a:r>
            <a:r>
              <a:rPr lang="en-US" dirty="0" err="1"/>
              <a:t>vetaandeel</a:t>
            </a:r>
            <a:r>
              <a:rPr lang="en-US" dirty="0"/>
              <a:t> </a:t>
            </a:r>
            <a:r>
              <a:rPr lang="en-US" dirty="0" err="1"/>
              <a:t>laat</a:t>
            </a:r>
            <a:r>
              <a:rPr lang="en-US" dirty="0"/>
              <a:t> </a:t>
            </a:r>
            <a:r>
              <a:rPr lang="en-US" dirty="0" err="1"/>
              <a:t>een</a:t>
            </a:r>
            <a:r>
              <a:rPr lang="en-US" dirty="0"/>
              <a:t> </a:t>
            </a:r>
            <a:r>
              <a:rPr lang="en-US" dirty="0" err="1"/>
              <a:t>zeer</a:t>
            </a:r>
            <a:r>
              <a:rPr lang="en-US" dirty="0"/>
              <a:t> </a:t>
            </a:r>
            <a:r>
              <a:rPr lang="en-US" dirty="0" err="1"/>
              <a:t>hoog</a:t>
            </a:r>
            <a:r>
              <a:rPr lang="en-US" dirty="0"/>
              <a:t> percentage </a:t>
            </a:r>
            <a:r>
              <a:rPr lang="en-US" dirty="0" err="1"/>
              <a:t>meervoudig</a:t>
            </a:r>
            <a:r>
              <a:rPr lang="en-US" dirty="0"/>
              <a:t> </a:t>
            </a:r>
            <a:r>
              <a:rPr lang="en-US" dirty="0" err="1"/>
              <a:t>onverzadigde</a:t>
            </a:r>
            <a:r>
              <a:rPr lang="en-US" dirty="0"/>
              <a:t> </a:t>
            </a:r>
            <a:r>
              <a:rPr lang="en-US" dirty="0" err="1"/>
              <a:t>vetzuren</a:t>
            </a:r>
            <a:r>
              <a:rPr lang="en-US" dirty="0"/>
              <a:t> </a:t>
            </a:r>
            <a:r>
              <a:rPr lang="en-US" dirty="0" err="1"/>
              <a:t>zien</a:t>
            </a:r>
            <a:r>
              <a:rPr lang="en-US" dirty="0"/>
              <a:t> (51,6 – 54,5 % </a:t>
            </a:r>
            <a:r>
              <a:rPr lang="en-US" dirty="0" err="1"/>
              <a:t>Linolzuur</a:t>
            </a:r>
            <a:r>
              <a:rPr lang="en-US" dirty="0"/>
              <a:t>).</a:t>
            </a:r>
          </a:p>
        </p:txBody>
      </p:sp>
      <p:sp>
        <p:nvSpPr>
          <p:cNvPr id="6" name="Date Placeholder 5">
            <a:extLst>
              <a:ext uri="{FF2B5EF4-FFF2-40B4-BE49-F238E27FC236}">
                <a16:creationId xmlns:a16="http://schemas.microsoft.com/office/drawing/2014/main" xmlns="" id="{C113D45D-50B1-43C8-95C9-C2CC0232427D}"/>
              </a:ext>
            </a:extLst>
          </p:cNvPr>
          <p:cNvSpPr>
            <a:spLocks noGrp="1"/>
          </p:cNvSpPr>
          <p:nvPr>
            <p:ph type="dt" sz="half" idx="10"/>
          </p:nvPr>
        </p:nvSpPr>
        <p:spPr/>
        <p:txBody>
          <a:bodyPr/>
          <a:lstStyle/>
          <a:p>
            <a:r>
              <a:rPr lang="en-US"/>
              <a:t>06-Feb-24</a:t>
            </a:r>
            <a:endParaRPr lang="en-US" dirty="0"/>
          </a:p>
        </p:txBody>
      </p:sp>
      <p:sp>
        <p:nvSpPr>
          <p:cNvPr id="7" name="Slide Number Placeholder 6">
            <a:extLst>
              <a:ext uri="{FF2B5EF4-FFF2-40B4-BE49-F238E27FC236}">
                <a16:creationId xmlns:a16="http://schemas.microsoft.com/office/drawing/2014/main" xmlns="" id="{8C18F1C0-1B1A-447E-9305-012455FC69E0}"/>
              </a:ext>
            </a:extLst>
          </p:cNvPr>
          <p:cNvSpPr>
            <a:spLocks noGrp="1"/>
          </p:cNvSpPr>
          <p:nvPr>
            <p:ph type="sldNum" sz="quarter" idx="12"/>
          </p:nvPr>
        </p:nvSpPr>
        <p:spPr/>
        <p:txBody>
          <a:bodyPr/>
          <a:lstStyle/>
          <a:p>
            <a:fld id="{4FAB73BC-B049-4115-A692-8D63A059BFB8}" type="slidenum">
              <a:rPr lang="en-US" smtClean="0"/>
              <a:pPr/>
              <a:t>38</a:t>
            </a:fld>
            <a:endParaRPr lang="en-US" dirty="0"/>
          </a:p>
        </p:txBody>
      </p:sp>
    </p:spTree>
    <p:extLst>
      <p:ext uri="{BB962C8B-B14F-4D97-AF65-F5344CB8AC3E}">
        <p14:creationId xmlns:p14="http://schemas.microsoft.com/office/powerpoint/2010/main" val="371142192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145C777-99BD-422B-92F3-4218926CC0AA}"/>
              </a:ext>
            </a:extLst>
          </p:cNvPr>
          <p:cNvSpPr>
            <a:spLocks noGrp="1"/>
          </p:cNvSpPr>
          <p:nvPr>
            <p:ph type="title"/>
          </p:nvPr>
        </p:nvSpPr>
        <p:spPr/>
        <p:txBody>
          <a:bodyPr/>
          <a:lstStyle/>
          <a:p>
            <a:r>
              <a:rPr lang="en-US" dirty="0" err="1"/>
              <a:t>Perillazaad</a:t>
            </a:r>
            <a:r>
              <a:rPr lang="en-US" dirty="0"/>
              <a:t>, </a:t>
            </a:r>
            <a:r>
              <a:rPr lang="en-US" dirty="0" err="1"/>
              <a:t>licht</a:t>
            </a:r>
            <a:r>
              <a:rPr lang="en-US" dirty="0"/>
              <a:t> en bruin</a:t>
            </a:r>
          </a:p>
        </p:txBody>
      </p:sp>
      <p:pic>
        <p:nvPicPr>
          <p:cNvPr id="3" name="Picture 2">
            <a:extLst>
              <a:ext uri="{FF2B5EF4-FFF2-40B4-BE49-F238E27FC236}">
                <a16:creationId xmlns:a16="http://schemas.microsoft.com/office/drawing/2014/main" xmlns="" id="{BCE4E6FF-F953-4017-A636-053A3526D927}"/>
              </a:ext>
            </a:extLst>
          </p:cNvPr>
          <p:cNvPicPr>
            <a:picLocks noChangeAspect="1"/>
          </p:cNvPicPr>
          <p:nvPr/>
        </p:nvPicPr>
        <p:blipFill>
          <a:blip r:embed="rId2"/>
          <a:stretch>
            <a:fillRect/>
          </a:stretch>
        </p:blipFill>
        <p:spPr>
          <a:xfrm>
            <a:off x="2669401" y="131161"/>
            <a:ext cx="2995341" cy="2225758"/>
          </a:xfrm>
          <a:prstGeom prst="rect">
            <a:avLst/>
          </a:prstGeom>
        </p:spPr>
      </p:pic>
      <p:pic>
        <p:nvPicPr>
          <p:cNvPr id="4" name="Picture 3">
            <a:extLst>
              <a:ext uri="{FF2B5EF4-FFF2-40B4-BE49-F238E27FC236}">
                <a16:creationId xmlns:a16="http://schemas.microsoft.com/office/drawing/2014/main" xmlns="" id="{58F60E45-37A8-45D0-8565-35A5C1D6ADB2}"/>
              </a:ext>
            </a:extLst>
          </p:cNvPr>
          <p:cNvPicPr>
            <a:picLocks noChangeAspect="1"/>
          </p:cNvPicPr>
          <p:nvPr/>
        </p:nvPicPr>
        <p:blipFill>
          <a:blip r:embed="rId3"/>
          <a:stretch>
            <a:fillRect/>
          </a:stretch>
        </p:blipFill>
        <p:spPr>
          <a:xfrm>
            <a:off x="5780015" y="131160"/>
            <a:ext cx="2979130" cy="2225759"/>
          </a:xfrm>
          <a:prstGeom prst="rect">
            <a:avLst/>
          </a:prstGeom>
        </p:spPr>
      </p:pic>
      <p:sp>
        <p:nvSpPr>
          <p:cNvPr id="5" name="TextBox 4">
            <a:extLst>
              <a:ext uri="{FF2B5EF4-FFF2-40B4-BE49-F238E27FC236}">
                <a16:creationId xmlns:a16="http://schemas.microsoft.com/office/drawing/2014/main" xmlns="" id="{A4ED1F8A-8417-470B-A711-8F937E7A12F4}"/>
              </a:ext>
            </a:extLst>
          </p:cNvPr>
          <p:cNvSpPr txBox="1"/>
          <p:nvPr/>
        </p:nvSpPr>
        <p:spPr>
          <a:xfrm>
            <a:off x="2669400" y="2474752"/>
            <a:ext cx="6089745" cy="2585323"/>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dirty="0" err="1"/>
              <a:t>Perillazaad</a:t>
            </a:r>
            <a:r>
              <a:rPr lang="en-US" dirty="0"/>
              <a:t> </a:t>
            </a:r>
            <a:r>
              <a:rPr lang="en-US" dirty="0" err="1"/>
              <a:t>behoort</a:t>
            </a:r>
            <a:r>
              <a:rPr lang="en-US" dirty="0"/>
              <a:t> tot de </a:t>
            </a:r>
            <a:r>
              <a:rPr lang="en-US" dirty="0" err="1"/>
              <a:t>oliehoudende</a:t>
            </a:r>
            <a:r>
              <a:rPr lang="en-US" dirty="0"/>
              <a:t> </a:t>
            </a:r>
            <a:r>
              <a:rPr lang="en-US" dirty="0" err="1"/>
              <a:t>zaden</a:t>
            </a:r>
            <a:r>
              <a:rPr lang="en-US" dirty="0"/>
              <a:t>.</a:t>
            </a:r>
          </a:p>
          <a:p>
            <a:pPr marL="285750" indent="-285750">
              <a:buFont typeface="Arial" panose="020B0604020202020204" pitchFamily="34" charset="0"/>
              <a:buChar char="•"/>
            </a:pPr>
            <a:r>
              <a:rPr lang="en-US" dirty="0" err="1"/>
              <a:t>eiwit</a:t>
            </a:r>
            <a:r>
              <a:rPr lang="en-US" dirty="0"/>
              <a:t> 17 %, vet 43 %, </a:t>
            </a:r>
            <a:r>
              <a:rPr lang="en-US" dirty="0" err="1"/>
              <a:t>koolhydraten</a:t>
            </a:r>
            <a:r>
              <a:rPr lang="en-US" dirty="0"/>
              <a:t> 30%</a:t>
            </a:r>
            <a:endParaRPr lang="en-US" dirty="0">
              <a:solidFill>
                <a:srgbClr val="0070C0"/>
              </a:solidFill>
            </a:endParaRPr>
          </a:p>
          <a:p>
            <a:pPr marL="285750" indent="-285750">
              <a:buFont typeface="Arial" panose="020B0604020202020204" pitchFamily="34" charset="0"/>
              <a:buChar char="•"/>
            </a:pPr>
            <a:endParaRPr lang="en-US" dirty="0"/>
          </a:p>
          <a:p>
            <a:r>
              <a:rPr lang="en-US" dirty="0" err="1"/>
              <a:t>Perillazaad</a:t>
            </a:r>
            <a:r>
              <a:rPr lang="en-US" dirty="0"/>
              <a:t> </a:t>
            </a:r>
            <a:r>
              <a:rPr lang="en-US" dirty="0" err="1"/>
              <a:t>behoort</a:t>
            </a:r>
            <a:r>
              <a:rPr lang="en-US" dirty="0"/>
              <a:t> tot de </a:t>
            </a:r>
            <a:r>
              <a:rPr lang="en-US" dirty="0" err="1"/>
              <a:t>uiterst</a:t>
            </a:r>
            <a:r>
              <a:rPr lang="en-US" dirty="0"/>
              <a:t> </a:t>
            </a:r>
            <a:r>
              <a:rPr lang="en-US" dirty="0" err="1"/>
              <a:t>vetrijke</a:t>
            </a:r>
            <a:r>
              <a:rPr lang="en-US" dirty="0"/>
              <a:t> </a:t>
            </a:r>
            <a:r>
              <a:rPr lang="en-US" dirty="0" err="1"/>
              <a:t>zaden</a:t>
            </a:r>
            <a:r>
              <a:rPr lang="en-US" dirty="0"/>
              <a:t>, </a:t>
            </a:r>
            <a:r>
              <a:rPr lang="en-US" dirty="0" err="1"/>
              <a:t>waarbij</a:t>
            </a:r>
            <a:r>
              <a:rPr lang="en-US" dirty="0"/>
              <a:t> </a:t>
            </a:r>
            <a:r>
              <a:rPr lang="en-US" dirty="0" err="1"/>
              <a:t>geen</a:t>
            </a:r>
            <a:r>
              <a:rPr lang="en-US" dirty="0"/>
              <a:t> </a:t>
            </a:r>
            <a:r>
              <a:rPr lang="en-US" dirty="0" err="1"/>
              <a:t>zwaarwegend</a:t>
            </a:r>
            <a:r>
              <a:rPr lang="en-US" dirty="0"/>
              <a:t> </a:t>
            </a:r>
            <a:r>
              <a:rPr lang="en-US" dirty="0" err="1"/>
              <a:t>onderscheid</a:t>
            </a:r>
            <a:r>
              <a:rPr lang="en-US" dirty="0"/>
              <a:t> </a:t>
            </a:r>
            <a:r>
              <a:rPr lang="en-US" dirty="0" err="1"/>
              <a:t>bestaat</a:t>
            </a:r>
            <a:r>
              <a:rPr lang="en-US" dirty="0"/>
              <a:t> </a:t>
            </a:r>
            <a:r>
              <a:rPr lang="en-US" dirty="0" err="1"/>
              <a:t>tussen</a:t>
            </a:r>
            <a:r>
              <a:rPr lang="en-US" dirty="0"/>
              <a:t> de </a:t>
            </a:r>
            <a:r>
              <a:rPr lang="en-US" dirty="0" err="1"/>
              <a:t>lichte</a:t>
            </a:r>
            <a:r>
              <a:rPr lang="en-US" dirty="0"/>
              <a:t> en de </a:t>
            </a:r>
            <a:r>
              <a:rPr lang="en-US" dirty="0" err="1"/>
              <a:t>donkere</a:t>
            </a:r>
            <a:r>
              <a:rPr lang="en-US" dirty="0"/>
              <a:t> variant. Het </a:t>
            </a:r>
            <a:r>
              <a:rPr lang="en-US" dirty="0" err="1"/>
              <a:t>vetaandeel</a:t>
            </a:r>
            <a:r>
              <a:rPr lang="en-US" dirty="0"/>
              <a:t> </a:t>
            </a:r>
            <a:r>
              <a:rPr lang="en-US" dirty="0" err="1"/>
              <a:t>laat</a:t>
            </a:r>
            <a:r>
              <a:rPr lang="en-US" dirty="0"/>
              <a:t> </a:t>
            </a:r>
            <a:r>
              <a:rPr lang="en-US" dirty="0" err="1"/>
              <a:t>een</a:t>
            </a:r>
            <a:r>
              <a:rPr lang="en-US" dirty="0"/>
              <a:t> </a:t>
            </a:r>
            <a:r>
              <a:rPr lang="en-US" dirty="0" err="1"/>
              <a:t>zeer</a:t>
            </a:r>
            <a:r>
              <a:rPr lang="en-US" dirty="0"/>
              <a:t> </a:t>
            </a:r>
            <a:r>
              <a:rPr lang="en-US" dirty="0" err="1"/>
              <a:t>hoog</a:t>
            </a:r>
            <a:r>
              <a:rPr lang="en-US" dirty="0"/>
              <a:t> percentage </a:t>
            </a:r>
            <a:r>
              <a:rPr lang="en-US" dirty="0" err="1"/>
              <a:t>meervoudig</a:t>
            </a:r>
            <a:r>
              <a:rPr lang="en-US" dirty="0"/>
              <a:t> </a:t>
            </a:r>
            <a:r>
              <a:rPr lang="en-US" dirty="0" err="1"/>
              <a:t>onverzadigde</a:t>
            </a:r>
            <a:r>
              <a:rPr lang="en-US" dirty="0"/>
              <a:t> </a:t>
            </a:r>
            <a:r>
              <a:rPr lang="en-US" dirty="0" err="1"/>
              <a:t>vetzuren</a:t>
            </a:r>
            <a:r>
              <a:rPr lang="en-US" dirty="0"/>
              <a:t> </a:t>
            </a:r>
            <a:r>
              <a:rPr lang="en-US" dirty="0" err="1"/>
              <a:t>zien</a:t>
            </a:r>
            <a:r>
              <a:rPr lang="en-US" dirty="0"/>
              <a:t>                 (60 % </a:t>
            </a:r>
            <a:r>
              <a:rPr lang="en-US" dirty="0" err="1"/>
              <a:t>Linoleen</a:t>
            </a:r>
            <a:r>
              <a:rPr lang="en-US" dirty="0"/>
              <a:t> </a:t>
            </a:r>
            <a:r>
              <a:rPr lang="en-US" dirty="0" err="1"/>
              <a:t>zuur</a:t>
            </a:r>
            <a:r>
              <a:rPr lang="en-US" dirty="0"/>
              <a:t> en 15 % </a:t>
            </a:r>
            <a:r>
              <a:rPr lang="en-US" dirty="0" err="1"/>
              <a:t>Linolzuur</a:t>
            </a:r>
            <a:r>
              <a:rPr lang="en-US" dirty="0"/>
              <a:t>). Perilla-</a:t>
            </a:r>
            <a:r>
              <a:rPr lang="en-US" dirty="0" err="1"/>
              <a:t>olie</a:t>
            </a:r>
            <a:r>
              <a:rPr lang="en-US" dirty="0"/>
              <a:t> </a:t>
            </a:r>
            <a:r>
              <a:rPr lang="en-US" dirty="0" err="1"/>
              <a:t>wordt</a:t>
            </a:r>
            <a:r>
              <a:rPr lang="en-US" dirty="0"/>
              <a:t> </a:t>
            </a:r>
            <a:r>
              <a:rPr lang="en-US" dirty="0" err="1"/>
              <a:t>daarom</a:t>
            </a:r>
            <a:r>
              <a:rPr lang="en-US" dirty="0"/>
              <a:t> </a:t>
            </a:r>
            <a:r>
              <a:rPr lang="en-US" dirty="0" err="1"/>
              <a:t>af</a:t>
            </a:r>
            <a:r>
              <a:rPr lang="en-US" dirty="0"/>
              <a:t> en toe </a:t>
            </a:r>
            <a:r>
              <a:rPr lang="en-US" dirty="0" err="1"/>
              <a:t>als</a:t>
            </a:r>
            <a:r>
              <a:rPr lang="en-US" dirty="0"/>
              <a:t> </a:t>
            </a:r>
            <a:r>
              <a:rPr lang="en-US" dirty="0" err="1"/>
              <a:t>wondermiddel</a:t>
            </a:r>
            <a:r>
              <a:rPr lang="en-US" dirty="0"/>
              <a:t> </a:t>
            </a:r>
            <a:r>
              <a:rPr lang="en-US" dirty="0" err="1"/>
              <a:t>aangeprezen</a:t>
            </a:r>
            <a:r>
              <a:rPr lang="en-US" dirty="0"/>
              <a:t>.</a:t>
            </a:r>
          </a:p>
        </p:txBody>
      </p:sp>
      <p:sp>
        <p:nvSpPr>
          <p:cNvPr id="6" name="TextBox 5">
            <a:extLst>
              <a:ext uri="{FF2B5EF4-FFF2-40B4-BE49-F238E27FC236}">
                <a16:creationId xmlns:a16="http://schemas.microsoft.com/office/drawing/2014/main" xmlns="" id="{A73B187F-5C15-4FF4-A041-ED9A0D69D5AC}"/>
              </a:ext>
            </a:extLst>
          </p:cNvPr>
          <p:cNvSpPr txBox="1"/>
          <p:nvPr/>
        </p:nvSpPr>
        <p:spPr>
          <a:xfrm>
            <a:off x="2669400" y="5159229"/>
            <a:ext cx="6089745" cy="1477328"/>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US" dirty="0" err="1"/>
              <a:t>Perillazaden</a:t>
            </a:r>
            <a:r>
              <a:rPr lang="en-US" dirty="0"/>
              <a:t> </a:t>
            </a:r>
            <a:r>
              <a:rPr lang="en-US" dirty="0" err="1"/>
              <a:t>zijn</a:t>
            </a:r>
            <a:r>
              <a:rPr lang="en-US" dirty="0"/>
              <a:t> </a:t>
            </a:r>
            <a:r>
              <a:rPr lang="en-US" dirty="0" err="1"/>
              <a:t>een</a:t>
            </a:r>
            <a:r>
              <a:rPr lang="en-US" dirty="0"/>
              <a:t> vast </a:t>
            </a:r>
            <a:r>
              <a:rPr lang="en-US" dirty="0" err="1"/>
              <a:t>onderdeel</a:t>
            </a:r>
            <a:r>
              <a:rPr lang="en-US" dirty="0"/>
              <a:t> </a:t>
            </a:r>
            <a:r>
              <a:rPr lang="en-US" dirty="0" err="1"/>
              <a:t>geworden</a:t>
            </a:r>
            <a:r>
              <a:rPr lang="en-US" dirty="0"/>
              <a:t> van de </a:t>
            </a:r>
            <a:r>
              <a:rPr lang="en-US" dirty="0" err="1"/>
              <a:t>voeding</a:t>
            </a:r>
            <a:r>
              <a:rPr lang="en-US" dirty="0"/>
              <a:t> van </a:t>
            </a:r>
            <a:r>
              <a:rPr lang="en-US" dirty="0" err="1"/>
              <a:t>cardeluïden</a:t>
            </a:r>
            <a:r>
              <a:rPr lang="en-US" dirty="0"/>
              <a:t>. Dat het </a:t>
            </a:r>
            <a:r>
              <a:rPr lang="en-US" dirty="0" err="1"/>
              <a:t>graag</a:t>
            </a:r>
            <a:r>
              <a:rPr lang="en-US" dirty="0"/>
              <a:t> </a:t>
            </a:r>
            <a:r>
              <a:rPr lang="en-US" dirty="0" err="1"/>
              <a:t>wordt</a:t>
            </a:r>
            <a:r>
              <a:rPr lang="en-US" dirty="0"/>
              <a:t> </a:t>
            </a:r>
            <a:r>
              <a:rPr lang="en-US" dirty="0" err="1"/>
              <a:t>opgenomen</a:t>
            </a:r>
            <a:r>
              <a:rPr lang="en-US" dirty="0"/>
              <a:t> </a:t>
            </a:r>
            <a:r>
              <a:rPr lang="en-US" dirty="0" err="1"/>
              <a:t>ligt</a:t>
            </a:r>
            <a:r>
              <a:rPr lang="en-US" dirty="0"/>
              <a:t> aan de </a:t>
            </a:r>
            <a:r>
              <a:rPr lang="en-US" dirty="0" err="1"/>
              <a:t>aangename</a:t>
            </a:r>
            <a:r>
              <a:rPr lang="en-US" dirty="0"/>
              <a:t> </a:t>
            </a:r>
            <a:r>
              <a:rPr lang="en-US" dirty="0" err="1"/>
              <a:t>nootachtige</a:t>
            </a:r>
            <a:r>
              <a:rPr lang="en-US" dirty="0"/>
              <a:t> </a:t>
            </a:r>
            <a:r>
              <a:rPr lang="en-US" dirty="0" err="1"/>
              <a:t>smaak</a:t>
            </a:r>
            <a:r>
              <a:rPr lang="en-US" dirty="0"/>
              <a:t> en aan de </a:t>
            </a:r>
            <a:r>
              <a:rPr lang="en-US" dirty="0" err="1"/>
              <a:t>uiterste</a:t>
            </a:r>
            <a:r>
              <a:rPr lang="en-US" dirty="0"/>
              <a:t> </a:t>
            </a:r>
            <a:r>
              <a:rPr lang="en-US" dirty="0" err="1"/>
              <a:t>weekheid</a:t>
            </a:r>
            <a:r>
              <a:rPr lang="en-US" dirty="0"/>
              <a:t> van het </a:t>
            </a:r>
            <a:r>
              <a:rPr lang="en-US" dirty="0" err="1"/>
              <a:t>zaad</a:t>
            </a:r>
            <a:r>
              <a:rPr lang="en-US" dirty="0"/>
              <a:t>, </a:t>
            </a:r>
            <a:r>
              <a:rPr lang="en-US" dirty="0" err="1"/>
              <a:t>waardoor</a:t>
            </a:r>
            <a:r>
              <a:rPr lang="en-US" dirty="0"/>
              <a:t> het </a:t>
            </a:r>
            <a:r>
              <a:rPr lang="en-US" dirty="0" err="1"/>
              <a:t>ook</a:t>
            </a:r>
            <a:r>
              <a:rPr lang="en-US" dirty="0"/>
              <a:t> door net </a:t>
            </a:r>
            <a:r>
              <a:rPr lang="en-US" dirty="0" err="1"/>
              <a:t>zelfstandige</a:t>
            </a:r>
            <a:r>
              <a:rPr lang="en-US" dirty="0"/>
              <a:t> </a:t>
            </a:r>
            <a:r>
              <a:rPr lang="en-US" dirty="0" err="1"/>
              <a:t>jonge</a:t>
            </a:r>
            <a:r>
              <a:rPr lang="en-US" dirty="0"/>
              <a:t> </a:t>
            </a:r>
            <a:r>
              <a:rPr lang="en-US" dirty="0" err="1"/>
              <a:t>vogels</a:t>
            </a:r>
            <a:r>
              <a:rPr lang="en-US" dirty="0"/>
              <a:t> direct </a:t>
            </a:r>
            <a:r>
              <a:rPr lang="en-US" dirty="0" err="1"/>
              <a:t>wordt</a:t>
            </a:r>
            <a:r>
              <a:rPr lang="en-US" dirty="0"/>
              <a:t> </a:t>
            </a:r>
            <a:r>
              <a:rPr lang="en-US" dirty="0" err="1"/>
              <a:t>aangenomen</a:t>
            </a:r>
            <a:r>
              <a:rPr lang="en-US" dirty="0"/>
              <a:t>.</a:t>
            </a:r>
          </a:p>
        </p:txBody>
      </p:sp>
      <p:sp>
        <p:nvSpPr>
          <p:cNvPr id="7" name="Date Placeholder 6">
            <a:extLst>
              <a:ext uri="{FF2B5EF4-FFF2-40B4-BE49-F238E27FC236}">
                <a16:creationId xmlns:a16="http://schemas.microsoft.com/office/drawing/2014/main" xmlns="" id="{8F418E00-31B4-49E0-BACD-57DF0A97BF8C}"/>
              </a:ext>
            </a:extLst>
          </p:cNvPr>
          <p:cNvSpPr>
            <a:spLocks noGrp="1"/>
          </p:cNvSpPr>
          <p:nvPr>
            <p:ph type="dt" sz="half" idx="10"/>
          </p:nvPr>
        </p:nvSpPr>
        <p:spPr/>
        <p:txBody>
          <a:bodyPr/>
          <a:lstStyle/>
          <a:p>
            <a:r>
              <a:rPr lang="en-US"/>
              <a:t>06-Feb-24</a:t>
            </a:r>
            <a:endParaRPr lang="en-US" dirty="0"/>
          </a:p>
        </p:txBody>
      </p:sp>
      <p:sp>
        <p:nvSpPr>
          <p:cNvPr id="8" name="Slide Number Placeholder 7">
            <a:extLst>
              <a:ext uri="{FF2B5EF4-FFF2-40B4-BE49-F238E27FC236}">
                <a16:creationId xmlns:a16="http://schemas.microsoft.com/office/drawing/2014/main" xmlns="" id="{3B2991D4-5924-43DD-8776-E4AB6759CD60}"/>
              </a:ext>
            </a:extLst>
          </p:cNvPr>
          <p:cNvSpPr>
            <a:spLocks noGrp="1"/>
          </p:cNvSpPr>
          <p:nvPr>
            <p:ph type="sldNum" sz="quarter" idx="12"/>
          </p:nvPr>
        </p:nvSpPr>
        <p:spPr/>
        <p:txBody>
          <a:bodyPr/>
          <a:lstStyle/>
          <a:p>
            <a:fld id="{4FAB73BC-B049-4115-A692-8D63A059BFB8}" type="slidenum">
              <a:rPr lang="en-US" smtClean="0"/>
              <a:pPr/>
              <a:t>39</a:t>
            </a:fld>
            <a:endParaRPr lang="en-US" dirty="0"/>
          </a:p>
        </p:txBody>
      </p:sp>
    </p:spTree>
    <p:extLst>
      <p:ext uri="{BB962C8B-B14F-4D97-AF65-F5344CB8AC3E}">
        <p14:creationId xmlns:p14="http://schemas.microsoft.com/office/powerpoint/2010/main" val="35595653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B9B2189-BBC1-D7C9-7768-84F46390DD80}"/>
              </a:ext>
            </a:extLst>
          </p:cNvPr>
          <p:cNvSpPr>
            <a:spLocks noGrp="1"/>
          </p:cNvSpPr>
          <p:nvPr>
            <p:ph type="title"/>
          </p:nvPr>
        </p:nvSpPr>
        <p:spPr/>
        <p:txBody>
          <a:bodyPr/>
          <a:lstStyle/>
          <a:p>
            <a:r>
              <a:rPr lang="en-US" dirty="0" err="1"/>
              <a:t>Bronnen</a:t>
            </a:r>
            <a:r>
              <a:rPr lang="en-US" dirty="0"/>
              <a:t>      en Meer </a:t>
            </a:r>
            <a:r>
              <a:rPr lang="en-US" dirty="0" err="1"/>
              <a:t>Informatie</a:t>
            </a:r>
            <a:r>
              <a:rPr lang="en-US" dirty="0"/>
              <a:t/>
            </a:r>
            <a:br>
              <a:rPr lang="en-US" dirty="0"/>
            </a:br>
            <a:r>
              <a:rPr lang="en-US" dirty="0"/>
              <a:t/>
            </a:r>
            <a:br>
              <a:rPr lang="en-US" dirty="0"/>
            </a:br>
            <a:r>
              <a:rPr lang="en-US" dirty="0"/>
              <a:t/>
            </a:r>
            <a:br>
              <a:rPr lang="en-US" dirty="0"/>
            </a:br>
            <a:r>
              <a:rPr lang="en-US" dirty="0"/>
              <a:t/>
            </a:r>
            <a:br>
              <a:rPr lang="en-US" dirty="0"/>
            </a:br>
            <a:r>
              <a:rPr lang="en-US" dirty="0"/>
              <a:t/>
            </a:r>
            <a:br>
              <a:rPr lang="en-US" dirty="0"/>
            </a:br>
            <a:endParaRPr lang="en-US" dirty="0"/>
          </a:p>
        </p:txBody>
      </p:sp>
      <p:sp>
        <p:nvSpPr>
          <p:cNvPr id="3" name="Content Placeholder 2">
            <a:extLst>
              <a:ext uri="{FF2B5EF4-FFF2-40B4-BE49-F238E27FC236}">
                <a16:creationId xmlns:a16="http://schemas.microsoft.com/office/drawing/2014/main" xmlns="" id="{96C0F3FD-E151-7533-52B7-5B124AA2AE1D}"/>
              </a:ext>
            </a:extLst>
          </p:cNvPr>
          <p:cNvSpPr>
            <a:spLocks noGrp="1"/>
          </p:cNvSpPr>
          <p:nvPr>
            <p:ph idx="1"/>
          </p:nvPr>
        </p:nvSpPr>
        <p:spPr>
          <a:xfrm>
            <a:off x="2901951" y="864108"/>
            <a:ext cx="5770486" cy="5120640"/>
          </a:xfrm>
        </p:spPr>
        <p:txBody>
          <a:bodyPr>
            <a:normAutofit/>
          </a:bodyPr>
          <a:lstStyle/>
          <a:p>
            <a:r>
              <a:rPr lang="nl-NL" sz="2400" dirty="0">
                <a:solidFill>
                  <a:schemeClr val="tx1"/>
                </a:solidFill>
              </a:rPr>
              <a:t>Veel informatie over voedingsleer en zaden ontleend aan een </a:t>
            </a:r>
            <a:r>
              <a:rPr lang="nl-NL" sz="2400" dirty="0">
                <a:solidFill>
                  <a:srgbClr val="0070C0"/>
                </a:solidFill>
              </a:rPr>
              <a:t>presentatie</a:t>
            </a:r>
            <a:r>
              <a:rPr lang="nl-NL" sz="2400" dirty="0">
                <a:solidFill>
                  <a:schemeClr val="tx1"/>
                </a:solidFill>
              </a:rPr>
              <a:t> van </a:t>
            </a:r>
            <a:r>
              <a:rPr lang="nl-NL" sz="2400" dirty="0">
                <a:solidFill>
                  <a:srgbClr val="00B050"/>
                </a:solidFill>
              </a:rPr>
              <a:t>Olaf </a:t>
            </a:r>
            <a:r>
              <a:rPr lang="nl-NL" sz="2400" dirty="0" err="1">
                <a:solidFill>
                  <a:srgbClr val="00B050"/>
                </a:solidFill>
              </a:rPr>
              <a:t>Hungenberg</a:t>
            </a:r>
            <a:endParaRPr lang="nl-NL" sz="2400" dirty="0">
              <a:solidFill>
                <a:srgbClr val="00B050"/>
              </a:solidFill>
            </a:endParaRPr>
          </a:p>
          <a:p>
            <a:pPr lvl="1"/>
            <a:r>
              <a:rPr lang="nl-NL" sz="2200" dirty="0">
                <a:solidFill>
                  <a:schemeClr val="tx1"/>
                </a:solidFill>
              </a:rPr>
              <a:t>te downloaden van de website van </a:t>
            </a:r>
            <a:r>
              <a:rPr lang="nl-NL" sz="2200" dirty="0" err="1">
                <a:solidFill>
                  <a:schemeClr val="tx1"/>
                </a:solidFill>
              </a:rPr>
              <a:t>Birds</a:t>
            </a:r>
            <a:r>
              <a:rPr lang="nl-NL" sz="2200" dirty="0">
                <a:solidFill>
                  <a:schemeClr val="tx1"/>
                </a:solidFill>
              </a:rPr>
              <a:t> </a:t>
            </a:r>
            <a:r>
              <a:rPr lang="nl-NL" sz="2200" dirty="0" err="1">
                <a:solidFill>
                  <a:schemeClr val="tx1"/>
                </a:solidFill>
              </a:rPr>
              <a:t>and</a:t>
            </a:r>
            <a:r>
              <a:rPr lang="nl-NL" sz="2200" dirty="0">
                <a:solidFill>
                  <a:schemeClr val="tx1"/>
                </a:solidFill>
              </a:rPr>
              <a:t> More, in het Duits</a:t>
            </a:r>
          </a:p>
          <a:p>
            <a:r>
              <a:rPr lang="nl-NL" sz="2400" dirty="0">
                <a:solidFill>
                  <a:schemeClr val="tx1"/>
                </a:solidFill>
              </a:rPr>
              <a:t>Klassieke </a:t>
            </a:r>
            <a:r>
              <a:rPr lang="nl-NL" sz="2400" dirty="0">
                <a:solidFill>
                  <a:srgbClr val="FF0000"/>
                </a:solidFill>
              </a:rPr>
              <a:t>boeken</a:t>
            </a:r>
            <a:r>
              <a:rPr lang="nl-NL" sz="2400" dirty="0">
                <a:solidFill>
                  <a:schemeClr val="tx1"/>
                </a:solidFill>
              </a:rPr>
              <a:t>:</a:t>
            </a:r>
          </a:p>
          <a:p>
            <a:pPr lvl="1"/>
            <a:r>
              <a:rPr lang="nl-NL" sz="2200" i="1" dirty="0">
                <a:solidFill>
                  <a:schemeClr val="tx1"/>
                </a:solidFill>
              </a:rPr>
              <a:t>Vogels die vragen worden overgeslagen</a:t>
            </a:r>
            <a:r>
              <a:rPr lang="nl-NL" sz="2200" dirty="0">
                <a:solidFill>
                  <a:schemeClr val="tx1"/>
                </a:solidFill>
              </a:rPr>
              <a:t>, door Jos van Himbergen, Steens, </a:t>
            </a:r>
            <a:r>
              <a:rPr lang="nl-NL" sz="2200" dirty="0">
                <a:solidFill>
                  <a:srgbClr val="FF33CC"/>
                </a:solidFill>
              </a:rPr>
              <a:t>1973</a:t>
            </a:r>
          </a:p>
          <a:p>
            <a:pPr lvl="1"/>
            <a:r>
              <a:rPr lang="nl-NL" sz="2200" i="1" dirty="0">
                <a:solidFill>
                  <a:schemeClr val="tx1"/>
                </a:solidFill>
              </a:rPr>
              <a:t>Voeding van vogels</a:t>
            </a:r>
            <a:r>
              <a:rPr lang="nl-NL" sz="2200" dirty="0">
                <a:solidFill>
                  <a:schemeClr val="tx1"/>
                </a:solidFill>
              </a:rPr>
              <a:t>, door J.H.P. </a:t>
            </a:r>
            <a:r>
              <a:rPr lang="nl-NL" sz="2200" dirty="0" err="1">
                <a:solidFill>
                  <a:schemeClr val="tx1"/>
                </a:solidFill>
              </a:rPr>
              <a:t>Holsheimer</a:t>
            </a:r>
            <a:r>
              <a:rPr lang="nl-NL" sz="2200" dirty="0">
                <a:solidFill>
                  <a:schemeClr val="tx1"/>
                </a:solidFill>
              </a:rPr>
              <a:t>, Thieme, </a:t>
            </a:r>
            <a:r>
              <a:rPr lang="nl-NL" sz="2200" dirty="0">
                <a:solidFill>
                  <a:srgbClr val="FF33CC"/>
                </a:solidFill>
              </a:rPr>
              <a:t>1980</a:t>
            </a:r>
          </a:p>
          <a:p>
            <a:pPr lvl="1"/>
            <a:r>
              <a:rPr lang="nl-NL" sz="2200" i="1" dirty="0">
                <a:solidFill>
                  <a:schemeClr val="tx1"/>
                </a:solidFill>
              </a:rPr>
              <a:t>Voeding en gezondheid van Europese vogels en verwante soorten in de praktijk</a:t>
            </a:r>
            <a:r>
              <a:rPr lang="nl-NL" sz="2200" dirty="0">
                <a:solidFill>
                  <a:schemeClr val="tx1"/>
                </a:solidFill>
              </a:rPr>
              <a:t>, door Huub </a:t>
            </a:r>
            <a:r>
              <a:rPr lang="nl-NL" sz="2200" dirty="0" err="1">
                <a:solidFill>
                  <a:schemeClr val="tx1"/>
                </a:solidFill>
              </a:rPr>
              <a:t>Vervest</a:t>
            </a:r>
            <a:r>
              <a:rPr lang="nl-NL" sz="2200" dirty="0">
                <a:solidFill>
                  <a:schemeClr val="tx1"/>
                </a:solidFill>
              </a:rPr>
              <a:t> en John van der Jagt, Speciaalclub Europese Cultuurvogels, </a:t>
            </a:r>
            <a:r>
              <a:rPr lang="nl-NL" sz="2200" dirty="0">
                <a:solidFill>
                  <a:srgbClr val="FF33CC"/>
                </a:solidFill>
              </a:rPr>
              <a:t>2013</a:t>
            </a:r>
            <a:endParaRPr lang="en-US" dirty="0">
              <a:solidFill>
                <a:srgbClr val="FF33CC"/>
              </a:solidFill>
            </a:endParaRPr>
          </a:p>
        </p:txBody>
      </p:sp>
      <p:sp>
        <p:nvSpPr>
          <p:cNvPr id="4" name="Date Placeholder 3">
            <a:extLst>
              <a:ext uri="{FF2B5EF4-FFF2-40B4-BE49-F238E27FC236}">
                <a16:creationId xmlns:a16="http://schemas.microsoft.com/office/drawing/2014/main" xmlns="" id="{C115E3DB-5086-4386-57EF-DD973C83E7F7}"/>
              </a:ext>
            </a:extLst>
          </p:cNvPr>
          <p:cNvSpPr>
            <a:spLocks noGrp="1"/>
          </p:cNvSpPr>
          <p:nvPr>
            <p:ph type="dt" sz="half" idx="10"/>
          </p:nvPr>
        </p:nvSpPr>
        <p:spPr/>
        <p:txBody>
          <a:bodyPr/>
          <a:lstStyle/>
          <a:p>
            <a:r>
              <a:rPr lang="en-US"/>
              <a:t>06-Feb-24</a:t>
            </a:r>
            <a:endParaRPr lang="en-US" dirty="0"/>
          </a:p>
        </p:txBody>
      </p:sp>
      <p:sp>
        <p:nvSpPr>
          <p:cNvPr id="5" name="Footer Placeholder 4">
            <a:extLst>
              <a:ext uri="{FF2B5EF4-FFF2-40B4-BE49-F238E27FC236}">
                <a16:creationId xmlns:a16="http://schemas.microsoft.com/office/drawing/2014/main" xmlns="" id="{726F9452-30AA-6ED9-1B37-82B5097EA10E}"/>
              </a:ext>
            </a:extLst>
          </p:cNvPr>
          <p:cNvSpPr>
            <a:spLocks noGrp="1"/>
          </p:cNvSpPr>
          <p:nvPr>
            <p:ph type="ftr" sz="quarter" idx="11"/>
          </p:nvPr>
        </p:nvSpPr>
        <p:spPr/>
        <p:txBody>
          <a:bodyPr/>
          <a:lstStyle/>
          <a:p>
            <a:r>
              <a:rPr lang="nl-NL"/>
              <a:t>Omstandigheden voor de Kleurkanariekweek: Voeding</a:t>
            </a:r>
            <a:endParaRPr lang="en-US" dirty="0"/>
          </a:p>
        </p:txBody>
      </p:sp>
      <p:sp>
        <p:nvSpPr>
          <p:cNvPr id="6" name="Slide Number Placeholder 5">
            <a:extLst>
              <a:ext uri="{FF2B5EF4-FFF2-40B4-BE49-F238E27FC236}">
                <a16:creationId xmlns:a16="http://schemas.microsoft.com/office/drawing/2014/main" xmlns="" id="{91C18138-240F-A9C4-A013-7FFC52FDF41C}"/>
              </a:ext>
            </a:extLst>
          </p:cNvPr>
          <p:cNvSpPr>
            <a:spLocks noGrp="1"/>
          </p:cNvSpPr>
          <p:nvPr>
            <p:ph type="sldNum" sz="quarter" idx="12"/>
          </p:nvPr>
        </p:nvSpPr>
        <p:spPr/>
        <p:txBody>
          <a:bodyPr/>
          <a:lstStyle/>
          <a:p>
            <a:fld id="{4FAB73BC-B049-4115-A692-8D63A059BFB8}" type="slidenum">
              <a:rPr lang="en-US" smtClean="0"/>
              <a:pPr/>
              <a:t>4</a:t>
            </a:fld>
            <a:endParaRPr lang="en-US" dirty="0"/>
          </a:p>
        </p:txBody>
      </p:sp>
      <p:pic>
        <p:nvPicPr>
          <p:cNvPr id="1026" name="Picture 2" descr="Vereinigung für Artenschutz, Vogelhaltung und Vogelzucht (AZ) e.V.">
            <a:extLst>
              <a:ext uri="{FF2B5EF4-FFF2-40B4-BE49-F238E27FC236}">
                <a16:creationId xmlns:a16="http://schemas.microsoft.com/office/drawing/2014/main" xmlns="" id="{57D7E33C-8A46-FDC5-E3BD-EE22399FB4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563" y="3567068"/>
            <a:ext cx="1684408" cy="224587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368590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DC8286A-2633-4E22-8787-AE7F8D0E0A99}"/>
              </a:ext>
            </a:extLst>
          </p:cNvPr>
          <p:cNvSpPr>
            <a:spLocks noGrp="1"/>
          </p:cNvSpPr>
          <p:nvPr>
            <p:ph type="title"/>
          </p:nvPr>
        </p:nvSpPr>
        <p:spPr/>
        <p:txBody>
          <a:bodyPr/>
          <a:lstStyle/>
          <a:p>
            <a:r>
              <a:rPr lang="en-US" dirty="0" err="1"/>
              <a:t>Hennepzaad</a:t>
            </a:r>
            <a:r>
              <a:rPr lang="en-US" dirty="0"/>
              <a:t>, </a:t>
            </a:r>
            <a:r>
              <a:rPr lang="en-US" dirty="0" err="1"/>
              <a:t>Kempzaad</a:t>
            </a:r>
            <a:endParaRPr lang="en-US" dirty="0"/>
          </a:p>
        </p:txBody>
      </p:sp>
      <p:pic>
        <p:nvPicPr>
          <p:cNvPr id="5" name="Picture 4">
            <a:extLst>
              <a:ext uri="{FF2B5EF4-FFF2-40B4-BE49-F238E27FC236}">
                <a16:creationId xmlns:a16="http://schemas.microsoft.com/office/drawing/2014/main" xmlns="" id="{F6C98CD8-7DBF-4012-A8AB-C7EA6278CAE0}"/>
              </a:ext>
            </a:extLst>
          </p:cNvPr>
          <p:cNvPicPr>
            <a:picLocks noChangeAspect="1"/>
          </p:cNvPicPr>
          <p:nvPr/>
        </p:nvPicPr>
        <p:blipFill rotWithShape="1">
          <a:blip r:embed="rId2"/>
          <a:srcRect l="5344" r="2640"/>
          <a:stretch/>
        </p:blipFill>
        <p:spPr>
          <a:xfrm>
            <a:off x="5733874" y="0"/>
            <a:ext cx="3143653" cy="4525063"/>
          </a:xfrm>
          <a:prstGeom prst="rect">
            <a:avLst/>
          </a:prstGeom>
        </p:spPr>
      </p:pic>
      <p:pic>
        <p:nvPicPr>
          <p:cNvPr id="3" name="Picture 2">
            <a:extLst>
              <a:ext uri="{FF2B5EF4-FFF2-40B4-BE49-F238E27FC236}">
                <a16:creationId xmlns:a16="http://schemas.microsoft.com/office/drawing/2014/main" xmlns="" id="{FFC8652E-2451-4B48-B1D0-54BFDD6C3E3A}"/>
              </a:ext>
            </a:extLst>
          </p:cNvPr>
          <p:cNvPicPr>
            <a:picLocks noChangeAspect="1"/>
          </p:cNvPicPr>
          <p:nvPr/>
        </p:nvPicPr>
        <p:blipFill>
          <a:blip r:embed="rId3"/>
          <a:stretch>
            <a:fillRect/>
          </a:stretch>
        </p:blipFill>
        <p:spPr>
          <a:xfrm>
            <a:off x="2759978" y="191282"/>
            <a:ext cx="2912866" cy="2158558"/>
          </a:xfrm>
          <a:prstGeom prst="rect">
            <a:avLst/>
          </a:prstGeom>
        </p:spPr>
      </p:pic>
      <p:sp>
        <p:nvSpPr>
          <p:cNvPr id="6" name="TextBox 5">
            <a:extLst>
              <a:ext uri="{FF2B5EF4-FFF2-40B4-BE49-F238E27FC236}">
                <a16:creationId xmlns:a16="http://schemas.microsoft.com/office/drawing/2014/main" xmlns="" id="{CD1ECB55-491F-47E9-967D-B5285680B616}"/>
              </a:ext>
            </a:extLst>
          </p:cNvPr>
          <p:cNvSpPr txBox="1"/>
          <p:nvPr/>
        </p:nvSpPr>
        <p:spPr>
          <a:xfrm>
            <a:off x="2759978" y="4614269"/>
            <a:ext cx="5947795" cy="203132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dirty="0" err="1"/>
              <a:t>Hennepzaad</a:t>
            </a:r>
            <a:r>
              <a:rPr lang="en-US" dirty="0"/>
              <a:t> </a:t>
            </a:r>
            <a:r>
              <a:rPr lang="en-US" dirty="0" err="1"/>
              <a:t>behoort</a:t>
            </a:r>
            <a:r>
              <a:rPr lang="en-US" dirty="0"/>
              <a:t> tot de </a:t>
            </a:r>
            <a:r>
              <a:rPr lang="en-US" dirty="0" err="1"/>
              <a:t>oliehoudende</a:t>
            </a:r>
            <a:r>
              <a:rPr lang="en-US" dirty="0"/>
              <a:t> </a:t>
            </a:r>
            <a:r>
              <a:rPr lang="en-US" dirty="0" err="1"/>
              <a:t>zaden</a:t>
            </a:r>
            <a:r>
              <a:rPr lang="en-US" dirty="0"/>
              <a:t>.</a:t>
            </a:r>
          </a:p>
          <a:p>
            <a:pPr marL="285750" indent="-285750">
              <a:buFont typeface="Arial" panose="020B0604020202020204" pitchFamily="34" charset="0"/>
              <a:buChar char="•"/>
            </a:pPr>
            <a:r>
              <a:rPr lang="en-US" dirty="0" err="1"/>
              <a:t>eiwit</a:t>
            </a:r>
            <a:r>
              <a:rPr lang="en-US" dirty="0"/>
              <a:t> 19,2 %, vet 32,1 %, </a:t>
            </a:r>
            <a:r>
              <a:rPr lang="en-US" dirty="0" err="1"/>
              <a:t>koolhydraten</a:t>
            </a:r>
            <a:r>
              <a:rPr lang="en-US" dirty="0"/>
              <a:t> 18 %;</a:t>
            </a:r>
          </a:p>
          <a:p>
            <a:pPr marL="285750" indent="-285750">
              <a:buFont typeface="Arial" panose="020B0604020202020204" pitchFamily="34" charset="0"/>
              <a:buChar char="•"/>
            </a:pPr>
            <a:r>
              <a:rPr lang="en-US" dirty="0"/>
              <a:t>calcium 0,81 %, </a:t>
            </a:r>
            <a:r>
              <a:rPr lang="en-US" dirty="0" err="1"/>
              <a:t>fosfor</a:t>
            </a:r>
            <a:r>
              <a:rPr lang="en-US" dirty="0"/>
              <a:t> 0,76 %;</a:t>
            </a:r>
          </a:p>
          <a:p>
            <a:pPr marL="285750" indent="-285750">
              <a:buFont typeface="Arial" panose="020B0604020202020204" pitchFamily="34" charset="0"/>
              <a:buChar char="•"/>
            </a:pPr>
            <a:r>
              <a:rPr lang="en-US" dirty="0" err="1"/>
              <a:t>verhouding</a:t>
            </a:r>
            <a:r>
              <a:rPr lang="en-US" dirty="0"/>
              <a:t> calcium – </a:t>
            </a:r>
            <a:r>
              <a:rPr lang="en-US" dirty="0" err="1"/>
              <a:t>fosfor</a:t>
            </a:r>
            <a:r>
              <a:rPr lang="en-US" dirty="0"/>
              <a:t> 1,06 : 1.</a:t>
            </a:r>
          </a:p>
          <a:p>
            <a:endParaRPr lang="en-US" dirty="0"/>
          </a:p>
          <a:p>
            <a:r>
              <a:rPr lang="en-US" dirty="0"/>
              <a:t>Van </a:t>
            </a:r>
            <a:r>
              <a:rPr lang="en-US" dirty="0" err="1"/>
              <a:t>hennep</a:t>
            </a:r>
            <a:r>
              <a:rPr lang="en-US" dirty="0"/>
              <a:t> </a:t>
            </a:r>
            <a:r>
              <a:rPr lang="en-US" dirty="0" err="1"/>
              <a:t>wordt</a:t>
            </a:r>
            <a:r>
              <a:rPr lang="en-US" dirty="0"/>
              <a:t> </a:t>
            </a:r>
            <a:r>
              <a:rPr lang="en-US" dirty="0" err="1"/>
              <a:t>gezegd</a:t>
            </a:r>
            <a:r>
              <a:rPr lang="en-US" dirty="0"/>
              <a:t> </a:t>
            </a:r>
            <a:r>
              <a:rPr lang="en-US" dirty="0" err="1"/>
              <a:t>dat</a:t>
            </a:r>
            <a:r>
              <a:rPr lang="en-US" dirty="0"/>
              <a:t> het de </a:t>
            </a:r>
            <a:r>
              <a:rPr lang="en-US" dirty="0" err="1"/>
              <a:t>vogels</a:t>
            </a:r>
            <a:r>
              <a:rPr lang="en-US" dirty="0"/>
              <a:t> </a:t>
            </a:r>
            <a:r>
              <a:rPr lang="en-US" dirty="0" err="1"/>
              <a:t>driftig</a:t>
            </a:r>
            <a:r>
              <a:rPr lang="en-US" dirty="0"/>
              <a:t> </a:t>
            </a:r>
            <a:r>
              <a:rPr lang="en-US" dirty="0" err="1"/>
              <a:t>maakt</a:t>
            </a:r>
            <a:r>
              <a:rPr lang="en-US" dirty="0"/>
              <a:t>.</a:t>
            </a:r>
          </a:p>
          <a:p>
            <a:r>
              <a:rPr lang="en-US" dirty="0" err="1"/>
              <a:t>Overmatig</a:t>
            </a:r>
            <a:r>
              <a:rPr lang="en-US" dirty="0"/>
              <a:t> </a:t>
            </a:r>
            <a:r>
              <a:rPr lang="en-US" dirty="0" err="1"/>
              <a:t>voeren</a:t>
            </a:r>
            <a:r>
              <a:rPr lang="en-US" dirty="0"/>
              <a:t> </a:t>
            </a:r>
            <a:r>
              <a:rPr lang="en-US" dirty="0" err="1"/>
              <a:t>leidt</a:t>
            </a:r>
            <a:r>
              <a:rPr lang="en-US" dirty="0"/>
              <a:t> tot </a:t>
            </a:r>
            <a:r>
              <a:rPr lang="en-US" dirty="0" err="1"/>
              <a:t>storingen</a:t>
            </a:r>
            <a:r>
              <a:rPr lang="en-US" dirty="0"/>
              <a:t> in de </a:t>
            </a:r>
            <a:r>
              <a:rPr lang="en-US" dirty="0" err="1"/>
              <a:t>stofwisseling</a:t>
            </a:r>
            <a:r>
              <a:rPr lang="en-US" dirty="0"/>
              <a:t>.</a:t>
            </a:r>
          </a:p>
        </p:txBody>
      </p:sp>
      <p:pic>
        <p:nvPicPr>
          <p:cNvPr id="8" name="Picture 7">
            <a:extLst>
              <a:ext uri="{FF2B5EF4-FFF2-40B4-BE49-F238E27FC236}">
                <a16:creationId xmlns:a16="http://schemas.microsoft.com/office/drawing/2014/main" xmlns="" id="{78AD9CF4-875A-467F-8DED-135569590EB4}"/>
              </a:ext>
            </a:extLst>
          </p:cNvPr>
          <p:cNvPicPr>
            <a:picLocks noChangeAspect="1"/>
          </p:cNvPicPr>
          <p:nvPr/>
        </p:nvPicPr>
        <p:blipFill>
          <a:blip r:embed="rId4"/>
          <a:stretch>
            <a:fillRect/>
          </a:stretch>
        </p:blipFill>
        <p:spPr>
          <a:xfrm>
            <a:off x="2759978" y="2504414"/>
            <a:ext cx="2912866" cy="1940697"/>
          </a:xfrm>
          <a:prstGeom prst="rect">
            <a:avLst/>
          </a:prstGeom>
        </p:spPr>
      </p:pic>
      <p:sp>
        <p:nvSpPr>
          <p:cNvPr id="4" name="Date Placeholder 3">
            <a:extLst>
              <a:ext uri="{FF2B5EF4-FFF2-40B4-BE49-F238E27FC236}">
                <a16:creationId xmlns:a16="http://schemas.microsoft.com/office/drawing/2014/main" xmlns="" id="{29BDD1CE-5412-49FD-8FEA-0605CFD9E0C0}"/>
              </a:ext>
            </a:extLst>
          </p:cNvPr>
          <p:cNvSpPr>
            <a:spLocks noGrp="1"/>
          </p:cNvSpPr>
          <p:nvPr>
            <p:ph type="dt" sz="half" idx="10"/>
          </p:nvPr>
        </p:nvSpPr>
        <p:spPr/>
        <p:txBody>
          <a:bodyPr/>
          <a:lstStyle/>
          <a:p>
            <a:r>
              <a:rPr lang="en-US"/>
              <a:t>06-Feb-24</a:t>
            </a:r>
            <a:endParaRPr lang="en-US" dirty="0"/>
          </a:p>
        </p:txBody>
      </p:sp>
      <p:sp>
        <p:nvSpPr>
          <p:cNvPr id="7" name="Slide Number Placeholder 6">
            <a:extLst>
              <a:ext uri="{FF2B5EF4-FFF2-40B4-BE49-F238E27FC236}">
                <a16:creationId xmlns:a16="http://schemas.microsoft.com/office/drawing/2014/main" xmlns="" id="{F204027B-28B2-468A-9D28-D07A56B6B369}"/>
              </a:ext>
            </a:extLst>
          </p:cNvPr>
          <p:cNvSpPr>
            <a:spLocks noGrp="1"/>
          </p:cNvSpPr>
          <p:nvPr>
            <p:ph type="sldNum" sz="quarter" idx="12"/>
          </p:nvPr>
        </p:nvSpPr>
        <p:spPr/>
        <p:txBody>
          <a:bodyPr/>
          <a:lstStyle/>
          <a:p>
            <a:fld id="{4FAB73BC-B049-4115-A692-8D63A059BFB8}" type="slidenum">
              <a:rPr lang="en-US" smtClean="0"/>
              <a:pPr/>
              <a:t>40</a:t>
            </a:fld>
            <a:endParaRPr lang="en-US" dirty="0"/>
          </a:p>
        </p:txBody>
      </p:sp>
    </p:spTree>
    <p:extLst>
      <p:ext uri="{BB962C8B-B14F-4D97-AF65-F5344CB8AC3E}">
        <p14:creationId xmlns:p14="http://schemas.microsoft.com/office/powerpoint/2010/main" val="248047044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2C00243-814E-4446-9FBD-7D069F487F23}"/>
              </a:ext>
            </a:extLst>
          </p:cNvPr>
          <p:cNvSpPr>
            <a:spLocks noGrp="1"/>
          </p:cNvSpPr>
          <p:nvPr>
            <p:ph type="title"/>
          </p:nvPr>
        </p:nvSpPr>
        <p:spPr/>
        <p:txBody>
          <a:bodyPr/>
          <a:lstStyle/>
          <a:p>
            <a:r>
              <a:rPr lang="en-US" dirty="0" err="1"/>
              <a:t>Mariadistel</a:t>
            </a:r>
            <a:endParaRPr lang="en-US" dirty="0"/>
          </a:p>
        </p:txBody>
      </p:sp>
      <p:sp>
        <p:nvSpPr>
          <p:cNvPr id="3" name="Date Placeholder 2">
            <a:extLst>
              <a:ext uri="{FF2B5EF4-FFF2-40B4-BE49-F238E27FC236}">
                <a16:creationId xmlns:a16="http://schemas.microsoft.com/office/drawing/2014/main" xmlns="" id="{F57BE0E7-3A18-4D96-B28F-223B81D2A00A}"/>
              </a:ext>
            </a:extLst>
          </p:cNvPr>
          <p:cNvSpPr>
            <a:spLocks noGrp="1"/>
          </p:cNvSpPr>
          <p:nvPr>
            <p:ph type="dt" sz="half" idx="10"/>
          </p:nvPr>
        </p:nvSpPr>
        <p:spPr/>
        <p:txBody>
          <a:bodyPr/>
          <a:lstStyle/>
          <a:p>
            <a:r>
              <a:rPr lang="en-US"/>
              <a:t>06-Feb-24</a:t>
            </a:r>
            <a:endParaRPr lang="en-US" dirty="0"/>
          </a:p>
        </p:txBody>
      </p:sp>
      <p:sp>
        <p:nvSpPr>
          <p:cNvPr id="4" name="Slide Number Placeholder 3">
            <a:extLst>
              <a:ext uri="{FF2B5EF4-FFF2-40B4-BE49-F238E27FC236}">
                <a16:creationId xmlns:a16="http://schemas.microsoft.com/office/drawing/2014/main" xmlns="" id="{92E919BB-5D90-4377-AC6B-68AE8818A85F}"/>
              </a:ext>
            </a:extLst>
          </p:cNvPr>
          <p:cNvSpPr>
            <a:spLocks noGrp="1"/>
          </p:cNvSpPr>
          <p:nvPr>
            <p:ph type="sldNum" sz="quarter" idx="12"/>
          </p:nvPr>
        </p:nvSpPr>
        <p:spPr/>
        <p:txBody>
          <a:bodyPr/>
          <a:lstStyle/>
          <a:p>
            <a:fld id="{4FAB73BC-B049-4115-A692-8D63A059BFB8}" type="slidenum">
              <a:rPr lang="en-US" smtClean="0"/>
              <a:pPr/>
              <a:t>41</a:t>
            </a:fld>
            <a:endParaRPr lang="en-US" dirty="0"/>
          </a:p>
        </p:txBody>
      </p:sp>
      <p:pic>
        <p:nvPicPr>
          <p:cNvPr id="6" name="Picture 5">
            <a:extLst>
              <a:ext uri="{FF2B5EF4-FFF2-40B4-BE49-F238E27FC236}">
                <a16:creationId xmlns:a16="http://schemas.microsoft.com/office/drawing/2014/main" xmlns="" id="{01B0F97E-4406-4043-A500-E70E19E585EC}"/>
              </a:ext>
            </a:extLst>
          </p:cNvPr>
          <p:cNvPicPr>
            <a:picLocks noChangeAspect="1"/>
          </p:cNvPicPr>
          <p:nvPr/>
        </p:nvPicPr>
        <p:blipFill>
          <a:blip r:embed="rId2"/>
          <a:stretch>
            <a:fillRect/>
          </a:stretch>
        </p:blipFill>
        <p:spPr>
          <a:xfrm>
            <a:off x="5987118" y="2571750"/>
            <a:ext cx="2857500" cy="4286250"/>
          </a:xfrm>
          <a:prstGeom prst="rect">
            <a:avLst/>
          </a:prstGeom>
        </p:spPr>
      </p:pic>
      <p:sp>
        <p:nvSpPr>
          <p:cNvPr id="11" name="TextBox 10">
            <a:extLst>
              <a:ext uri="{FF2B5EF4-FFF2-40B4-BE49-F238E27FC236}">
                <a16:creationId xmlns:a16="http://schemas.microsoft.com/office/drawing/2014/main" xmlns="" id="{74614557-E95D-4A73-A766-83B05D4B10B5}"/>
              </a:ext>
            </a:extLst>
          </p:cNvPr>
          <p:cNvSpPr txBox="1"/>
          <p:nvPr/>
        </p:nvSpPr>
        <p:spPr>
          <a:xfrm>
            <a:off x="2652944" y="2961314"/>
            <a:ext cx="3580076" cy="3095537"/>
          </a:xfrm>
          <a:prstGeom prst="rect">
            <a:avLst/>
          </a:prstGeom>
          <a:noFill/>
        </p:spPr>
        <p:txBody>
          <a:bodyPr wrap="square" rtlCol="0">
            <a:spAutoFit/>
          </a:bodyPr>
          <a:lstStyle/>
          <a:p>
            <a:endParaRPr lang="en-US" dirty="0"/>
          </a:p>
        </p:txBody>
      </p:sp>
      <p:pic>
        <p:nvPicPr>
          <p:cNvPr id="13" name="Picture 12">
            <a:extLst>
              <a:ext uri="{FF2B5EF4-FFF2-40B4-BE49-F238E27FC236}">
                <a16:creationId xmlns:a16="http://schemas.microsoft.com/office/drawing/2014/main" xmlns="" id="{D103945A-716F-463D-86AC-FD43E8089D6A}"/>
              </a:ext>
            </a:extLst>
          </p:cNvPr>
          <p:cNvPicPr>
            <a:picLocks noChangeAspect="1"/>
          </p:cNvPicPr>
          <p:nvPr/>
        </p:nvPicPr>
        <p:blipFill>
          <a:blip r:embed="rId3"/>
          <a:stretch>
            <a:fillRect/>
          </a:stretch>
        </p:blipFill>
        <p:spPr>
          <a:xfrm>
            <a:off x="5491056" y="334739"/>
            <a:ext cx="3281207" cy="2697882"/>
          </a:xfrm>
          <a:prstGeom prst="rect">
            <a:avLst/>
          </a:prstGeom>
        </p:spPr>
      </p:pic>
      <p:pic>
        <p:nvPicPr>
          <p:cNvPr id="14" name="Picture 13">
            <a:extLst>
              <a:ext uri="{FF2B5EF4-FFF2-40B4-BE49-F238E27FC236}">
                <a16:creationId xmlns:a16="http://schemas.microsoft.com/office/drawing/2014/main" xmlns="" id="{A5C64A53-9437-49B4-A89A-764519741AAC}"/>
              </a:ext>
            </a:extLst>
          </p:cNvPr>
          <p:cNvPicPr>
            <a:picLocks noChangeAspect="1"/>
          </p:cNvPicPr>
          <p:nvPr/>
        </p:nvPicPr>
        <p:blipFill rotWithShape="1">
          <a:blip r:embed="rId4"/>
          <a:srcRect r="33591"/>
          <a:stretch/>
        </p:blipFill>
        <p:spPr>
          <a:xfrm>
            <a:off x="2709238" y="334739"/>
            <a:ext cx="2709463" cy="2697881"/>
          </a:xfrm>
          <a:prstGeom prst="rect">
            <a:avLst/>
          </a:prstGeom>
        </p:spPr>
      </p:pic>
      <p:sp>
        <p:nvSpPr>
          <p:cNvPr id="15" name="TextBox 14">
            <a:extLst>
              <a:ext uri="{FF2B5EF4-FFF2-40B4-BE49-F238E27FC236}">
                <a16:creationId xmlns:a16="http://schemas.microsoft.com/office/drawing/2014/main" xmlns="" id="{0BA5CCC3-CAE7-4533-9E8D-11B84ECBCF91}"/>
              </a:ext>
            </a:extLst>
          </p:cNvPr>
          <p:cNvSpPr txBox="1"/>
          <p:nvPr/>
        </p:nvSpPr>
        <p:spPr>
          <a:xfrm>
            <a:off x="2709238" y="3129094"/>
            <a:ext cx="3523782" cy="3416320"/>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dirty="0" err="1"/>
              <a:t>Mariadistel</a:t>
            </a:r>
            <a:r>
              <a:rPr lang="en-US" dirty="0"/>
              <a:t> </a:t>
            </a:r>
            <a:r>
              <a:rPr lang="en-US" dirty="0" err="1"/>
              <a:t>behoort</a:t>
            </a:r>
            <a:r>
              <a:rPr lang="en-US" dirty="0"/>
              <a:t> bij de </a:t>
            </a:r>
            <a:r>
              <a:rPr lang="en-US" dirty="0" err="1"/>
              <a:t>oliehoudende</a:t>
            </a:r>
            <a:r>
              <a:rPr lang="en-US" dirty="0"/>
              <a:t> </a:t>
            </a:r>
            <a:r>
              <a:rPr lang="en-US" dirty="0" err="1"/>
              <a:t>zaden</a:t>
            </a:r>
            <a:r>
              <a:rPr lang="en-US" dirty="0"/>
              <a:t>.</a:t>
            </a:r>
          </a:p>
          <a:p>
            <a:pPr marL="285750" indent="-285750">
              <a:buFont typeface="Arial" panose="020B0604020202020204" pitchFamily="34" charset="0"/>
              <a:buChar char="•"/>
            </a:pPr>
            <a:r>
              <a:rPr lang="en-US" dirty="0" err="1"/>
              <a:t>eiwit</a:t>
            </a:r>
            <a:r>
              <a:rPr lang="en-US" dirty="0"/>
              <a:t> 16,8 %, </a:t>
            </a:r>
            <a:r>
              <a:rPr lang="en-US" dirty="0" err="1"/>
              <a:t>vetten</a:t>
            </a:r>
            <a:r>
              <a:rPr lang="en-US" dirty="0"/>
              <a:t> 23,8 %, </a:t>
            </a:r>
            <a:r>
              <a:rPr lang="en-US" dirty="0" err="1"/>
              <a:t>koolhydraten</a:t>
            </a:r>
            <a:r>
              <a:rPr lang="en-US" dirty="0"/>
              <a:t> 31,8 %</a:t>
            </a:r>
          </a:p>
          <a:p>
            <a:pPr marL="285750" indent="-285750">
              <a:buFont typeface="Arial" panose="020B0604020202020204" pitchFamily="34" charset="0"/>
              <a:buChar char="•"/>
            </a:pPr>
            <a:r>
              <a:rPr lang="en-US" dirty="0"/>
              <a:t>calcium 0,73 %, </a:t>
            </a:r>
            <a:r>
              <a:rPr lang="en-US" dirty="0" err="1"/>
              <a:t>fosfor</a:t>
            </a:r>
            <a:r>
              <a:rPr lang="en-US" dirty="0"/>
              <a:t> 0,73%</a:t>
            </a:r>
          </a:p>
          <a:p>
            <a:pPr marL="285750" indent="-285750">
              <a:buFont typeface="Arial" panose="020B0604020202020204" pitchFamily="34" charset="0"/>
              <a:buChar char="•"/>
            </a:pPr>
            <a:r>
              <a:rPr lang="en-US" dirty="0"/>
              <a:t>calcium-</a:t>
            </a:r>
            <a:r>
              <a:rPr lang="en-US" dirty="0" err="1"/>
              <a:t>fosfor</a:t>
            </a:r>
            <a:r>
              <a:rPr lang="en-US" dirty="0"/>
              <a:t> </a:t>
            </a:r>
            <a:r>
              <a:rPr lang="en-US" dirty="0" err="1"/>
              <a:t>verhouding</a:t>
            </a:r>
            <a:r>
              <a:rPr lang="en-US" dirty="0"/>
              <a:t> 1 : 1</a:t>
            </a:r>
          </a:p>
          <a:p>
            <a:pPr marL="285750" indent="-285750">
              <a:buFont typeface="Arial" panose="020B0604020202020204" pitchFamily="34" charset="0"/>
              <a:buChar char="•"/>
            </a:pPr>
            <a:endParaRPr lang="en-US" dirty="0"/>
          </a:p>
          <a:p>
            <a:r>
              <a:rPr lang="en-US" dirty="0"/>
              <a:t>Naast het </a:t>
            </a:r>
            <a:r>
              <a:rPr lang="en-US" dirty="0" err="1"/>
              <a:t>hoge</a:t>
            </a:r>
            <a:r>
              <a:rPr lang="en-US" dirty="0"/>
              <a:t> </a:t>
            </a:r>
            <a:r>
              <a:rPr lang="en-US" dirty="0" err="1"/>
              <a:t>gehalte</a:t>
            </a:r>
            <a:r>
              <a:rPr lang="en-US" dirty="0"/>
              <a:t> aan essentiële </a:t>
            </a:r>
            <a:r>
              <a:rPr lang="en-US" dirty="0" err="1"/>
              <a:t>vetzuren</a:t>
            </a:r>
            <a:r>
              <a:rPr lang="en-US" dirty="0"/>
              <a:t> is </a:t>
            </a:r>
            <a:r>
              <a:rPr lang="en-US" dirty="0" err="1"/>
              <a:t>een</a:t>
            </a:r>
            <a:r>
              <a:rPr lang="en-US" dirty="0"/>
              <a:t> </a:t>
            </a:r>
            <a:r>
              <a:rPr lang="en-US" dirty="0" err="1"/>
              <a:t>gunstige</a:t>
            </a:r>
            <a:r>
              <a:rPr lang="en-US" dirty="0"/>
              <a:t> </a:t>
            </a:r>
            <a:r>
              <a:rPr lang="en-US" dirty="0" err="1"/>
              <a:t>werking</a:t>
            </a:r>
            <a:r>
              <a:rPr lang="en-US" dirty="0"/>
              <a:t> op de </a:t>
            </a:r>
            <a:r>
              <a:rPr lang="en-US" dirty="0" err="1"/>
              <a:t>leverfunctie</a:t>
            </a:r>
            <a:r>
              <a:rPr lang="en-US" dirty="0"/>
              <a:t> en de </a:t>
            </a:r>
            <a:r>
              <a:rPr lang="en-US" dirty="0" err="1"/>
              <a:t>regeneratie</a:t>
            </a:r>
            <a:r>
              <a:rPr lang="en-US" dirty="0"/>
              <a:t> van </a:t>
            </a:r>
            <a:r>
              <a:rPr lang="en-US" dirty="0" err="1"/>
              <a:t>leverweefsel</a:t>
            </a:r>
            <a:r>
              <a:rPr lang="en-US" dirty="0"/>
              <a:t> </a:t>
            </a:r>
            <a:r>
              <a:rPr lang="en-US" dirty="0" err="1"/>
              <a:t>wetenschappelijk</a:t>
            </a:r>
            <a:r>
              <a:rPr lang="en-US" dirty="0"/>
              <a:t> </a:t>
            </a:r>
            <a:r>
              <a:rPr lang="en-US" dirty="0" err="1"/>
              <a:t>bewezen</a:t>
            </a:r>
            <a:r>
              <a:rPr lang="en-US" dirty="0"/>
              <a:t>.</a:t>
            </a:r>
          </a:p>
        </p:txBody>
      </p:sp>
    </p:spTree>
    <p:extLst>
      <p:ext uri="{BB962C8B-B14F-4D97-AF65-F5344CB8AC3E}">
        <p14:creationId xmlns:p14="http://schemas.microsoft.com/office/powerpoint/2010/main" val="35423562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4D14F27-C67A-42B8-8EC5-4E4BF3C02734}"/>
              </a:ext>
            </a:extLst>
          </p:cNvPr>
          <p:cNvSpPr>
            <a:spLocks noGrp="1"/>
          </p:cNvSpPr>
          <p:nvPr>
            <p:ph type="title"/>
          </p:nvPr>
        </p:nvSpPr>
        <p:spPr>
          <a:xfrm>
            <a:off x="189688" y="1123838"/>
            <a:ext cx="2363011" cy="4601183"/>
          </a:xfrm>
        </p:spPr>
        <p:txBody>
          <a:bodyPr/>
          <a:lstStyle/>
          <a:p>
            <a:r>
              <a:rPr lang="en-US" dirty="0" err="1"/>
              <a:t>Samenstelling</a:t>
            </a:r>
            <a:r>
              <a:rPr lang="en-US" dirty="0"/>
              <a:t> van </a:t>
            </a:r>
            <a:r>
              <a:rPr lang="en-US" dirty="0" err="1"/>
              <a:t>Oliehoudende</a:t>
            </a:r>
            <a:r>
              <a:rPr lang="en-US" dirty="0"/>
              <a:t> </a:t>
            </a:r>
            <a:r>
              <a:rPr lang="en-US" dirty="0" err="1"/>
              <a:t>Zaden</a:t>
            </a:r>
            <a:endParaRPr lang="en-US" dirty="0"/>
          </a:p>
        </p:txBody>
      </p:sp>
      <p:sp>
        <p:nvSpPr>
          <p:cNvPr id="4" name="Date Placeholder 3">
            <a:extLst>
              <a:ext uri="{FF2B5EF4-FFF2-40B4-BE49-F238E27FC236}">
                <a16:creationId xmlns:a16="http://schemas.microsoft.com/office/drawing/2014/main" xmlns="" id="{FCD0BAF2-27AC-4675-A9C0-479B43319DEC}"/>
              </a:ext>
            </a:extLst>
          </p:cNvPr>
          <p:cNvSpPr>
            <a:spLocks noGrp="1"/>
          </p:cNvSpPr>
          <p:nvPr>
            <p:ph type="dt" sz="half" idx="10"/>
          </p:nvPr>
        </p:nvSpPr>
        <p:spPr/>
        <p:txBody>
          <a:bodyPr/>
          <a:lstStyle/>
          <a:p>
            <a:r>
              <a:rPr lang="en-US"/>
              <a:t>06-Feb-24</a:t>
            </a:r>
            <a:endParaRPr lang="en-US" dirty="0"/>
          </a:p>
        </p:txBody>
      </p:sp>
      <p:sp>
        <p:nvSpPr>
          <p:cNvPr id="5" name="Slide Number Placeholder 4">
            <a:extLst>
              <a:ext uri="{FF2B5EF4-FFF2-40B4-BE49-F238E27FC236}">
                <a16:creationId xmlns:a16="http://schemas.microsoft.com/office/drawing/2014/main" xmlns="" id="{60D5C5A3-A625-40D1-BD25-BE129EDB6C5E}"/>
              </a:ext>
            </a:extLst>
          </p:cNvPr>
          <p:cNvSpPr>
            <a:spLocks noGrp="1"/>
          </p:cNvSpPr>
          <p:nvPr>
            <p:ph type="sldNum" sz="quarter" idx="12"/>
          </p:nvPr>
        </p:nvSpPr>
        <p:spPr/>
        <p:txBody>
          <a:bodyPr/>
          <a:lstStyle/>
          <a:p>
            <a:fld id="{4FAB73BC-B049-4115-A692-8D63A059BFB8}" type="slidenum">
              <a:rPr lang="en-US" smtClean="0"/>
              <a:pPr/>
              <a:t>42</a:t>
            </a:fld>
            <a:endParaRPr lang="en-US" dirty="0"/>
          </a:p>
        </p:txBody>
      </p:sp>
      <p:graphicFrame>
        <p:nvGraphicFramePr>
          <p:cNvPr id="8" name="Content Placeholder 7">
            <a:extLst>
              <a:ext uri="{FF2B5EF4-FFF2-40B4-BE49-F238E27FC236}">
                <a16:creationId xmlns:a16="http://schemas.microsoft.com/office/drawing/2014/main" xmlns="" id="{B2E48F26-D7F4-4CA1-948F-A635D0FE8690}"/>
              </a:ext>
            </a:extLst>
          </p:cNvPr>
          <p:cNvGraphicFramePr>
            <a:graphicFrameLocks noGrp="1"/>
          </p:cNvGraphicFramePr>
          <p:nvPr>
            <p:ph idx="1"/>
            <p:extLst>
              <p:ext uri="{D42A27DB-BD31-4B8C-83A1-F6EECF244321}">
                <p14:modId xmlns:p14="http://schemas.microsoft.com/office/powerpoint/2010/main" val="468936591"/>
              </p:ext>
            </p:extLst>
          </p:nvPr>
        </p:nvGraphicFramePr>
        <p:xfrm>
          <a:off x="2901950" y="863600"/>
          <a:ext cx="5486400" cy="5121275"/>
        </p:xfrm>
        <a:graphic>
          <a:graphicData uri="http://schemas.openxmlformats.org/drawingml/2006/chart">
            <c:chart xmlns:c="http://schemas.openxmlformats.org/drawingml/2006/chart" xmlns:r="http://schemas.openxmlformats.org/officeDocument/2006/relationships" r:id="rId2"/>
          </a:graphicData>
        </a:graphic>
      </p:graphicFrame>
      <p:sp>
        <p:nvSpPr>
          <p:cNvPr id="3" name="Footer Placeholder 2">
            <a:extLst>
              <a:ext uri="{FF2B5EF4-FFF2-40B4-BE49-F238E27FC236}">
                <a16:creationId xmlns:a16="http://schemas.microsoft.com/office/drawing/2014/main" xmlns="" id="{CE8506EC-AD36-2EB3-F691-A2646CB634B3}"/>
              </a:ext>
            </a:extLst>
          </p:cNvPr>
          <p:cNvSpPr>
            <a:spLocks noGrp="1"/>
          </p:cNvSpPr>
          <p:nvPr>
            <p:ph type="ftr" sz="quarter" idx="11"/>
          </p:nvPr>
        </p:nvSpPr>
        <p:spPr/>
        <p:txBody>
          <a:bodyPr/>
          <a:lstStyle/>
          <a:p>
            <a:r>
              <a:rPr lang="nl-NL"/>
              <a:t>Omstandigheden voor de Kleurkanariekweek: Voeding</a:t>
            </a:r>
            <a:endParaRPr lang="en-US" dirty="0"/>
          </a:p>
        </p:txBody>
      </p:sp>
    </p:spTree>
    <p:extLst>
      <p:ext uri="{BB962C8B-B14F-4D97-AF65-F5344CB8AC3E}">
        <p14:creationId xmlns:p14="http://schemas.microsoft.com/office/powerpoint/2010/main" val="146005018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D9E875F-1BA3-4D79-A0A8-1BE876D6CD9D}"/>
              </a:ext>
            </a:extLst>
          </p:cNvPr>
          <p:cNvSpPr>
            <a:spLocks noGrp="1"/>
          </p:cNvSpPr>
          <p:nvPr>
            <p:ph type="title"/>
          </p:nvPr>
        </p:nvSpPr>
        <p:spPr>
          <a:xfrm>
            <a:off x="2900933" y="1298448"/>
            <a:ext cx="5805537" cy="3255264"/>
          </a:xfrm>
        </p:spPr>
        <p:txBody>
          <a:bodyPr/>
          <a:lstStyle/>
          <a:p>
            <a:r>
              <a:rPr lang="en-US" dirty="0">
                <a:solidFill>
                  <a:schemeClr val="tx2"/>
                </a:solidFill>
              </a:rPr>
              <a:t>4. </a:t>
            </a:r>
            <a:r>
              <a:rPr lang="en-US" dirty="0" err="1">
                <a:solidFill>
                  <a:schemeClr val="tx2"/>
                </a:solidFill>
              </a:rPr>
              <a:t>Zaadmengelingen</a:t>
            </a:r>
            <a:r>
              <a:rPr lang="en-US" dirty="0">
                <a:solidFill>
                  <a:schemeClr val="tx2"/>
                </a:solidFill>
              </a:rPr>
              <a:t> voor </a:t>
            </a:r>
            <a:r>
              <a:rPr lang="en-US" dirty="0" err="1">
                <a:solidFill>
                  <a:schemeClr val="tx2"/>
                </a:solidFill>
              </a:rPr>
              <a:t>kanaries</a:t>
            </a:r>
            <a:endParaRPr lang="en-US" dirty="0">
              <a:solidFill>
                <a:schemeClr val="tx2"/>
              </a:solidFill>
            </a:endParaRPr>
          </a:p>
        </p:txBody>
      </p:sp>
      <p:sp>
        <p:nvSpPr>
          <p:cNvPr id="3" name="Text Placeholder 2">
            <a:extLst>
              <a:ext uri="{FF2B5EF4-FFF2-40B4-BE49-F238E27FC236}">
                <a16:creationId xmlns:a16="http://schemas.microsoft.com/office/drawing/2014/main" xmlns="" id="{3E1150B3-6BDF-4FCD-BCDC-1199DDC7528E}"/>
              </a:ext>
            </a:extLst>
          </p:cNvPr>
          <p:cNvSpPr>
            <a:spLocks noGrp="1"/>
          </p:cNvSpPr>
          <p:nvPr>
            <p:ph type="body" idx="1"/>
          </p:nvPr>
        </p:nvSpPr>
        <p:spPr>
          <a:xfrm>
            <a:off x="2900933" y="5102352"/>
            <a:ext cx="5563559" cy="914400"/>
          </a:xfrm>
        </p:spPr>
        <p:txBody>
          <a:bodyPr>
            <a:normAutofit fontScale="92500" lnSpcReduction="10000"/>
          </a:bodyPr>
          <a:lstStyle/>
          <a:p>
            <a:r>
              <a:rPr lang="en-US" sz="2400" dirty="0">
                <a:solidFill>
                  <a:srgbClr val="0070C0"/>
                </a:solidFill>
              </a:rPr>
              <a:t>Als </a:t>
            </a:r>
            <a:r>
              <a:rPr lang="en-US" sz="2400" dirty="0" err="1">
                <a:solidFill>
                  <a:srgbClr val="0070C0"/>
                </a:solidFill>
              </a:rPr>
              <a:t>voorbeeld</a:t>
            </a:r>
            <a:r>
              <a:rPr lang="en-US" sz="2400" dirty="0">
                <a:solidFill>
                  <a:srgbClr val="0070C0"/>
                </a:solidFill>
              </a:rPr>
              <a:t> </a:t>
            </a:r>
            <a:r>
              <a:rPr lang="en-US" sz="2400" dirty="0" err="1">
                <a:solidFill>
                  <a:srgbClr val="0070C0"/>
                </a:solidFill>
              </a:rPr>
              <a:t>drie</a:t>
            </a:r>
            <a:r>
              <a:rPr lang="en-US" sz="2400" dirty="0">
                <a:solidFill>
                  <a:srgbClr val="0070C0"/>
                </a:solidFill>
              </a:rPr>
              <a:t> </a:t>
            </a:r>
            <a:r>
              <a:rPr lang="en-US" sz="2400" dirty="0" err="1">
                <a:solidFill>
                  <a:srgbClr val="0070C0"/>
                </a:solidFill>
              </a:rPr>
              <a:t>mengelingen</a:t>
            </a:r>
            <a:r>
              <a:rPr lang="en-US" sz="2400" dirty="0">
                <a:solidFill>
                  <a:srgbClr val="0070C0"/>
                </a:solidFill>
              </a:rPr>
              <a:t> van Deli Nature, </a:t>
            </a:r>
            <a:r>
              <a:rPr lang="en-US" sz="2400" dirty="0" err="1">
                <a:solidFill>
                  <a:srgbClr val="0070C0"/>
                </a:solidFill>
              </a:rPr>
              <a:t>één</a:t>
            </a:r>
            <a:r>
              <a:rPr lang="en-US" sz="2400" dirty="0">
                <a:solidFill>
                  <a:srgbClr val="0070C0"/>
                </a:solidFill>
              </a:rPr>
              <a:t> van </a:t>
            </a:r>
            <a:r>
              <a:rPr lang="en-US" sz="2400" dirty="0" err="1">
                <a:solidFill>
                  <a:srgbClr val="0070C0"/>
                </a:solidFill>
              </a:rPr>
              <a:t>Hungenberg</a:t>
            </a:r>
            <a:r>
              <a:rPr lang="en-US" sz="2400" dirty="0">
                <a:solidFill>
                  <a:srgbClr val="0070C0"/>
                </a:solidFill>
              </a:rPr>
              <a:t>/Birds and More en </a:t>
            </a:r>
            <a:r>
              <a:rPr lang="en-US" sz="2400" dirty="0" err="1">
                <a:solidFill>
                  <a:srgbClr val="0070C0"/>
                </a:solidFill>
              </a:rPr>
              <a:t>drie</a:t>
            </a:r>
            <a:r>
              <a:rPr lang="en-US" sz="2400" dirty="0">
                <a:solidFill>
                  <a:srgbClr val="0070C0"/>
                </a:solidFill>
              </a:rPr>
              <a:t> van Garvo</a:t>
            </a:r>
          </a:p>
        </p:txBody>
      </p:sp>
      <p:sp>
        <p:nvSpPr>
          <p:cNvPr id="4" name="Date Placeholder 3">
            <a:extLst>
              <a:ext uri="{FF2B5EF4-FFF2-40B4-BE49-F238E27FC236}">
                <a16:creationId xmlns:a16="http://schemas.microsoft.com/office/drawing/2014/main" xmlns="" id="{5CCF475F-E2D9-40DB-85D3-950549165C96}"/>
              </a:ext>
            </a:extLst>
          </p:cNvPr>
          <p:cNvSpPr>
            <a:spLocks noGrp="1"/>
          </p:cNvSpPr>
          <p:nvPr>
            <p:ph type="dt" sz="half" idx="10"/>
          </p:nvPr>
        </p:nvSpPr>
        <p:spPr/>
        <p:txBody>
          <a:bodyPr/>
          <a:lstStyle/>
          <a:p>
            <a:r>
              <a:rPr lang="en-US"/>
              <a:t>06-Feb-24</a:t>
            </a:r>
            <a:endParaRPr lang="en-US" dirty="0"/>
          </a:p>
        </p:txBody>
      </p:sp>
      <p:sp>
        <p:nvSpPr>
          <p:cNvPr id="5" name="Slide Number Placeholder 4">
            <a:extLst>
              <a:ext uri="{FF2B5EF4-FFF2-40B4-BE49-F238E27FC236}">
                <a16:creationId xmlns:a16="http://schemas.microsoft.com/office/drawing/2014/main" xmlns="" id="{46B3501C-3D6D-4C4E-B135-6F6A1D418BDD}"/>
              </a:ext>
            </a:extLst>
          </p:cNvPr>
          <p:cNvSpPr>
            <a:spLocks noGrp="1"/>
          </p:cNvSpPr>
          <p:nvPr>
            <p:ph type="sldNum" sz="quarter" idx="12"/>
          </p:nvPr>
        </p:nvSpPr>
        <p:spPr/>
        <p:txBody>
          <a:bodyPr/>
          <a:lstStyle/>
          <a:p>
            <a:fld id="{4FAB73BC-B049-4115-A692-8D63A059BFB8}" type="slidenum">
              <a:rPr lang="en-US" smtClean="0"/>
              <a:pPr/>
              <a:t>43</a:t>
            </a:fld>
            <a:endParaRPr lang="en-US" dirty="0"/>
          </a:p>
        </p:txBody>
      </p:sp>
      <p:pic>
        <p:nvPicPr>
          <p:cNvPr id="7" name="Picture 6">
            <a:extLst>
              <a:ext uri="{FF2B5EF4-FFF2-40B4-BE49-F238E27FC236}">
                <a16:creationId xmlns:a16="http://schemas.microsoft.com/office/drawing/2014/main" xmlns="" id="{6AE20750-4F9D-4A9D-AB1D-531702DD02F9}"/>
              </a:ext>
            </a:extLst>
          </p:cNvPr>
          <p:cNvPicPr>
            <a:picLocks noChangeAspect="1"/>
          </p:cNvPicPr>
          <p:nvPr/>
        </p:nvPicPr>
        <p:blipFill>
          <a:blip r:embed="rId2"/>
          <a:stretch>
            <a:fillRect/>
          </a:stretch>
        </p:blipFill>
        <p:spPr>
          <a:xfrm>
            <a:off x="6531164" y="1754273"/>
            <a:ext cx="1772282" cy="1240597"/>
          </a:xfrm>
          <a:prstGeom prst="rect">
            <a:avLst/>
          </a:prstGeom>
        </p:spPr>
      </p:pic>
      <p:pic>
        <p:nvPicPr>
          <p:cNvPr id="9" name="Picture 8">
            <a:extLst>
              <a:ext uri="{FF2B5EF4-FFF2-40B4-BE49-F238E27FC236}">
                <a16:creationId xmlns:a16="http://schemas.microsoft.com/office/drawing/2014/main" xmlns="" id="{8B484733-2079-4DA9-9E6A-14930B80C8C5}"/>
              </a:ext>
            </a:extLst>
          </p:cNvPr>
          <p:cNvPicPr>
            <a:picLocks noChangeAspect="1"/>
          </p:cNvPicPr>
          <p:nvPr/>
        </p:nvPicPr>
        <p:blipFill>
          <a:blip r:embed="rId3"/>
          <a:stretch>
            <a:fillRect/>
          </a:stretch>
        </p:blipFill>
        <p:spPr>
          <a:xfrm>
            <a:off x="2722406" y="750013"/>
            <a:ext cx="5984065" cy="758459"/>
          </a:xfrm>
          <a:prstGeom prst="rect">
            <a:avLst/>
          </a:prstGeom>
        </p:spPr>
      </p:pic>
      <p:sp>
        <p:nvSpPr>
          <p:cNvPr id="6" name="Footer Placeholder 5">
            <a:extLst>
              <a:ext uri="{FF2B5EF4-FFF2-40B4-BE49-F238E27FC236}">
                <a16:creationId xmlns:a16="http://schemas.microsoft.com/office/drawing/2014/main" xmlns="" id="{1382BEF8-BAEE-EC56-7937-61A57BC01A05}"/>
              </a:ext>
            </a:extLst>
          </p:cNvPr>
          <p:cNvSpPr>
            <a:spLocks noGrp="1"/>
          </p:cNvSpPr>
          <p:nvPr>
            <p:ph type="ftr" sz="quarter" idx="11"/>
          </p:nvPr>
        </p:nvSpPr>
        <p:spPr/>
        <p:txBody>
          <a:bodyPr/>
          <a:lstStyle/>
          <a:p>
            <a:r>
              <a:rPr lang="nl-NL"/>
              <a:t>Omstandigheden voor de Kleurkanariekweek: Voeding</a:t>
            </a:r>
            <a:endParaRPr lang="en-US" dirty="0"/>
          </a:p>
        </p:txBody>
      </p:sp>
    </p:spTree>
    <p:extLst>
      <p:ext uri="{BB962C8B-B14F-4D97-AF65-F5344CB8AC3E}">
        <p14:creationId xmlns:p14="http://schemas.microsoft.com/office/powerpoint/2010/main" val="93504224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1DC3A7-D90D-44B7-AA74-738E89814F91}"/>
              </a:ext>
            </a:extLst>
          </p:cNvPr>
          <p:cNvSpPr>
            <a:spLocks noGrp="1"/>
          </p:cNvSpPr>
          <p:nvPr>
            <p:ph type="title"/>
          </p:nvPr>
        </p:nvSpPr>
        <p:spPr/>
        <p:txBody>
          <a:bodyPr/>
          <a:lstStyle/>
          <a:p>
            <a:r>
              <a:rPr lang="en-US" dirty="0"/>
              <a:t>Deli      Nature        Nr. 50</a:t>
            </a:r>
          </a:p>
        </p:txBody>
      </p:sp>
      <p:sp>
        <p:nvSpPr>
          <p:cNvPr id="3" name="Date Placeholder 2">
            <a:extLst>
              <a:ext uri="{FF2B5EF4-FFF2-40B4-BE49-F238E27FC236}">
                <a16:creationId xmlns:a16="http://schemas.microsoft.com/office/drawing/2014/main" xmlns="" id="{7B362FCF-3FF5-45ED-982B-606F8CCD83A4}"/>
              </a:ext>
            </a:extLst>
          </p:cNvPr>
          <p:cNvSpPr>
            <a:spLocks noGrp="1"/>
          </p:cNvSpPr>
          <p:nvPr>
            <p:ph type="dt" sz="half" idx="10"/>
          </p:nvPr>
        </p:nvSpPr>
        <p:spPr/>
        <p:txBody>
          <a:bodyPr/>
          <a:lstStyle/>
          <a:p>
            <a:r>
              <a:rPr lang="en-US"/>
              <a:t>06-Feb-24</a:t>
            </a:r>
            <a:endParaRPr lang="en-US" dirty="0"/>
          </a:p>
        </p:txBody>
      </p:sp>
      <p:sp>
        <p:nvSpPr>
          <p:cNvPr id="4" name="Slide Number Placeholder 3">
            <a:extLst>
              <a:ext uri="{FF2B5EF4-FFF2-40B4-BE49-F238E27FC236}">
                <a16:creationId xmlns:a16="http://schemas.microsoft.com/office/drawing/2014/main" xmlns="" id="{E03B0EB2-95DA-4E46-955C-555A56B919FE}"/>
              </a:ext>
            </a:extLst>
          </p:cNvPr>
          <p:cNvSpPr>
            <a:spLocks noGrp="1"/>
          </p:cNvSpPr>
          <p:nvPr>
            <p:ph type="sldNum" sz="quarter" idx="12"/>
          </p:nvPr>
        </p:nvSpPr>
        <p:spPr/>
        <p:txBody>
          <a:bodyPr/>
          <a:lstStyle/>
          <a:p>
            <a:fld id="{4FAB73BC-B049-4115-A692-8D63A059BFB8}" type="slidenum">
              <a:rPr lang="en-US" smtClean="0"/>
              <a:pPr/>
              <a:t>44</a:t>
            </a:fld>
            <a:endParaRPr lang="en-US" dirty="0"/>
          </a:p>
        </p:txBody>
      </p:sp>
      <p:pic>
        <p:nvPicPr>
          <p:cNvPr id="11" name="Picture 10">
            <a:extLst>
              <a:ext uri="{FF2B5EF4-FFF2-40B4-BE49-F238E27FC236}">
                <a16:creationId xmlns:a16="http://schemas.microsoft.com/office/drawing/2014/main" xmlns="" id="{4EBF2A9A-154B-47D0-BC36-504F95242BAE}"/>
              </a:ext>
            </a:extLst>
          </p:cNvPr>
          <p:cNvPicPr>
            <a:picLocks noChangeAspect="1"/>
          </p:cNvPicPr>
          <p:nvPr/>
        </p:nvPicPr>
        <p:blipFill>
          <a:blip r:embed="rId2"/>
          <a:stretch>
            <a:fillRect/>
          </a:stretch>
        </p:blipFill>
        <p:spPr>
          <a:xfrm>
            <a:off x="6639449" y="2668442"/>
            <a:ext cx="1767515" cy="3870471"/>
          </a:xfrm>
          <a:prstGeom prst="rect">
            <a:avLst/>
          </a:prstGeom>
        </p:spPr>
      </p:pic>
      <p:pic>
        <p:nvPicPr>
          <p:cNvPr id="13" name="Picture 12">
            <a:extLst>
              <a:ext uri="{FF2B5EF4-FFF2-40B4-BE49-F238E27FC236}">
                <a16:creationId xmlns:a16="http://schemas.microsoft.com/office/drawing/2014/main" xmlns="" id="{EF53C741-0CB6-45F9-BFCE-F24BEC62CD87}"/>
              </a:ext>
            </a:extLst>
          </p:cNvPr>
          <p:cNvPicPr>
            <a:picLocks noChangeAspect="1"/>
          </p:cNvPicPr>
          <p:nvPr/>
        </p:nvPicPr>
        <p:blipFill rotWithShape="1">
          <a:blip r:embed="rId3"/>
          <a:srcRect b="12575"/>
          <a:stretch/>
        </p:blipFill>
        <p:spPr>
          <a:xfrm>
            <a:off x="2930177" y="673961"/>
            <a:ext cx="3324311" cy="2902591"/>
          </a:xfrm>
          <a:prstGeom prst="rect">
            <a:avLst/>
          </a:prstGeom>
        </p:spPr>
      </p:pic>
      <p:sp>
        <p:nvSpPr>
          <p:cNvPr id="14" name="TextBox 13">
            <a:extLst>
              <a:ext uri="{FF2B5EF4-FFF2-40B4-BE49-F238E27FC236}">
                <a16:creationId xmlns:a16="http://schemas.microsoft.com/office/drawing/2014/main" xmlns="" id="{254DAE4D-64B1-45EC-A3C1-2644DBAF6A7D}"/>
              </a:ext>
            </a:extLst>
          </p:cNvPr>
          <p:cNvSpPr txBox="1"/>
          <p:nvPr/>
        </p:nvSpPr>
        <p:spPr>
          <a:xfrm>
            <a:off x="2930177" y="3875715"/>
            <a:ext cx="3322040" cy="2308324"/>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nl-NL" dirty="0"/>
              <a:t>Deli Nature Nr. 50 is een basis kanariemengsel dat prima voorziet in de levensbehoefte van een gemiddelde kanarie. Wanneer er daadwerkelijk gekweekt word of tijdens de ruiperiode adviseren wij Deli Nature Nr. 55 of 80.</a:t>
            </a:r>
          </a:p>
        </p:txBody>
      </p:sp>
      <p:sp>
        <p:nvSpPr>
          <p:cNvPr id="15" name="TextBox 14">
            <a:extLst>
              <a:ext uri="{FF2B5EF4-FFF2-40B4-BE49-F238E27FC236}">
                <a16:creationId xmlns:a16="http://schemas.microsoft.com/office/drawing/2014/main" xmlns="" id="{3A0C7E3C-09F8-45EC-888C-2FAC0BFBBEA8}"/>
              </a:ext>
            </a:extLst>
          </p:cNvPr>
          <p:cNvSpPr txBox="1"/>
          <p:nvPr/>
        </p:nvSpPr>
        <p:spPr>
          <a:xfrm>
            <a:off x="6639449" y="427838"/>
            <a:ext cx="1767515" cy="203132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nl-NL" b="1" dirty="0"/>
              <a:t>Ingrediënten:</a:t>
            </a:r>
            <a:r>
              <a:rPr lang="nl-NL" dirty="0"/>
              <a:t> </a:t>
            </a:r>
            <a:r>
              <a:rPr lang="nl-NL" dirty="0" err="1"/>
              <a:t>witzaad</a:t>
            </a:r>
            <a:r>
              <a:rPr lang="nl-NL" dirty="0"/>
              <a:t> 47% raapzaad 25% koolzaad 15%  haver gepeld 7% lijnzaad 5% hennepzaad 1%</a:t>
            </a:r>
          </a:p>
        </p:txBody>
      </p:sp>
      <p:sp>
        <p:nvSpPr>
          <p:cNvPr id="5" name="TextBox 4">
            <a:extLst>
              <a:ext uri="{FF2B5EF4-FFF2-40B4-BE49-F238E27FC236}">
                <a16:creationId xmlns:a16="http://schemas.microsoft.com/office/drawing/2014/main" xmlns="" id="{2CBE8E4F-ACDE-00B3-C86E-9BD058748A63}"/>
              </a:ext>
            </a:extLst>
          </p:cNvPr>
          <p:cNvSpPr txBox="1"/>
          <p:nvPr/>
        </p:nvSpPr>
        <p:spPr>
          <a:xfrm>
            <a:off x="140984" y="5217952"/>
            <a:ext cx="2308022" cy="646331"/>
          </a:xfrm>
          <a:prstGeom prst="rect">
            <a:avLst/>
          </a:prstGeom>
          <a:noFill/>
        </p:spPr>
        <p:txBody>
          <a:bodyPr wrap="square" rtlCol="0">
            <a:spAutoFit/>
          </a:bodyPr>
          <a:lstStyle/>
          <a:p>
            <a:r>
              <a:rPr lang="en-US" dirty="0">
                <a:solidFill>
                  <a:srgbClr val="FFFF00"/>
                </a:solidFill>
                <a:effectLst>
                  <a:outerShdw blurRad="38100" dist="38100" dir="2700000" algn="tl">
                    <a:srgbClr val="000000">
                      <a:alpha val="43137"/>
                    </a:srgbClr>
                  </a:outerShdw>
                </a:effectLst>
              </a:rPr>
              <a:t>54% </a:t>
            </a:r>
            <a:r>
              <a:rPr lang="en-US" dirty="0" err="1">
                <a:solidFill>
                  <a:srgbClr val="FFFF00"/>
                </a:solidFill>
                <a:effectLst>
                  <a:outerShdw blurRad="38100" dist="38100" dir="2700000" algn="tl">
                    <a:srgbClr val="000000">
                      <a:alpha val="43137"/>
                    </a:srgbClr>
                  </a:outerShdw>
                </a:effectLst>
              </a:rPr>
              <a:t>zetmeelhoudend</a:t>
            </a:r>
            <a:endParaRPr lang="en-US" dirty="0">
              <a:solidFill>
                <a:srgbClr val="FFFF00"/>
              </a:solidFill>
              <a:effectLst>
                <a:outerShdw blurRad="38100" dist="38100" dir="2700000" algn="tl">
                  <a:srgbClr val="000000">
                    <a:alpha val="43137"/>
                  </a:srgbClr>
                </a:outerShdw>
              </a:effectLst>
            </a:endParaRPr>
          </a:p>
          <a:p>
            <a:r>
              <a:rPr lang="en-US" dirty="0">
                <a:solidFill>
                  <a:srgbClr val="FFFF00"/>
                </a:solidFill>
                <a:effectLst>
                  <a:outerShdw blurRad="38100" dist="38100" dir="2700000" algn="tl">
                    <a:srgbClr val="000000">
                      <a:alpha val="43137"/>
                    </a:srgbClr>
                  </a:outerShdw>
                </a:effectLst>
              </a:rPr>
              <a:t>46% </a:t>
            </a:r>
            <a:r>
              <a:rPr lang="en-US" dirty="0" err="1">
                <a:solidFill>
                  <a:srgbClr val="FFFF00"/>
                </a:solidFill>
                <a:effectLst>
                  <a:outerShdw blurRad="38100" dist="38100" dir="2700000" algn="tl">
                    <a:srgbClr val="000000">
                      <a:alpha val="43137"/>
                    </a:srgbClr>
                  </a:outerShdw>
                </a:effectLst>
              </a:rPr>
              <a:t>oliehoudend</a:t>
            </a:r>
            <a:endParaRPr lang="en-US" dirty="0">
              <a:solidFill>
                <a:srgbClr val="FFFF00"/>
              </a:solidFill>
              <a:effectLst>
                <a:outerShdw blurRad="38100" dist="38100" dir="2700000" algn="tl">
                  <a:srgbClr val="000000">
                    <a:alpha val="43137"/>
                  </a:srgbClr>
                </a:outerShdw>
              </a:effectLst>
            </a:endParaRPr>
          </a:p>
        </p:txBody>
      </p:sp>
      <p:sp>
        <p:nvSpPr>
          <p:cNvPr id="6" name="Footer Placeholder 5">
            <a:extLst>
              <a:ext uri="{FF2B5EF4-FFF2-40B4-BE49-F238E27FC236}">
                <a16:creationId xmlns:a16="http://schemas.microsoft.com/office/drawing/2014/main" xmlns="" id="{3A1A3547-CE22-73AD-697B-5285A6BB913E}"/>
              </a:ext>
            </a:extLst>
          </p:cNvPr>
          <p:cNvSpPr>
            <a:spLocks noGrp="1"/>
          </p:cNvSpPr>
          <p:nvPr>
            <p:ph type="ftr" sz="quarter" idx="11"/>
          </p:nvPr>
        </p:nvSpPr>
        <p:spPr/>
        <p:txBody>
          <a:bodyPr/>
          <a:lstStyle/>
          <a:p>
            <a:r>
              <a:rPr lang="nl-NL"/>
              <a:t>Omstandigheden voor de Kleurkanariekweek: Voeding</a:t>
            </a:r>
            <a:endParaRPr lang="en-US" dirty="0"/>
          </a:p>
        </p:txBody>
      </p:sp>
    </p:spTree>
    <p:extLst>
      <p:ext uri="{BB962C8B-B14F-4D97-AF65-F5344CB8AC3E}">
        <p14:creationId xmlns:p14="http://schemas.microsoft.com/office/powerpoint/2010/main" val="212815691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D01E21F-FCD3-4C30-87A0-FE1B20A8CA3F}"/>
              </a:ext>
            </a:extLst>
          </p:cNvPr>
          <p:cNvSpPr>
            <a:spLocks noGrp="1"/>
          </p:cNvSpPr>
          <p:nvPr>
            <p:ph type="title"/>
          </p:nvPr>
        </p:nvSpPr>
        <p:spPr/>
        <p:txBody>
          <a:bodyPr/>
          <a:lstStyle/>
          <a:p>
            <a:r>
              <a:rPr lang="nl-NL" dirty="0"/>
              <a:t>Deli       Nature        Nr. 55</a:t>
            </a:r>
            <a:endParaRPr lang="en-US" dirty="0"/>
          </a:p>
        </p:txBody>
      </p:sp>
      <p:sp>
        <p:nvSpPr>
          <p:cNvPr id="3" name="Date Placeholder 2">
            <a:extLst>
              <a:ext uri="{FF2B5EF4-FFF2-40B4-BE49-F238E27FC236}">
                <a16:creationId xmlns:a16="http://schemas.microsoft.com/office/drawing/2014/main" xmlns="" id="{2C04AC61-97F0-48BC-BBE7-BBE4BDEA42A5}"/>
              </a:ext>
            </a:extLst>
          </p:cNvPr>
          <p:cNvSpPr>
            <a:spLocks noGrp="1"/>
          </p:cNvSpPr>
          <p:nvPr>
            <p:ph type="dt" sz="half" idx="10"/>
          </p:nvPr>
        </p:nvSpPr>
        <p:spPr/>
        <p:txBody>
          <a:bodyPr/>
          <a:lstStyle/>
          <a:p>
            <a:r>
              <a:rPr lang="en-US"/>
              <a:t>06-Feb-24</a:t>
            </a:r>
            <a:endParaRPr lang="en-US" dirty="0"/>
          </a:p>
        </p:txBody>
      </p:sp>
      <p:sp>
        <p:nvSpPr>
          <p:cNvPr id="4" name="Slide Number Placeholder 3">
            <a:extLst>
              <a:ext uri="{FF2B5EF4-FFF2-40B4-BE49-F238E27FC236}">
                <a16:creationId xmlns:a16="http://schemas.microsoft.com/office/drawing/2014/main" xmlns="" id="{E6F6384A-D154-49E7-8A48-5FA270992DFF}"/>
              </a:ext>
            </a:extLst>
          </p:cNvPr>
          <p:cNvSpPr>
            <a:spLocks noGrp="1"/>
          </p:cNvSpPr>
          <p:nvPr>
            <p:ph type="sldNum" sz="quarter" idx="12"/>
          </p:nvPr>
        </p:nvSpPr>
        <p:spPr/>
        <p:txBody>
          <a:bodyPr/>
          <a:lstStyle/>
          <a:p>
            <a:fld id="{4FAB73BC-B049-4115-A692-8D63A059BFB8}" type="slidenum">
              <a:rPr lang="en-US" smtClean="0"/>
              <a:pPr/>
              <a:t>45</a:t>
            </a:fld>
            <a:endParaRPr lang="en-US" dirty="0"/>
          </a:p>
        </p:txBody>
      </p:sp>
      <p:pic>
        <p:nvPicPr>
          <p:cNvPr id="6" name="Picture 5">
            <a:extLst>
              <a:ext uri="{FF2B5EF4-FFF2-40B4-BE49-F238E27FC236}">
                <a16:creationId xmlns:a16="http://schemas.microsoft.com/office/drawing/2014/main" xmlns="" id="{68F7C401-75D9-460F-B953-7536282D4082}"/>
              </a:ext>
            </a:extLst>
          </p:cNvPr>
          <p:cNvPicPr>
            <a:picLocks noChangeAspect="1"/>
          </p:cNvPicPr>
          <p:nvPr/>
        </p:nvPicPr>
        <p:blipFill>
          <a:blip r:embed="rId2"/>
          <a:stretch>
            <a:fillRect/>
          </a:stretch>
        </p:blipFill>
        <p:spPr>
          <a:xfrm>
            <a:off x="6727125" y="3162650"/>
            <a:ext cx="1620417" cy="3497304"/>
          </a:xfrm>
          <a:prstGeom prst="rect">
            <a:avLst/>
          </a:prstGeom>
        </p:spPr>
      </p:pic>
      <p:pic>
        <p:nvPicPr>
          <p:cNvPr id="8" name="Picture 7">
            <a:extLst>
              <a:ext uri="{FF2B5EF4-FFF2-40B4-BE49-F238E27FC236}">
                <a16:creationId xmlns:a16="http://schemas.microsoft.com/office/drawing/2014/main" xmlns="" id="{9AB9CD56-7084-4523-A0E7-972C89E5320F}"/>
              </a:ext>
            </a:extLst>
          </p:cNvPr>
          <p:cNvPicPr>
            <a:picLocks noChangeAspect="1"/>
          </p:cNvPicPr>
          <p:nvPr/>
        </p:nvPicPr>
        <p:blipFill rotWithShape="1">
          <a:blip r:embed="rId3"/>
          <a:srcRect t="2325" b="11145"/>
          <a:stretch/>
        </p:blipFill>
        <p:spPr>
          <a:xfrm>
            <a:off x="2767491" y="771787"/>
            <a:ext cx="3641698" cy="3114578"/>
          </a:xfrm>
          <a:prstGeom prst="rect">
            <a:avLst/>
          </a:prstGeom>
        </p:spPr>
      </p:pic>
      <p:sp>
        <p:nvSpPr>
          <p:cNvPr id="9" name="TextBox 8">
            <a:extLst>
              <a:ext uri="{FF2B5EF4-FFF2-40B4-BE49-F238E27FC236}">
                <a16:creationId xmlns:a16="http://schemas.microsoft.com/office/drawing/2014/main" xmlns="" id="{A034EEE3-8732-46E8-94D1-14E1022AFE63}"/>
              </a:ext>
            </a:extLst>
          </p:cNvPr>
          <p:cNvSpPr txBox="1"/>
          <p:nvPr/>
        </p:nvSpPr>
        <p:spPr>
          <a:xfrm>
            <a:off x="2801923" y="4337109"/>
            <a:ext cx="3607266" cy="1754326"/>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nl-NL" dirty="0"/>
              <a:t>Deli nature Nr. 55 is een </a:t>
            </a:r>
            <a:r>
              <a:rPr lang="nl-NL" dirty="0" err="1"/>
              <a:t>een</a:t>
            </a:r>
            <a:r>
              <a:rPr lang="nl-NL" dirty="0"/>
              <a:t> absolute top kanariemengeling voor zowel postuur- als kleurkanaries. Dit mengsel heeft alles in zich om de kanarie topprestaties te laten leveren.</a:t>
            </a:r>
            <a:endParaRPr lang="en-US" dirty="0"/>
          </a:p>
        </p:txBody>
      </p:sp>
      <p:sp>
        <p:nvSpPr>
          <p:cNvPr id="10" name="TextBox 9">
            <a:extLst>
              <a:ext uri="{FF2B5EF4-FFF2-40B4-BE49-F238E27FC236}">
                <a16:creationId xmlns:a16="http://schemas.microsoft.com/office/drawing/2014/main" xmlns="" id="{5452568C-2283-4025-959B-E366B5AFEF2A}"/>
              </a:ext>
            </a:extLst>
          </p:cNvPr>
          <p:cNvSpPr txBox="1"/>
          <p:nvPr/>
        </p:nvSpPr>
        <p:spPr>
          <a:xfrm>
            <a:off x="6664482" y="441327"/>
            <a:ext cx="1885217" cy="2585323"/>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b="1" dirty="0" err="1"/>
              <a:t>Ingrediënten</a:t>
            </a:r>
            <a:r>
              <a:rPr lang="en-US" b="1" dirty="0"/>
              <a:t>:</a:t>
            </a:r>
            <a:r>
              <a:rPr lang="en-US" dirty="0"/>
              <a:t> </a:t>
            </a:r>
            <a:r>
              <a:rPr lang="en-US" dirty="0" err="1"/>
              <a:t>witzaad</a:t>
            </a:r>
            <a:r>
              <a:rPr lang="en-US" dirty="0"/>
              <a:t> 75% </a:t>
            </a:r>
            <a:r>
              <a:rPr lang="en-US" dirty="0" err="1"/>
              <a:t>raapzaad</a:t>
            </a:r>
            <a:r>
              <a:rPr lang="en-US" dirty="0"/>
              <a:t> 10% haver </a:t>
            </a:r>
            <a:r>
              <a:rPr lang="en-US" dirty="0" err="1"/>
              <a:t>gepeld</a:t>
            </a:r>
            <a:r>
              <a:rPr lang="en-US" dirty="0"/>
              <a:t> 5% </a:t>
            </a:r>
            <a:r>
              <a:rPr lang="en-US" dirty="0" err="1"/>
              <a:t>negerzaad</a:t>
            </a:r>
            <a:r>
              <a:rPr lang="en-US" dirty="0"/>
              <a:t> 3,5% </a:t>
            </a:r>
            <a:r>
              <a:rPr lang="en-US" dirty="0" err="1"/>
              <a:t>hennepzaad</a:t>
            </a:r>
            <a:r>
              <a:rPr lang="en-US" dirty="0"/>
              <a:t> 2,5% </a:t>
            </a:r>
            <a:r>
              <a:rPr lang="en-US" dirty="0" err="1"/>
              <a:t>lijnzaad</a:t>
            </a:r>
            <a:r>
              <a:rPr lang="en-US" dirty="0"/>
              <a:t> 2,5% perilla bruin 1% </a:t>
            </a:r>
            <a:r>
              <a:rPr lang="en-US" dirty="0" err="1"/>
              <a:t>slazaad</a:t>
            </a:r>
            <a:r>
              <a:rPr lang="en-US" dirty="0"/>
              <a:t> wit 0,5%</a:t>
            </a:r>
          </a:p>
        </p:txBody>
      </p:sp>
      <p:sp>
        <p:nvSpPr>
          <p:cNvPr id="5" name="TextBox 4">
            <a:extLst>
              <a:ext uri="{FF2B5EF4-FFF2-40B4-BE49-F238E27FC236}">
                <a16:creationId xmlns:a16="http://schemas.microsoft.com/office/drawing/2014/main" xmlns="" id="{FAD03609-DBD9-5C14-0ADA-69307A3AF650}"/>
              </a:ext>
            </a:extLst>
          </p:cNvPr>
          <p:cNvSpPr txBox="1"/>
          <p:nvPr/>
        </p:nvSpPr>
        <p:spPr>
          <a:xfrm>
            <a:off x="140984" y="5217952"/>
            <a:ext cx="2308022" cy="646331"/>
          </a:xfrm>
          <a:prstGeom prst="rect">
            <a:avLst/>
          </a:prstGeom>
          <a:noFill/>
        </p:spPr>
        <p:txBody>
          <a:bodyPr wrap="square" rtlCol="0">
            <a:spAutoFit/>
          </a:bodyPr>
          <a:lstStyle/>
          <a:p>
            <a:r>
              <a:rPr lang="en-US" dirty="0">
                <a:solidFill>
                  <a:srgbClr val="FFFF00"/>
                </a:solidFill>
                <a:effectLst>
                  <a:outerShdw blurRad="38100" dist="38100" dir="2700000" algn="tl">
                    <a:srgbClr val="000000">
                      <a:alpha val="43137"/>
                    </a:srgbClr>
                  </a:outerShdw>
                </a:effectLst>
              </a:rPr>
              <a:t>80% </a:t>
            </a:r>
            <a:r>
              <a:rPr lang="en-US" dirty="0" err="1">
                <a:solidFill>
                  <a:srgbClr val="FFFF00"/>
                </a:solidFill>
                <a:effectLst>
                  <a:outerShdw blurRad="38100" dist="38100" dir="2700000" algn="tl">
                    <a:srgbClr val="000000">
                      <a:alpha val="43137"/>
                    </a:srgbClr>
                  </a:outerShdw>
                </a:effectLst>
              </a:rPr>
              <a:t>zetmeelhoudend</a:t>
            </a:r>
            <a:endParaRPr lang="en-US" dirty="0">
              <a:solidFill>
                <a:srgbClr val="FFFF00"/>
              </a:solidFill>
              <a:effectLst>
                <a:outerShdw blurRad="38100" dist="38100" dir="2700000" algn="tl">
                  <a:srgbClr val="000000">
                    <a:alpha val="43137"/>
                  </a:srgbClr>
                </a:outerShdw>
              </a:effectLst>
            </a:endParaRPr>
          </a:p>
          <a:p>
            <a:r>
              <a:rPr lang="en-US" dirty="0">
                <a:solidFill>
                  <a:srgbClr val="FFFF00"/>
                </a:solidFill>
                <a:effectLst>
                  <a:outerShdw blurRad="38100" dist="38100" dir="2700000" algn="tl">
                    <a:srgbClr val="000000">
                      <a:alpha val="43137"/>
                    </a:srgbClr>
                  </a:outerShdw>
                </a:effectLst>
              </a:rPr>
              <a:t>20% </a:t>
            </a:r>
            <a:r>
              <a:rPr lang="en-US" dirty="0" err="1">
                <a:solidFill>
                  <a:srgbClr val="FFFF00"/>
                </a:solidFill>
                <a:effectLst>
                  <a:outerShdw blurRad="38100" dist="38100" dir="2700000" algn="tl">
                    <a:srgbClr val="000000">
                      <a:alpha val="43137"/>
                    </a:srgbClr>
                  </a:outerShdw>
                </a:effectLst>
              </a:rPr>
              <a:t>oliehoudend</a:t>
            </a:r>
            <a:endParaRPr lang="en-US" dirty="0">
              <a:solidFill>
                <a:srgbClr val="FFFF00"/>
              </a:solidFill>
              <a:effectLst>
                <a:outerShdw blurRad="38100" dist="38100" dir="2700000" algn="tl">
                  <a:srgbClr val="000000">
                    <a:alpha val="43137"/>
                  </a:srgbClr>
                </a:outerShdw>
              </a:effectLst>
            </a:endParaRPr>
          </a:p>
        </p:txBody>
      </p:sp>
      <p:sp>
        <p:nvSpPr>
          <p:cNvPr id="7" name="Footer Placeholder 6">
            <a:extLst>
              <a:ext uri="{FF2B5EF4-FFF2-40B4-BE49-F238E27FC236}">
                <a16:creationId xmlns:a16="http://schemas.microsoft.com/office/drawing/2014/main" xmlns="" id="{D9522DD3-0B20-1EEE-6846-98E43B55C278}"/>
              </a:ext>
            </a:extLst>
          </p:cNvPr>
          <p:cNvSpPr>
            <a:spLocks noGrp="1"/>
          </p:cNvSpPr>
          <p:nvPr>
            <p:ph type="ftr" sz="quarter" idx="11"/>
          </p:nvPr>
        </p:nvSpPr>
        <p:spPr/>
        <p:txBody>
          <a:bodyPr/>
          <a:lstStyle/>
          <a:p>
            <a:r>
              <a:rPr lang="nl-NL"/>
              <a:t>Omstandigheden voor de Kleurkanariekweek: Voeding</a:t>
            </a:r>
            <a:endParaRPr lang="en-US" dirty="0"/>
          </a:p>
        </p:txBody>
      </p:sp>
    </p:spTree>
    <p:extLst>
      <p:ext uri="{BB962C8B-B14F-4D97-AF65-F5344CB8AC3E}">
        <p14:creationId xmlns:p14="http://schemas.microsoft.com/office/powerpoint/2010/main" val="336653133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050AEF6-9C7A-4FB7-BB06-4DE2543D33CA}"/>
              </a:ext>
            </a:extLst>
          </p:cNvPr>
          <p:cNvSpPr>
            <a:spLocks noGrp="1"/>
          </p:cNvSpPr>
          <p:nvPr>
            <p:ph type="title"/>
          </p:nvPr>
        </p:nvSpPr>
        <p:spPr/>
        <p:txBody>
          <a:bodyPr/>
          <a:lstStyle/>
          <a:p>
            <a:r>
              <a:rPr lang="nl-NL" dirty="0"/>
              <a:t>Deli Nature Nr. 80 Kanarie kweek zonder raapzaad</a:t>
            </a:r>
            <a:endParaRPr lang="en-US" dirty="0"/>
          </a:p>
        </p:txBody>
      </p:sp>
      <p:sp>
        <p:nvSpPr>
          <p:cNvPr id="3" name="Date Placeholder 2">
            <a:extLst>
              <a:ext uri="{FF2B5EF4-FFF2-40B4-BE49-F238E27FC236}">
                <a16:creationId xmlns:a16="http://schemas.microsoft.com/office/drawing/2014/main" xmlns="" id="{6B03B008-8D54-4599-AB43-DA31D9F0E7D0}"/>
              </a:ext>
            </a:extLst>
          </p:cNvPr>
          <p:cNvSpPr>
            <a:spLocks noGrp="1"/>
          </p:cNvSpPr>
          <p:nvPr>
            <p:ph type="dt" sz="half" idx="10"/>
          </p:nvPr>
        </p:nvSpPr>
        <p:spPr/>
        <p:txBody>
          <a:bodyPr/>
          <a:lstStyle/>
          <a:p>
            <a:r>
              <a:rPr lang="en-US"/>
              <a:t>06-Feb-24</a:t>
            </a:r>
            <a:endParaRPr lang="en-US" dirty="0"/>
          </a:p>
        </p:txBody>
      </p:sp>
      <p:sp>
        <p:nvSpPr>
          <p:cNvPr id="4" name="Slide Number Placeholder 3">
            <a:extLst>
              <a:ext uri="{FF2B5EF4-FFF2-40B4-BE49-F238E27FC236}">
                <a16:creationId xmlns:a16="http://schemas.microsoft.com/office/drawing/2014/main" xmlns="" id="{16DE5BDB-FAE0-474B-9936-9C5EC643A07A}"/>
              </a:ext>
            </a:extLst>
          </p:cNvPr>
          <p:cNvSpPr>
            <a:spLocks noGrp="1"/>
          </p:cNvSpPr>
          <p:nvPr>
            <p:ph type="sldNum" sz="quarter" idx="12"/>
          </p:nvPr>
        </p:nvSpPr>
        <p:spPr/>
        <p:txBody>
          <a:bodyPr/>
          <a:lstStyle/>
          <a:p>
            <a:fld id="{4FAB73BC-B049-4115-A692-8D63A059BFB8}" type="slidenum">
              <a:rPr lang="en-US" smtClean="0"/>
              <a:pPr/>
              <a:t>46</a:t>
            </a:fld>
            <a:endParaRPr lang="en-US" dirty="0"/>
          </a:p>
        </p:txBody>
      </p:sp>
      <p:pic>
        <p:nvPicPr>
          <p:cNvPr id="6" name="Picture 5">
            <a:extLst>
              <a:ext uri="{FF2B5EF4-FFF2-40B4-BE49-F238E27FC236}">
                <a16:creationId xmlns:a16="http://schemas.microsoft.com/office/drawing/2014/main" xmlns="" id="{B0EFCEA5-3690-4FD1-8890-42559A507683}"/>
              </a:ext>
            </a:extLst>
          </p:cNvPr>
          <p:cNvPicPr>
            <a:picLocks noChangeAspect="1"/>
          </p:cNvPicPr>
          <p:nvPr/>
        </p:nvPicPr>
        <p:blipFill>
          <a:blip r:embed="rId2"/>
          <a:stretch>
            <a:fillRect/>
          </a:stretch>
        </p:blipFill>
        <p:spPr>
          <a:xfrm>
            <a:off x="6543627" y="2631595"/>
            <a:ext cx="1816653" cy="3978072"/>
          </a:xfrm>
          <a:prstGeom prst="rect">
            <a:avLst/>
          </a:prstGeom>
        </p:spPr>
      </p:pic>
      <p:pic>
        <p:nvPicPr>
          <p:cNvPr id="8" name="Picture 7">
            <a:extLst>
              <a:ext uri="{FF2B5EF4-FFF2-40B4-BE49-F238E27FC236}">
                <a16:creationId xmlns:a16="http://schemas.microsoft.com/office/drawing/2014/main" xmlns="" id="{2D4BEFF3-8D35-48F8-8F42-F6BFF173BC5F}"/>
              </a:ext>
            </a:extLst>
          </p:cNvPr>
          <p:cNvPicPr>
            <a:picLocks noChangeAspect="1"/>
          </p:cNvPicPr>
          <p:nvPr/>
        </p:nvPicPr>
        <p:blipFill rotWithShape="1">
          <a:blip r:embed="rId3"/>
          <a:srcRect t="18297" b="14363"/>
          <a:stretch/>
        </p:blipFill>
        <p:spPr>
          <a:xfrm>
            <a:off x="2797283" y="790357"/>
            <a:ext cx="3349362" cy="2179346"/>
          </a:xfrm>
          <a:prstGeom prst="rect">
            <a:avLst/>
          </a:prstGeom>
        </p:spPr>
      </p:pic>
      <p:sp>
        <p:nvSpPr>
          <p:cNvPr id="9" name="TextBox 8">
            <a:extLst>
              <a:ext uri="{FF2B5EF4-FFF2-40B4-BE49-F238E27FC236}">
                <a16:creationId xmlns:a16="http://schemas.microsoft.com/office/drawing/2014/main" xmlns="" id="{61C5FABE-27E2-4F87-9E41-537B14CAD5F3}"/>
              </a:ext>
            </a:extLst>
          </p:cNvPr>
          <p:cNvSpPr txBox="1"/>
          <p:nvPr/>
        </p:nvSpPr>
        <p:spPr>
          <a:xfrm>
            <a:off x="2797283" y="3201973"/>
            <a:ext cx="3349362" cy="2862322"/>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nl-NL" dirty="0"/>
              <a:t>Deli Nature Nr. 80 is een hoogwaardige kanariemengeling zonder raapzaad. Ideaal voor grotere rassen postuurkanaries, mozaïekkanaries en voor kleurkanaries waar geen gele </a:t>
            </a:r>
            <a:r>
              <a:rPr lang="nl-NL" dirty="0" err="1"/>
              <a:t>bijkleuring</a:t>
            </a:r>
            <a:r>
              <a:rPr lang="nl-NL" dirty="0"/>
              <a:t> gewenst is. </a:t>
            </a:r>
          </a:p>
          <a:p>
            <a:r>
              <a:rPr lang="nl-NL" dirty="0"/>
              <a:t>Dit mengsel heeft alles in zich om de kanarie topprestaties te laten leveren. </a:t>
            </a:r>
            <a:endParaRPr lang="en-US" dirty="0"/>
          </a:p>
        </p:txBody>
      </p:sp>
      <p:sp>
        <p:nvSpPr>
          <p:cNvPr id="10" name="TextBox 9">
            <a:extLst>
              <a:ext uri="{FF2B5EF4-FFF2-40B4-BE49-F238E27FC236}">
                <a16:creationId xmlns:a16="http://schemas.microsoft.com/office/drawing/2014/main" xmlns="" id="{F1762726-5398-40F6-9982-6E1C58CE7569}"/>
              </a:ext>
            </a:extLst>
          </p:cNvPr>
          <p:cNvSpPr txBox="1"/>
          <p:nvPr/>
        </p:nvSpPr>
        <p:spPr>
          <a:xfrm>
            <a:off x="6310675" y="483076"/>
            <a:ext cx="2441196" cy="203132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b="1" dirty="0" err="1">
                <a:solidFill>
                  <a:schemeClr val="tx1"/>
                </a:solidFill>
              </a:rPr>
              <a:t>Ingrediënten</a:t>
            </a:r>
            <a:r>
              <a:rPr lang="en-US" b="1" dirty="0">
                <a:solidFill>
                  <a:schemeClr val="tx1"/>
                </a:solidFill>
              </a:rPr>
              <a:t>:</a:t>
            </a:r>
            <a:r>
              <a:rPr lang="en-US" dirty="0">
                <a:solidFill>
                  <a:schemeClr val="tx1"/>
                </a:solidFill>
              </a:rPr>
              <a:t> </a:t>
            </a:r>
          </a:p>
          <a:p>
            <a:r>
              <a:rPr lang="en-US" dirty="0" err="1"/>
              <a:t>witzaad</a:t>
            </a:r>
            <a:r>
              <a:rPr lang="en-US" dirty="0"/>
              <a:t> 65% </a:t>
            </a:r>
          </a:p>
          <a:p>
            <a:r>
              <a:rPr lang="en-US" dirty="0" err="1"/>
              <a:t>negerzaad</a:t>
            </a:r>
            <a:r>
              <a:rPr lang="en-US" dirty="0"/>
              <a:t> 15% </a:t>
            </a:r>
          </a:p>
          <a:p>
            <a:r>
              <a:rPr lang="en-US" dirty="0" err="1"/>
              <a:t>wilde</a:t>
            </a:r>
            <a:r>
              <a:rPr lang="en-US" dirty="0"/>
              <a:t> </a:t>
            </a:r>
            <a:r>
              <a:rPr lang="en-US" dirty="0" err="1"/>
              <a:t>zaden</a:t>
            </a:r>
            <a:r>
              <a:rPr lang="en-US" dirty="0"/>
              <a:t> Beyers 5% </a:t>
            </a:r>
            <a:r>
              <a:rPr lang="en-US" dirty="0" err="1"/>
              <a:t>lijnzaad</a:t>
            </a:r>
            <a:r>
              <a:rPr lang="en-US" dirty="0"/>
              <a:t> 5% </a:t>
            </a:r>
          </a:p>
          <a:p>
            <a:r>
              <a:rPr lang="en-US" dirty="0"/>
              <a:t>haver </a:t>
            </a:r>
            <a:r>
              <a:rPr lang="en-US" dirty="0" err="1"/>
              <a:t>gepeld</a:t>
            </a:r>
            <a:r>
              <a:rPr lang="en-US" dirty="0"/>
              <a:t> 5%</a:t>
            </a:r>
          </a:p>
          <a:p>
            <a:r>
              <a:rPr lang="en-US" dirty="0" err="1"/>
              <a:t>hennepzaad</a:t>
            </a:r>
            <a:r>
              <a:rPr lang="en-US" dirty="0"/>
              <a:t> 5%</a:t>
            </a:r>
          </a:p>
        </p:txBody>
      </p:sp>
      <p:sp>
        <p:nvSpPr>
          <p:cNvPr id="5" name="TextBox 4">
            <a:extLst>
              <a:ext uri="{FF2B5EF4-FFF2-40B4-BE49-F238E27FC236}">
                <a16:creationId xmlns:a16="http://schemas.microsoft.com/office/drawing/2014/main" xmlns="" id="{D1AF0318-9731-6EF8-FA82-673EAA10F89A}"/>
              </a:ext>
            </a:extLst>
          </p:cNvPr>
          <p:cNvSpPr txBox="1"/>
          <p:nvPr/>
        </p:nvSpPr>
        <p:spPr>
          <a:xfrm>
            <a:off x="140984" y="5217952"/>
            <a:ext cx="2308022" cy="646331"/>
          </a:xfrm>
          <a:prstGeom prst="rect">
            <a:avLst/>
          </a:prstGeom>
          <a:noFill/>
        </p:spPr>
        <p:txBody>
          <a:bodyPr wrap="square" rtlCol="0">
            <a:spAutoFit/>
          </a:bodyPr>
          <a:lstStyle/>
          <a:p>
            <a:r>
              <a:rPr lang="en-US" dirty="0">
                <a:solidFill>
                  <a:srgbClr val="FFFF00"/>
                </a:solidFill>
                <a:effectLst>
                  <a:outerShdw blurRad="38100" dist="38100" dir="2700000" algn="tl">
                    <a:srgbClr val="000000">
                      <a:alpha val="43137"/>
                    </a:srgbClr>
                  </a:outerShdw>
                </a:effectLst>
              </a:rPr>
              <a:t>70% </a:t>
            </a:r>
            <a:r>
              <a:rPr lang="en-US" dirty="0" err="1">
                <a:solidFill>
                  <a:srgbClr val="FFFF00"/>
                </a:solidFill>
                <a:effectLst>
                  <a:outerShdw blurRad="38100" dist="38100" dir="2700000" algn="tl">
                    <a:srgbClr val="000000">
                      <a:alpha val="43137"/>
                    </a:srgbClr>
                  </a:outerShdw>
                </a:effectLst>
              </a:rPr>
              <a:t>zetmeelhoudend</a:t>
            </a:r>
            <a:endParaRPr lang="en-US" dirty="0">
              <a:solidFill>
                <a:srgbClr val="FFFF00"/>
              </a:solidFill>
              <a:effectLst>
                <a:outerShdw blurRad="38100" dist="38100" dir="2700000" algn="tl">
                  <a:srgbClr val="000000">
                    <a:alpha val="43137"/>
                  </a:srgbClr>
                </a:outerShdw>
              </a:effectLst>
            </a:endParaRPr>
          </a:p>
          <a:p>
            <a:r>
              <a:rPr lang="en-US" dirty="0">
                <a:solidFill>
                  <a:srgbClr val="FFFF00"/>
                </a:solidFill>
                <a:effectLst>
                  <a:outerShdw blurRad="38100" dist="38100" dir="2700000" algn="tl">
                    <a:srgbClr val="000000">
                      <a:alpha val="43137"/>
                    </a:srgbClr>
                  </a:outerShdw>
                </a:effectLst>
              </a:rPr>
              <a:t>30% </a:t>
            </a:r>
            <a:r>
              <a:rPr lang="en-US" dirty="0" err="1">
                <a:solidFill>
                  <a:srgbClr val="FFFF00"/>
                </a:solidFill>
                <a:effectLst>
                  <a:outerShdw blurRad="38100" dist="38100" dir="2700000" algn="tl">
                    <a:srgbClr val="000000">
                      <a:alpha val="43137"/>
                    </a:srgbClr>
                  </a:outerShdw>
                </a:effectLst>
              </a:rPr>
              <a:t>oliehoudend</a:t>
            </a:r>
            <a:endParaRPr lang="en-US" dirty="0">
              <a:solidFill>
                <a:srgbClr val="FFFF00"/>
              </a:solidFill>
              <a:effectLst>
                <a:outerShdw blurRad="38100" dist="38100" dir="2700000" algn="tl">
                  <a:srgbClr val="000000">
                    <a:alpha val="43137"/>
                  </a:srgbClr>
                </a:outerShdw>
              </a:effectLst>
            </a:endParaRPr>
          </a:p>
        </p:txBody>
      </p:sp>
      <p:sp>
        <p:nvSpPr>
          <p:cNvPr id="7" name="Footer Placeholder 6">
            <a:extLst>
              <a:ext uri="{FF2B5EF4-FFF2-40B4-BE49-F238E27FC236}">
                <a16:creationId xmlns:a16="http://schemas.microsoft.com/office/drawing/2014/main" xmlns="" id="{7E4D5AF3-01AB-222F-5F11-5877573EEC8B}"/>
              </a:ext>
            </a:extLst>
          </p:cNvPr>
          <p:cNvSpPr>
            <a:spLocks noGrp="1"/>
          </p:cNvSpPr>
          <p:nvPr>
            <p:ph type="ftr" sz="quarter" idx="11"/>
          </p:nvPr>
        </p:nvSpPr>
        <p:spPr/>
        <p:txBody>
          <a:bodyPr/>
          <a:lstStyle/>
          <a:p>
            <a:r>
              <a:rPr lang="nl-NL"/>
              <a:t>Omstandigheden voor de Kleurkanariekweek: Voeding</a:t>
            </a:r>
            <a:endParaRPr lang="en-US" dirty="0"/>
          </a:p>
        </p:txBody>
      </p:sp>
    </p:spTree>
    <p:extLst>
      <p:ext uri="{BB962C8B-B14F-4D97-AF65-F5344CB8AC3E}">
        <p14:creationId xmlns:p14="http://schemas.microsoft.com/office/powerpoint/2010/main" val="102067658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6855C21-F7FF-4A44-85C5-E9BFD5D53AAA}"/>
              </a:ext>
            </a:extLst>
          </p:cNvPr>
          <p:cNvSpPr>
            <a:spLocks noGrp="1"/>
          </p:cNvSpPr>
          <p:nvPr>
            <p:ph type="title"/>
          </p:nvPr>
        </p:nvSpPr>
        <p:spPr/>
        <p:txBody>
          <a:bodyPr/>
          <a:lstStyle/>
          <a:p>
            <a:r>
              <a:rPr lang="en-US" dirty="0"/>
              <a:t>Kanarien-futter  Positur &amp; </a:t>
            </a:r>
            <a:r>
              <a:rPr lang="en-US" dirty="0" err="1"/>
              <a:t>Farbe</a:t>
            </a:r>
            <a:r>
              <a:rPr lang="en-US" dirty="0"/>
              <a:t>       Italia</a:t>
            </a:r>
          </a:p>
        </p:txBody>
      </p:sp>
      <p:sp>
        <p:nvSpPr>
          <p:cNvPr id="3" name="Date Placeholder 2">
            <a:extLst>
              <a:ext uri="{FF2B5EF4-FFF2-40B4-BE49-F238E27FC236}">
                <a16:creationId xmlns:a16="http://schemas.microsoft.com/office/drawing/2014/main" xmlns="" id="{00C208D3-1488-4700-A0A3-9BCFFAB2CF18}"/>
              </a:ext>
            </a:extLst>
          </p:cNvPr>
          <p:cNvSpPr>
            <a:spLocks noGrp="1"/>
          </p:cNvSpPr>
          <p:nvPr>
            <p:ph type="dt" sz="half" idx="10"/>
          </p:nvPr>
        </p:nvSpPr>
        <p:spPr/>
        <p:txBody>
          <a:bodyPr/>
          <a:lstStyle/>
          <a:p>
            <a:r>
              <a:rPr lang="en-US"/>
              <a:t>06-Feb-24</a:t>
            </a:r>
            <a:endParaRPr lang="en-US" dirty="0"/>
          </a:p>
        </p:txBody>
      </p:sp>
      <p:sp>
        <p:nvSpPr>
          <p:cNvPr id="4" name="Slide Number Placeholder 3">
            <a:extLst>
              <a:ext uri="{FF2B5EF4-FFF2-40B4-BE49-F238E27FC236}">
                <a16:creationId xmlns:a16="http://schemas.microsoft.com/office/drawing/2014/main" xmlns="" id="{4D5A6872-7F24-4574-AA1B-7396AE4834B5}"/>
              </a:ext>
            </a:extLst>
          </p:cNvPr>
          <p:cNvSpPr>
            <a:spLocks noGrp="1"/>
          </p:cNvSpPr>
          <p:nvPr>
            <p:ph type="sldNum" sz="quarter" idx="12"/>
          </p:nvPr>
        </p:nvSpPr>
        <p:spPr/>
        <p:txBody>
          <a:bodyPr/>
          <a:lstStyle/>
          <a:p>
            <a:fld id="{4FAB73BC-B049-4115-A692-8D63A059BFB8}" type="slidenum">
              <a:rPr lang="en-US" smtClean="0"/>
              <a:pPr/>
              <a:t>47</a:t>
            </a:fld>
            <a:endParaRPr lang="en-US" dirty="0"/>
          </a:p>
        </p:txBody>
      </p:sp>
      <p:pic>
        <p:nvPicPr>
          <p:cNvPr id="8" name="Picture 7">
            <a:extLst>
              <a:ext uri="{FF2B5EF4-FFF2-40B4-BE49-F238E27FC236}">
                <a16:creationId xmlns:a16="http://schemas.microsoft.com/office/drawing/2014/main" xmlns="" id="{473424C1-88FB-462C-8D24-19563D20FE37}"/>
              </a:ext>
            </a:extLst>
          </p:cNvPr>
          <p:cNvPicPr>
            <a:picLocks noChangeAspect="1"/>
          </p:cNvPicPr>
          <p:nvPr/>
        </p:nvPicPr>
        <p:blipFill>
          <a:blip r:embed="rId2"/>
          <a:stretch>
            <a:fillRect/>
          </a:stretch>
        </p:blipFill>
        <p:spPr>
          <a:xfrm>
            <a:off x="2707455" y="747532"/>
            <a:ext cx="3627793" cy="3123932"/>
          </a:xfrm>
          <a:prstGeom prst="rect">
            <a:avLst/>
          </a:prstGeom>
        </p:spPr>
      </p:pic>
      <p:sp>
        <p:nvSpPr>
          <p:cNvPr id="9" name="TextBox 8">
            <a:extLst>
              <a:ext uri="{FF2B5EF4-FFF2-40B4-BE49-F238E27FC236}">
                <a16:creationId xmlns:a16="http://schemas.microsoft.com/office/drawing/2014/main" xmlns="" id="{B357E2C4-9634-4E7D-8940-7A6F7FF829A2}"/>
              </a:ext>
            </a:extLst>
          </p:cNvPr>
          <p:cNvSpPr txBox="1"/>
          <p:nvPr/>
        </p:nvSpPr>
        <p:spPr>
          <a:xfrm>
            <a:off x="2715844" y="4328720"/>
            <a:ext cx="6025484" cy="1754326"/>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US" dirty="0" err="1"/>
              <a:t>Uitgelezen</a:t>
            </a:r>
            <a:r>
              <a:rPr lang="en-US" dirty="0"/>
              <a:t> </a:t>
            </a:r>
            <a:r>
              <a:rPr lang="en-US" dirty="0" err="1"/>
              <a:t>premiemengeling</a:t>
            </a:r>
            <a:r>
              <a:rPr lang="en-US" dirty="0"/>
              <a:t> voor </a:t>
            </a:r>
            <a:r>
              <a:rPr lang="en-US" dirty="0" err="1"/>
              <a:t>kleur</a:t>
            </a:r>
            <a:r>
              <a:rPr lang="en-US" dirty="0"/>
              <a:t>- en </a:t>
            </a:r>
            <a:r>
              <a:rPr lang="en-US" dirty="0" err="1"/>
              <a:t>postuurkanaries</a:t>
            </a:r>
            <a:r>
              <a:rPr lang="en-US" dirty="0"/>
              <a:t> met </a:t>
            </a:r>
            <a:r>
              <a:rPr lang="en-US" dirty="0" err="1"/>
              <a:t>een</a:t>
            </a:r>
            <a:r>
              <a:rPr lang="en-US" dirty="0"/>
              <a:t> </a:t>
            </a:r>
            <a:r>
              <a:rPr lang="en-US" dirty="0" err="1"/>
              <a:t>laag</a:t>
            </a:r>
            <a:r>
              <a:rPr lang="en-US" dirty="0"/>
              <a:t> </a:t>
            </a:r>
            <a:r>
              <a:rPr lang="en-US" dirty="0" err="1"/>
              <a:t>gehalte</a:t>
            </a:r>
            <a:r>
              <a:rPr lang="en-US" dirty="0"/>
              <a:t> aan </a:t>
            </a:r>
            <a:r>
              <a:rPr lang="en-US" dirty="0" err="1"/>
              <a:t>vetrijke</a:t>
            </a:r>
            <a:r>
              <a:rPr lang="en-US" dirty="0"/>
              <a:t> </a:t>
            </a:r>
            <a:r>
              <a:rPr lang="en-US" dirty="0" err="1"/>
              <a:t>zaden</a:t>
            </a:r>
            <a:r>
              <a:rPr lang="en-US" dirty="0"/>
              <a:t>, </a:t>
            </a:r>
            <a:r>
              <a:rPr lang="en-US" dirty="0" err="1"/>
              <a:t>zoals</a:t>
            </a:r>
            <a:r>
              <a:rPr lang="en-US" dirty="0"/>
              <a:t> die </a:t>
            </a:r>
            <a:r>
              <a:rPr lang="en-US" dirty="0" err="1"/>
              <a:t>gebruikelijk</a:t>
            </a:r>
            <a:r>
              <a:rPr lang="en-US" dirty="0"/>
              <a:t> in </a:t>
            </a:r>
            <a:r>
              <a:rPr lang="en-US" dirty="0" err="1"/>
              <a:t>zuidelijke</a:t>
            </a:r>
            <a:r>
              <a:rPr lang="en-US" dirty="0"/>
              <a:t> </a:t>
            </a:r>
            <a:r>
              <a:rPr lang="en-US" dirty="0" err="1"/>
              <a:t>landen</a:t>
            </a:r>
            <a:r>
              <a:rPr lang="en-US" dirty="0"/>
              <a:t> </a:t>
            </a:r>
            <a:r>
              <a:rPr lang="en-US" dirty="0" err="1"/>
              <a:t>gehanteerd</a:t>
            </a:r>
            <a:r>
              <a:rPr lang="en-US" dirty="0"/>
              <a:t> </a:t>
            </a:r>
            <a:r>
              <a:rPr lang="en-US" dirty="0" err="1"/>
              <a:t>wordt</a:t>
            </a:r>
            <a:r>
              <a:rPr lang="en-US" dirty="0"/>
              <a:t>. </a:t>
            </a:r>
            <a:r>
              <a:rPr lang="en-US" dirty="0" err="1"/>
              <a:t>Verhouding</a:t>
            </a:r>
            <a:r>
              <a:rPr lang="en-US" dirty="0"/>
              <a:t> </a:t>
            </a:r>
            <a:r>
              <a:rPr lang="en-US" dirty="0" err="1"/>
              <a:t>koolhydraatrijke</a:t>
            </a:r>
            <a:r>
              <a:rPr lang="en-US" dirty="0"/>
              <a:t> en </a:t>
            </a:r>
            <a:r>
              <a:rPr lang="en-US" dirty="0" err="1"/>
              <a:t>vetrijke</a:t>
            </a:r>
            <a:r>
              <a:rPr lang="en-US" dirty="0"/>
              <a:t> </a:t>
            </a:r>
            <a:r>
              <a:rPr lang="en-US" dirty="0" err="1"/>
              <a:t>zaden</a:t>
            </a:r>
            <a:r>
              <a:rPr lang="en-US" dirty="0"/>
              <a:t> 89,5 tot 10,5 %.</a:t>
            </a:r>
          </a:p>
          <a:p>
            <a:r>
              <a:rPr lang="en-US" dirty="0"/>
              <a:t>Het </a:t>
            </a:r>
            <a:r>
              <a:rPr lang="en-US" dirty="0" err="1"/>
              <a:t>aandeel</a:t>
            </a:r>
            <a:r>
              <a:rPr lang="en-US" dirty="0"/>
              <a:t> </a:t>
            </a:r>
            <a:r>
              <a:rPr lang="en-US" dirty="0" err="1"/>
              <a:t>vetrijke</a:t>
            </a:r>
            <a:r>
              <a:rPr lang="en-US" dirty="0"/>
              <a:t> </a:t>
            </a:r>
            <a:r>
              <a:rPr lang="en-US" dirty="0" err="1"/>
              <a:t>zaden</a:t>
            </a:r>
            <a:r>
              <a:rPr lang="en-US" dirty="0"/>
              <a:t> </a:t>
            </a:r>
            <a:r>
              <a:rPr lang="en-US" dirty="0" err="1"/>
              <a:t>wordt</a:t>
            </a:r>
            <a:r>
              <a:rPr lang="en-US" dirty="0"/>
              <a:t> </a:t>
            </a:r>
            <a:r>
              <a:rPr lang="en-US" dirty="0" err="1"/>
              <a:t>voor</a:t>
            </a:r>
            <a:r>
              <a:rPr lang="en-US" dirty="0"/>
              <a:t> </a:t>
            </a:r>
            <a:r>
              <a:rPr lang="en-US" dirty="0" err="1"/>
              <a:t>voedingsfysiologisch</a:t>
            </a:r>
            <a:r>
              <a:rPr lang="en-US" dirty="0"/>
              <a:t> </a:t>
            </a:r>
            <a:r>
              <a:rPr lang="en-US" dirty="0" err="1"/>
              <a:t>waardevolle</a:t>
            </a:r>
            <a:r>
              <a:rPr lang="en-US" dirty="0"/>
              <a:t> </a:t>
            </a:r>
            <a:r>
              <a:rPr lang="en-US" dirty="0" err="1"/>
              <a:t>zaden</a:t>
            </a:r>
            <a:r>
              <a:rPr lang="en-US" dirty="0"/>
              <a:t> </a:t>
            </a:r>
            <a:r>
              <a:rPr lang="en-US" dirty="0" err="1"/>
              <a:t>bestemd</a:t>
            </a:r>
            <a:r>
              <a:rPr lang="en-US" dirty="0"/>
              <a:t>.</a:t>
            </a:r>
          </a:p>
        </p:txBody>
      </p:sp>
      <p:sp>
        <p:nvSpPr>
          <p:cNvPr id="10" name="TextBox 9">
            <a:extLst>
              <a:ext uri="{FF2B5EF4-FFF2-40B4-BE49-F238E27FC236}">
                <a16:creationId xmlns:a16="http://schemas.microsoft.com/office/drawing/2014/main" xmlns="" id="{C363354C-2A28-4274-A043-C38F61C456FA}"/>
              </a:ext>
            </a:extLst>
          </p:cNvPr>
          <p:cNvSpPr txBox="1"/>
          <p:nvPr/>
        </p:nvSpPr>
        <p:spPr>
          <a:xfrm>
            <a:off x="6425967" y="747532"/>
            <a:ext cx="2315361" cy="312393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spcBef>
                <a:spcPts val="100"/>
              </a:spcBef>
              <a:spcAft>
                <a:spcPts val="100"/>
              </a:spcAft>
            </a:pPr>
            <a:r>
              <a:rPr lang="en-US" sz="2000" dirty="0" err="1">
                <a:solidFill>
                  <a:srgbClr val="C00000"/>
                </a:solidFill>
              </a:rPr>
              <a:t>Samenstelling</a:t>
            </a:r>
            <a:endParaRPr lang="en-US" sz="2000" dirty="0">
              <a:solidFill>
                <a:srgbClr val="C00000"/>
              </a:solidFill>
            </a:endParaRPr>
          </a:p>
          <a:p>
            <a:pPr marL="285750" indent="-285750">
              <a:spcBef>
                <a:spcPts val="100"/>
              </a:spcBef>
              <a:spcAft>
                <a:spcPts val="100"/>
              </a:spcAft>
              <a:buFont typeface="Wingdings" panose="05000000000000000000" pitchFamily="2" charset="2"/>
              <a:buChar char="Ø"/>
            </a:pPr>
            <a:r>
              <a:rPr lang="en-US" dirty="0" err="1"/>
              <a:t>Canadees</a:t>
            </a:r>
            <a:r>
              <a:rPr lang="en-US" dirty="0"/>
              <a:t> </a:t>
            </a:r>
            <a:r>
              <a:rPr lang="en-US" dirty="0" err="1"/>
              <a:t>witzaad</a:t>
            </a:r>
            <a:endParaRPr lang="en-US" dirty="0"/>
          </a:p>
          <a:p>
            <a:pPr marL="285750" indent="-285750">
              <a:spcBef>
                <a:spcPts val="100"/>
              </a:spcBef>
              <a:spcAft>
                <a:spcPts val="100"/>
              </a:spcAft>
              <a:buFont typeface="Wingdings" panose="05000000000000000000" pitchFamily="2" charset="2"/>
              <a:buChar char="Ø"/>
            </a:pPr>
            <a:r>
              <a:rPr lang="en-US" dirty="0" err="1"/>
              <a:t>gepelde</a:t>
            </a:r>
            <a:r>
              <a:rPr lang="en-US" dirty="0"/>
              <a:t> haver</a:t>
            </a:r>
          </a:p>
          <a:p>
            <a:pPr marL="285750" indent="-285750">
              <a:spcBef>
                <a:spcPts val="100"/>
              </a:spcBef>
              <a:spcAft>
                <a:spcPts val="100"/>
              </a:spcAft>
              <a:buFont typeface="Wingdings" panose="05000000000000000000" pitchFamily="2" charset="2"/>
              <a:buChar char="Ø"/>
            </a:pPr>
            <a:r>
              <a:rPr lang="en-US" dirty="0"/>
              <a:t>manna </a:t>
            </a:r>
            <a:r>
              <a:rPr lang="en-US" dirty="0" err="1"/>
              <a:t>gierst</a:t>
            </a:r>
            <a:r>
              <a:rPr lang="en-US" dirty="0"/>
              <a:t> </a:t>
            </a:r>
          </a:p>
          <a:p>
            <a:pPr marL="285750" indent="-285750">
              <a:spcBef>
                <a:spcPts val="100"/>
              </a:spcBef>
              <a:spcAft>
                <a:spcPts val="100"/>
              </a:spcAft>
              <a:buFont typeface="Wingdings" panose="05000000000000000000" pitchFamily="2" charset="2"/>
              <a:buChar char="Ø"/>
            </a:pPr>
            <a:r>
              <a:rPr lang="en-US" dirty="0" err="1"/>
              <a:t>senegalgierst</a:t>
            </a:r>
            <a:endParaRPr lang="en-US" dirty="0"/>
          </a:p>
          <a:p>
            <a:pPr marL="285750" indent="-285750">
              <a:spcBef>
                <a:spcPts val="100"/>
              </a:spcBef>
              <a:spcAft>
                <a:spcPts val="100"/>
              </a:spcAft>
              <a:buFont typeface="Wingdings" panose="05000000000000000000" pitchFamily="2" charset="2"/>
              <a:buChar char="Ø"/>
            </a:pPr>
            <a:r>
              <a:rPr lang="en-US" dirty="0" err="1"/>
              <a:t>licht</a:t>
            </a:r>
            <a:r>
              <a:rPr lang="en-US" dirty="0"/>
              <a:t> </a:t>
            </a:r>
            <a:r>
              <a:rPr lang="en-US" dirty="0" err="1"/>
              <a:t>lijnzaad</a:t>
            </a:r>
            <a:endParaRPr lang="en-US" dirty="0"/>
          </a:p>
          <a:p>
            <a:pPr marL="285750" indent="-285750">
              <a:spcBef>
                <a:spcPts val="100"/>
              </a:spcBef>
              <a:spcAft>
                <a:spcPts val="100"/>
              </a:spcAft>
              <a:buFont typeface="Wingdings" panose="05000000000000000000" pitchFamily="2" charset="2"/>
              <a:buChar char="Ø"/>
            </a:pPr>
            <a:r>
              <a:rPr lang="en-US" dirty="0" err="1"/>
              <a:t>negerzaad</a:t>
            </a:r>
            <a:endParaRPr lang="en-US" dirty="0"/>
          </a:p>
          <a:p>
            <a:pPr marL="285750" indent="-285750">
              <a:spcBef>
                <a:spcPts val="100"/>
              </a:spcBef>
              <a:spcAft>
                <a:spcPts val="100"/>
              </a:spcAft>
              <a:buFont typeface="Wingdings" panose="05000000000000000000" pitchFamily="2" charset="2"/>
              <a:buChar char="Ø"/>
            </a:pPr>
            <a:r>
              <a:rPr lang="en-US" dirty="0" err="1"/>
              <a:t>licht</a:t>
            </a:r>
            <a:r>
              <a:rPr lang="en-US" dirty="0"/>
              <a:t> </a:t>
            </a:r>
            <a:r>
              <a:rPr lang="en-US" dirty="0" err="1"/>
              <a:t>perillazaad</a:t>
            </a:r>
            <a:endParaRPr lang="en-US" dirty="0"/>
          </a:p>
          <a:p>
            <a:pPr marL="285750" indent="-285750">
              <a:spcBef>
                <a:spcPts val="100"/>
              </a:spcBef>
              <a:spcAft>
                <a:spcPts val="100"/>
              </a:spcAft>
              <a:buFont typeface="Wingdings" panose="05000000000000000000" pitchFamily="2" charset="2"/>
              <a:buChar char="Ø"/>
            </a:pPr>
            <a:r>
              <a:rPr lang="en-US" dirty="0"/>
              <a:t>Gold of Pleasure </a:t>
            </a:r>
          </a:p>
          <a:p>
            <a:pPr marL="285750" indent="-285750">
              <a:spcBef>
                <a:spcPts val="100"/>
              </a:spcBef>
              <a:spcAft>
                <a:spcPts val="100"/>
              </a:spcAft>
              <a:buFont typeface="Wingdings" panose="05000000000000000000" pitchFamily="2" charset="2"/>
              <a:buChar char="Ø"/>
            </a:pPr>
            <a:r>
              <a:rPr lang="en-US" dirty="0" err="1"/>
              <a:t>blauwmaanzaad</a:t>
            </a:r>
            <a:endParaRPr lang="en-US" dirty="0"/>
          </a:p>
        </p:txBody>
      </p:sp>
      <p:sp>
        <p:nvSpPr>
          <p:cNvPr id="5" name="TextBox 4">
            <a:extLst>
              <a:ext uri="{FF2B5EF4-FFF2-40B4-BE49-F238E27FC236}">
                <a16:creationId xmlns:a16="http://schemas.microsoft.com/office/drawing/2014/main" xmlns="" id="{76A90A71-8E8E-A5B8-D996-ADDD4B8FB030}"/>
              </a:ext>
            </a:extLst>
          </p:cNvPr>
          <p:cNvSpPr txBox="1"/>
          <p:nvPr/>
        </p:nvSpPr>
        <p:spPr>
          <a:xfrm>
            <a:off x="140984" y="5217952"/>
            <a:ext cx="2308022" cy="646331"/>
          </a:xfrm>
          <a:prstGeom prst="rect">
            <a:avLst/>
          </a:prstGeom>
          <a:noFill/>
        </p:spPr>
        <p:txBody>
          <a:bodyPr wrap="square" rtlCol="0">
            <a:spAutoFit/>
          </a:bodyPr>
          <a:lstStyle/>
          <a:p>
            <a:r>
              <a:rPr lang="en-US" dirty="0">
                <a:solidFill>
                  <a:srgbClr val="FFFF00"/>
                </a:solidFill>
                <a:effectLst>
                  <a:outerShdw blurRad="38100" dist="38100" dir="2700000" algn="tl">
                    <a:srgbClr val="000000">
                      <a:alpha val="43137"/>
                    </a:srgbClr>
                  </a:outerShdw>
                </a:effectLst>
              </a:rPr>
              <a:t>90% </a:t>
            </a:r>
            <a:r>
              <a:rPr lang="en-US" dirty="0" err="1">
                <a:solidFill>
                  <a:srgbClr val="FFFF00"/>
                </a:solidFill>
                <a:effectLst>
                  <a:outerShdw blurRad="38100" dist="38100" dir="2700000" algn="tl">
                    <a:srgbClr val="000000">
                      <a:alpha val="43137"/>
                    </a:srgbClr>
                  </a:outerShdw>
                </a:effectLst>
              </a:rPr>
              <a:t>zetmeelhoudend</a:t>
            </a:r>
            <a:endParaRPr lang="en-US" dirty="0">
              <a:solidFill>
                <a:srgbClr val="FFFF00"/>
              </a:solidFill>
              <a:effectLst>
                <a:outerShdw blurRad="38100" dist="38100" dir="2700000" algn="tl">
                  <a:srgbClr val="000000">
                    <a:alpha val="43137"/>
                  </a:srgbClr>
                </a:outerShdw>
              </a:effectLst>
            </a:endParaRPr>
          </a:p>
          <a:p>
            <a:r>
              <a:rPr lang="en-US" dirty="0">
                <a:solidFill>
                  <a:srgbClr val="FFFF00"/>
                </a:solidFill>
                <a:effectLst>
                  <a:outerShdw blurRad="38100" dist="38100" dir="2700000" algn="tl">
                    <a:srgbClr val="000000">
                      <a:alpha val="43137"/>
                    </a:srgbClr>
                  </a:outerShdw>
                </a:effectLst>
              </a:rPr>
              <a:t>10% </a:t>
            </a:r>
            <a:r>
              <a:rPr lang="en-US" dirty="0" err="1">
                <a:solidFill>
                  <a:srgbClr val="FFFF00"/>
                </a:solidFill>
                <a:effectLst>
                  <a:outerShdw blurRad="38100" dist="38100" dir="2700000" algn="tl">
                    <a:srgbClr val="000000">
                      <a:alpha val="43137"/>
                    </a:srgbClr>
                  </a:outerShdw>
                </a:effectLst>
              </a:rPr>
              <a:t>oliehoudend</a:t>
            </a:r>
            <a:endParaRPr lang="en-US" dirty="0">
              <a:solidFill>
                <a:srgbClr val="FFFF00"/>
              </a:solidFill>
              <a:effectLst>
                <a:outerShdw blurRad="38100" dist="38100" dir="2700000" algn="tl">
                  <a:srgbClr val="000000">
                    <a:alpha val="43137"/>
                  </a:srgbClr>
                </a:outerShdw>
              </a:effectLst>
            </a:endParaRPr>
          </a:p>
        </p:txBody>
      </p:sp>
      <p:sp>
        <p:nvSpPr>
          <p:cNvPr id="6" name="Footer Placeholder 5">
            <a:extLst>
              <a:ext uri="{FF2B5EF4-FFF2-40B4-BE49-F238E27FC236}">
                <a16:creationId xmlns:a16="http://schemas.microsoft.com/office/drawing/2014/main" xmlns="" id="{269663B0-43A3-F51D-F6BE-17EF01FEBF5C}"/>
              </a:ext>
            </a:extLst>
          </p:cNvPr>
          <p:cNvSpPr>
            <a:spLocks noGrp="1"/>
          </p:cNvSpPr>
          <p:nvPr>
            <p:ph type="ftr" sz="quarter" idx="11"/>
          </p:nvPr>
        </p:nvSpPr>
        <p:spPr/>
        <p:txBody>
          <a:bodyPr/>
          <a:lstStyle/>
          <a:p>
            <a:r>
              <a:rPr lang="nl-NL"/>
              <a:t>Omstandigheden voor de Kleurkanariekweek: Voeding</a:t>
            </a:r>
            <a:endParaRPr lang="en-US" dirty="0"/>
          </a:p>
        </p:txBody>
      </p:sp>
    </p:spTree>
    <p:extLst>
      <p:ext uri="{BB962C8B-B14F-4D97-AF65-F5344CB8AC3E}">
        <p14:creationId xmlns:p14="http://schemas.microsoft.com/office/powerpoint/2010/main" val="61590028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B889433-E437-9774-BD4F-09267A4092C4}"/>
              </a:ext>
            </a:extLst>
          </p:cNvPr>
          <p:cNvSpPr>
            <a:spLocks noGrp="1"/>
          </p:cNvSpPr>
          <p:nvPr>
            <p:ph type="title"/>
          </p:nvPr>
        </p:nvSpPr>
        <p:spPr/>
        <p:txBody>
          <a:bodyPr/>
          <a:lstStyle/>
          <a:p>
            <a:r>
              <a:rPr lang="en-US" dirty="0"/>
              <a:t>Garvo 5365 </a:t>
            </a:r>
            <a:r>
              <a:rPr lang="en-US" dirty="0" err="1"/>
              <a:t>Kanarie</a:t>
            </a:r>
            <a:r>
              <a:rPr lang="en-US" dirty="0"/>
              <a:t> Plus</a:t>
            </a:r>
          </a:p>
        </p:txBody>
      </p:sp>
      <p:sp>
        <p:nvSpPr>
          <p:cNvPr id="4" name="Date Placeholder 3">
            <a:extLst>
              <a:ext uri="{FF2B5EF4-FFF2-40B4-BE49-F238E27FC236}">
                <a16:creationId xmlns:a16="http://schemas.microsoft.com/office/drawing/2014/main" xmlns="" id="{7C7D6C35-98C9-77C0-3797-6659BB4445C4}"/>
              </a:ext>
            </a:extLst>
          </p:cNvPr>
          <p:cNvSpPr>
            <a:spLocks noGrp="1"/>
          </p:cNvSpPr>
          <p:nvPr>
            <p:ph type="dt" sz="half" idx="10"/>
          </p:nvPr>
        </p:nvSpPr>
        <p:spPr/>
        <p:txBody>
          <a:bodyPr/>
          <a:lstStyle/>
          <a:p>
            <a:r>
              <a:rPr lang="en-US"/>
              <a:t>06-Feb-24</a:t>
            </a:r>
            <a:endParaRPr lang="en-US" dirty="0"/>
          </a:p>
        </p:txBody>
      </p:sp>
      <p:sp>
        <p:nvSpPr>
          <p:cNvPr id="5" name="Footer Placeholder 4">
            <a:extLst>
              <a:ext uri="{FF2B5EF4-FFF2-40B4-BE49-F238E27FC236}">
                <a16:creationId xmlns:a16="http://schemas.microsoft.com/office/drawing/2014/main" xmlns="" id="{B2FF61A2-11ED-C7FD-4D43-499A37B5BAAA}"/>
              </a:ext>
            </a:extLst>
          </p:cNvPr>
          <p:cNvSpPr>
            <a:spLocks noGrp="1"/>
          </p:cNvSpPr>
          <p:nvPr>
            <p:ph type="ftr" sz="quarter" idx="11"/>
          </p:nvPr>
        </p:nvSpPr>
        <p:spPr/>
        <p:txBody>
          <a:bodyPr/>
          <a:lstStyle/>
          <a:p>
            <a:r>
              <a:rPr lang="nl-NL"/>
              <a:t>Omstandigheden voor de Kleurkanariekweek: Voeding</a:t>
            </a:r>
            <a:endParaRPr lang="en-US" dirty="0"/>
          </a:p>
        </p:txBody>
      </p:sp>
      <p:sp>
        <p:nvSpPr>
          <p:cNvPr id="6" name="Slide Number Placeholder 5">
            <a:extLst>
              <a:ext uri="{FF2B5EF4-FFF2-40B4-BE49-F238E27FC236}">
                <a16:creationId xmlns:a16="http://schemas.microsoft.com/office/drawing/2014/main" xmlns="" id="{5360B60C-DB56-69F7-4577-23AF9B788562}"/>
              </a:ext>
            </a:extLst>
          </p:cNvPr>
          <p:cNvSpPr>
            <a:spLocks noGrp="1"/>
          </p:cNvSpPr>
          <p:nvPr>
            <p:ph type="sldNum" sz="quarter" idx="12"/>
          </p:nvPr>
        </p:nvSpPr>
        <p:spPr/>
        <p:txBody>
          <a:bodyPr/>
          <a:lstStyle/>
          <a:p>
            <a:fld id="{4FAB73BC-B049-4115-A692-8D63A059BFB8}" type="slidenum">
              <a:rPr lang="en-US" smtClean="0"/>
              <a:pPr/>
              <a:t>48</a:t>
            </a:fld>
            <a:endParaRPr lang="en-US" dirty="0"/>
          </a:p>
        </p:txBody>
      </p:sp>
      <p:pic>
        <p:nvPicPr>
          <p:cNvPr id="10" name="Picture 9">
            <a:extLst>
              <a:ext uri="{FF2B5EF4-FFF2-40B4-BE49-F238E27FC236}">
                <a16:creationId xmlns:a16="http://schemas.microsoft.com/office/drawing/2014/main" xmlns="" id="{6C8CA8E7-D2C9-9D42-35EC-37611C404F56}"/>
              </a:ext>
            </a:extLst>
          </p:cNvPr>
          <p:cNvPicPr>
            <a:picLocks noChangeAspect="1"/>
          </p:cNvPicPr>
          <p:nvPr/>
        </p:nvPicPr>
        <p:blipFill>
          <a:blip r:embed="rId2"/>
          <a:stretch>
            <a:fillRect/>
          </a:stretch>
        </p:blipFill>
        <p:spPr>
          <a:xfrm>
            <a:off x="2709334" y="300920"/>
            <a:ext cx="3055748" cy="2210750"/>
          </a:xfrm>
          <a:prstGeom prst="rect">
            <a:avLst/>
          </a:prstGeom>
        </p:spPr>
      </p:pic>
      <p:sp>
        <p:nvSpPr>
          <p:cNvPr id="11" name="TextBox 10">
            <a:extLst>
              <a:ext uri="{FF2B5EF4-FFF2-40B4-BE49-F238E27FC236}">
                <a16:creationId xmlns:a16="http://schemas.microsoft.com/office/drawing/2014/main" xmlns="" id="{6F228754-0647-C3A3-84CD-2819DCA4181C}"/>
              </a:ext>
            </a:extLst>
          </p:cNvPr>
          <p:cNvSpPr txBox="1"/>
          <p:nvPr/>
        </p:nvSpPr>
        <p:spPr>
          <a:xfrm>
            <a:off x="6368561" y="207173"/>
            <a:ext cx="2315362" cy="2905924"/>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spcBef>
                <a:spcPts val="100"/>
              </a:spcBef>
              <a:spcAft>
                <a:spcPts val="100"/>
              </a:spcAft>
            </a:pPr>
            <a:r>
              <a:rPr lang="en-US" sz="2000" dirty="0" err="1">
                <a:solidFill>
                  <a:srgbClr val="C00000"/>
                </a:solidFill>
              </a:rPr>
              <a:t>Samenstelling</a:t>
            </a:r>
            <a:endParaRPr lang="en-US" sz="2000" dirty="0">
              <a:solidFill>
                <a:srgbClr val="C00000"/>
              </a:solidFill>
            </a:endParaRPr>
          </a:p>
          <a:p>
            <a:pPr marL="182880" indent="-342900">
              <a:buFont typeface="Arial" panose="020B0604020202020204" pitchFamily="34" charset="0"/>
              <a:buChar char="•"/>
            </a:pPr>
            <a:r>
              <a:rPr lang="en-US" b="0" i="0" dirty="0" err="1">
                <a:solidFill>
                  <a:schemeClr val="tx1"/>
                </a:solidFill>
                <a:effectLst/>
              </a:rPr>
              <a:t>kanarie</a:t>
            </a:r>
            <a:r>
              <a:rPr lang="en-US" b="0" i="0" dirty="0">
                <a:solidFill>
                  <a:schemeClr val="tx1"/>
                </a:solidFill>
                <a:effectLst/>
              </a:rPr>
              <a:t> </a:t>
            </a:r>
            <a:r>
              <a:rPr lang="en-US" b="0" i="0" dirty="0" err="1">
                <a:solidFill>
                  <a:schemeClr val="tx1"/>
                </a:solidFill>
                <a:effectLst/>
              </a:rPr>
              <a:t>witzaad</a:t>
            </a:r>
            <a:endParaRPr lang="en-US" dirty="0">
              <a:solidFill>
                <a:schemeClr val="tx1"/>
              </a:solidFill>
            </a:endParaRPr>
          </a:p>
          <a:p>
            <a:pPr marL="182880" indent="-342900">
              <a:buFont typeface="Arial" panose="020B0604020202020204" pitchFamily="34" charset="0"/>
              <a:buChar char="•"/>
            </a:pPr>
            <a:r>
              <a:rPr lang="en-US" dirty="0" err="1">
                <a:solidFill>
                  <a:schemeClr val="tx1"/>
                </a:solidFill>
              </a:rPr>
              <a:t>r</a:t>
            </a:r>
            <a:r>
              <a:rPr lang="en-US" b="0" i="0" dirty="0" err="1">
                <a:solidFill>
                  <a:schemeClr val="tx1"/>
                </a:solidFill>
                <a:effectLst/>
              </a:rPr>
              <a:t>aapzaad</a:t>
            </a:r>
            <a:endParaRPr lang="en-US" dirty="0">
              <a:solidFill>
                <a:schemeClr val="tx1"/>
              </a:solidFill>
            </a:endParaRPr>
          </a:p>
          <a:p>
            <a:pPr marL="182880" indent="-342900">
              <a:buFont typeface="Arial" panose="020B0604020202020204" pitchFamily="34" charset="0"/>
              <a:buChar char="•"/>
            </a:pPr>
            <a:r>
              <a:rPr lang="en-US" dirty="0" err="1">
                <a:solidFill>
                  <a:schemeClr val="tx1"/>
                </a:solidFill>
              </a:rPr>
              <a:t>n</a:t>
            </a:r>
            <a:r>
              <a:rPr lang="en-US" b="0" i="0" dirty="0" err="1">
                <a:solidFill>
                  <a:schemeClr val="tx1"/>
                </a:solidFill>
                <a:effectLst/>
              </a:rPr>
              <a:t>egerzaad</a:t>
            </a:r>
            <a:endParaRPr lang="en-US" dirty="0">
              <a:solidFill>
                <a:schemeClr val="tx1"/>
              </a:solidFill>
            </a:endParaRPr>
          </a:p>
          <a:p>
            <a:pPr marL="182880" indent="-342900">
              <a:buFont typeface="Arial" panose="020B0604020202020204" pitchFamily="34" charset="0"/>
              <a:buChar char="•"/>
            </a:pPr>
            <a:r>
              <a:rPr lang="en-US" b="0" i="0" dirty="0">
                <a:solidFill>
                  <a:schemeClr val="tx1"/>
                </a:solidFill>
                <a:effectLst/>
              </a:rPr>
              <a:t>haver </a:t>
            </a:r>
            <a:r>
              <a:rPr lang="en-US" b="0" i="0" dirty="0" err="1">
                <a:solidFill>
                  <a:schemeClr val="tx1"/>
                </a:solidFill>
                <a:effectLst/>
              </a:rPr>
              <a:t>gepeld</a:t>
            </a:r>
            <a:endParaRPr lang="en-US" b="0" i="0" dirty="0">
              <a:solidFill>
                <a:schemeClr val="tx1"/>
              </a:solidFill>
              <a:effectLst/>
            </a:endParaRPr>
          </a:p>
          <a:p>
            <a:pPr marL="182880" indent="-342900">
              <a:buFont typeface="Arial" panose="020B0604020202020204" pitchFamily="34" charset="0"/>
              <a:buChar char="•"/>
            </a:pPr>
            <a:r>
              <a:rPr lang="en-US" dirty="0" err="1">
                <a:solidFill>
                  <a:schemeClr val="tx1"/>
                </a:solidFill>
              </a:rPr>
              <a:t>h</a:t>
            </a:r>
            <a:r>
              <a:rPr lang="en-US" b="0" i="0" dirty="0" err="1">
                <a:solidFill>
                  <a:schemeClr val="tx1"/>
                </a:solidFill>
                <a:effectLst/>
              </a:rPr>
              <a:t>ennepzaad</a:t>
            </a:r>
            <a:endParaRPr lang="en-US" dirty="0">
              <a:solidFill>
                <a:schemeClr val="tx1"/>
              </a:solidFill>
            </a:endParaRPr>
          </a:p>
          <a:p>
            <a:pPr marL="182880" indent="-342900">
              <a:buFont typeface="Arial" panose="020B0604020202020204" pitchFamily="34" charset="0"/>
              <a:buChar char="•"/>
            </a:pPr>
            <a:r>
              <a:rPr lang="en-US" b="0" i="0" dirty="0" err="1">
                <a:solidFill>
                  <a:schemeClr val="tx1"/>
                </a:solidFill>
                <a:effectLst/>
              </a:rPr>
              <a:t>lijnzaad</a:t>
            </a:r>
            <a:endParaRPr lang="en-US" dirty="0">
              <a:solidFill>
                <a:schemeClr val="tx1"/>
              </a:solidFill>
            </a:endParaRPr>
          </a:p>
          <a:p>
            <a:pPr marL="182880" indent="-342900">
              <a:buFont typeface="Arial" panose="020B0604020202020204" pitchFamily="34" charset="0"/>
              <a:buChar char="•"/>
            </a:pPr>
            <a:r>
              <a:rPr lang="en-US" dirty="0" err="1">
                <a:solidFill>
                  <a:schemeClr val="tx1"/>
                </a:solidFill>
              </a:rPr>
              <a:t>b</a:t>
            </a:r>
            <a:r>
              <a:rPr lang="en-US" b="0" i="0" dirty="0" err="1">
                <a:solidFill>
                  <a:schemeClr val="tx1"/>
                </a:solidFill>
                <a:effectLst/>
              </a:rPr>
              <a:t>oekweit</a:t>
            </a:r>
            <a:endParaRPr lang="en-US" b="0" i="0" dirty="0">
              <a:solidFill>
                <a:schemeClr val="tx1"/>
              </a:solidFill>
              <a:effectLst/>
            </a:endParaRPr>
          </a:p>
          <a:p>
            <a:pPr marL="182880" indent="-342900">
              <a:buFont typeface="Arial" panose="020B0604020202020204" pitchFamily="34" charset="0"/>
              <a:buChar char="•"/>
            </a:pPr>
            <a:r>
              <a:rPr lang="en-US" b="0" i="0" dirty="0" err="1">
                <a:solidFill>
                  <a:schemeClr val="tx1"/>
                </a:solidFill>
                <a:effectLst/>
              </a:rPr>
              <a:t>groen</a:t>
            </a:r>
            <a:r>
              <a:rPr lang="en-US" b="0" i="0" dirty="0">
                <a:solidFill>
                  <a:schemeClr val="tx1"/>
                </a:solidFill>
                <a:effectLst/>
              </a:rPr>
              <a:t> </a:t>
            </a:r>
            <a:r>
              <a:rPr lang="en-US" b="0" i="0" dirty="0" err="1">
                <a:solidFill>
                  <a:schemeClr val="tx1"/>
                </a:solidFill>
                <a:effectLst/>
              </a:rPr>
              <a:t>vogelbiscuit</a:t>
            </a:r>
            <a:r>
              <a:rPr lang="en-US" b="0" i="0" dirty="0">
                <a:solidFill>
                  <a:schemeClr val="tx1"/>
                </a:solidFill>
                <a:effectLst/>
              </a:rPr>
              <a:t> </a:t>
            </a:r>
          </a:p>
          <a:p>
            <a:pPr marL="182880" indent="-342900">
              <a:buFont typeface="Arial" panose="020B0604020202020204" pitchFamily="34" charset="0"/>
              <a:buChar char="•"/>
            </a:pPr>
            <a:r>
              <a:rPr lang="en-US" b="0" i="0" dirty="0">
                <a:solidFill>
                  <a:schemeClr val="tx1"/>
                </a:solidFill>
                <a:effectLst/>
              </a:rPr>
              <a:t>rood </a:t>
            </a:r>
            <a:r>
              <a:rPr lang="en-US" b="0" i="0" dirty="0" err="1">
                <a:solidFill>
                  <a:schemeClr val="tx1"/>
                </a:solidFill>
                <a:effectLst/>
              </a:rPr>
              <a:t>vogelbiscuit</a:t>
            </a:r>
            <a:endParaRPr lang="en-US" dirty="0">
              <a:solidFill>
                <a:schemeClr val="tx1"/>
              </a:solidFill>
            </a:endParaRPr>
          </a:p>
        </p:txBody>
      </p:sp>
      <p:pic>
        <p:nvPicPr>
          <p:cNvPr id="13" name="Picture 12">
            <a:extLst>
              <a:ext uri="{FF2B5EF4-FFF2-40B4-BE49-F238E27FC236}">
                <a16:creationId xmlns:a16="http://schemas.microsoft.com/office/drawing/2014/main" xmlns="" id="{93EEDB92-5BAF-2673-8639-013128AA5F82}"/>
              </a:ext>
            </a:extLst>
          </p:cNvPr>
          <p:cNvPicPr>
            <a:picLocks noChangeAspect="1"/>
          </p:cNvPicPr>
          <p:nvPr/>
        </p:nvPicPr>
        <p:blipFill>
          <a:blip r:embed="rId3"/>
          <a:stretch>
            <a:fillRect/>
          </a:stretch>
        </p:blipFill>
        <p:spPr>
          <a:xfrm>
            <a:off x="6350306" y="3226628"/>
            <a:ext cx="2103920" cy="3291618"/>
          </a:xfrm>
          <a:prstGeom prst="rect">
            <a:avLst/>
          </a:prstGeom>
        </p:spPr>
      </p:pic>
      <p:sp>
        <p:nvSpPr>
          <p:cNvPr id="14" name="TextBox 13">
            <a:extLst>
              <a:ext uri="{FF2B5EF4-FFF2-40B4-BE49-F238E27FC236}">
                <a16:creationId xmlns:a16="http://schemas.microsoft.com/office/drawing/2014/main" xmlns="" id="{2FCD3592-CD2D-B8B4-64C3-45991B9BD9AE}"/>
              </a:ext>
            </a:extLst>
          </p:cNvPr>
          <p:cNvSpPr txBox="1"/>
          <p:nvPr/>
        </p:nvSpPr>
        <p:spPr>
          <a:xfrm>
            <a:off x="2709334" y="2603161"/>
            <a:ext cx="3394252" cy="3570208"/>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l" fontAlgn="base"/>
            <a:r>
              <a:rPr lang="nl-NL" dirty="0">
                <a:solidFill>
                  <a:schemeClr val="tx1"/>
                </a:solidFill>
              </a:rPr>
              <a:t>V</a:t>
            </a:r>
            <a:r>
              <a:rPr lang="nl-NL" b="0" i="0" dirty="0">
                <a:solidFill>
                  <a:schemeClr val="tx1"/>
                </a:solidFill>
                <a:effectLst/>
              </a:rPr>
              <a:t>olledige mengeling met toegevoegde vitaminen. Voor alle kanaries behalve postuurkanaries. Met toegevoegde vitamines. Bevordert weerstand en vitaliteit.</a:t>
            </a:r>
            <a:endParaRPr lang="nl-NL" b="0" i="0" dirty="0">
              <a:solidFill>
                <a:srgbClr val="18526A"/>
              </a:solidFill>
              <a:effectLst/>
              <a:latin typeface="inherit"/>
            </a:endParaRPr>
          </a:p>
          <a:p>
            <a:pPr algn="l" fontAlgn="base">
              <a:spcBef>
                <a:spcPts val="600"/>
              </a:spcBef>
            </a:pPr>
            <a:r>
              <a:rPr lang="en-US" i="0" dirty="0" err="1">
                <a:solidFill>
                  <a:srgbClr val="C00000"/>
                </a:solidFill>
                <a:effectLst/>
              </a:rPr>
              <a:t>Analytische</a:t>
            </a:r>
            <a:r>
              <a:rPr lang="en-US" i="0" dirty="0">
                <a:solidFill>
                  <a:srgbClr val="C00000"/>
                </a:solidFill>
                <a:effectLst/>
              </a:rPr>
              <a:t> </a:t>
            </a:r>
            <a:r>
              <a:rPr lang="en-US" i="0" dirty="0" err="1">
                <a:solidFill>
                  <a:srgbClr val="C00000"/>
                </a:solidFill>
                <a:effectLst/>
              </a:rPr>
              <a:t>bestanddelen</a:t>
            </a:r>
            <a:endParaRPr lang="en-US" i="0" dirty="0">
              <a:solidFill>
                <a:srgbClr val="C00000"/>
              </a:solidFill>
              <a:effectLst/>
            </a:endParaRPr>
          </a:p>
          <a:p>
            <a:pPr algn="l" fontAlgn="base"/>
            <a:r>
              <a:rPr lang="en-US" b="0" i="0" dirty="0" err="1">
                <a:solidFill>
                  <a:schemeClr val="tx1"/>
                </a:solidFill>
                <a:effectLst/>
              </a:rPr>
              <a:t>ruw</a:t>
            </a:r>
            <a:r>
              <a:rPr lang="en-US" b="0" i="0" dirty="0">
                <a:solidFill>
                  <a:schemeClr val="tx1"/>
                </a:solidFill>
                <a:effectLst/>
              </a:rPr>
              <a:t> </a:t>
            </a:r>
            <a:r>
              <a:rPr lang="en-US" b="0" i="0" dirty="0" err="1">
                <a:solidFill>
                  <a:schemeClr val="tx1"/>
                </a:solidFill>
                <a:effectLst/>
              </a:rPr>
              <a:t>eiwit</a:t>
            </a:r>
            <a:r>
              <a:rPr lang="en-US" b="0" i="0" dirty="0">
                <a:solidFill>
                  <a:schemeClr val="tx1"/>
                </a:solidFill>
                <a:effectLst/>
              </a:rPr>
              <a:t> 17,5 %, </a:t>
            </a:r>
            <a:r>
              <a:rPr lang="en-US" b="0" i="0" dirty="0" err="1">
                <a:solidFill>
                  <a:schemeClr val="tx1"/>
                </a:solidFill>
                <a:effectLst/>
              </a:rPr>
              <a:t>ruw</a:t>
            </a:r>
            <a:r>
              <a:rPr lang="en-US" b="0" i="0" dirty="0">
                <a:solidFill>
                  <a:schemeClr val="tx1"/>
                </a:solidFill>
                <a:effectLst/>
              </a:rPr>
              <a:t> vet 23,5 %, </a:t>
            </a:r>
            <a:r>
              <a:rPr lang="en-US" b="0" i="0" dirty="0" err="1">
                <a:solidFill>
                  <a:schemeClr val="tx1"/>
                </a:solidFill>
                <a:effectLst/>
              </a:rPr>
              <a:t>ruwe</a:t>
            </a:r>
            <a:r>
              <a:rPr lang="en-US" b="0" i="0" dirty="0">
                <a:solidFill>
                  <a:schemeClr val="tx1"/>
                </a:solidFill>
                <a:effectLst/>
              </a:rPr>
              <a:t> </a:t>
            </a:r>
            <a:r>
              <a:rPr lang="en-US" b="0" i="0" dirty="0" err="1">
                <a:solidFill>
                  <a:schemeClr val="tx1"/>
                </a:solidFill>
                <a:effectLst/>
              </a:rPr>
              <a:t>celstof</a:t>
            </a:r>
            <a:r>
              <a:rPr lang="en-US" b="0" i="0" dirty="0">
                <a:solidFill>
                  <a:schemeClr val="tx1"/>
                </a:solidFill>
                <a:effectLst/>
              </a:rPr>
              <a:t> 8,2 %, </a:t>
            </a:r>
            <a:r>
              <a:rPr lang="en-US" b="0" i="0" dirty="0" err="1">
                <a:solidFill>
                  <a:schemeClr val="tx1"/>
                </a:solidFill>
                <a:effectLst/>
              </a:rPr>
              <a:t>ruwe</a:t>
            </a:r>
            <a:r>
              <a:rPr lang="en-US" b="0" i="0" dirty="0">
                <a:solidFill>
                  <a:schemeClr val="tx1"/>
                </a:solidFill>
                <a:effectLst/>
              </a:rPr>
              <a:t> as 4,0 %</a:t>
            </a:r>
          </a:p>
          <a:p>
            <a:pPr algn="l" fontAlgn="base">
              <a:spcBef>
                <a:spcPts val="600"/>
              </a:spcBef>
            </a:pPr>
            <a:r>
              <a:rPr lang="en-US" i="0" dirty="0" err="1">
                <a:solidFill>
                  <a:srgbClr val="C00000"/>
                </a:solidFill>
                <a:effectLst/>
              </a:rPr>
              <a:t>Toegevoegd</a:t>
            </a:r>
            <a:r>
              <a:rPr lang="en-US" i="0" dirty="0">
                <a:solidFill>
                  <a:srgbClr val="C00000"/>
                </a:solidFill>
                <a:effectLst/>
              </a:rPr>
              <a:t>/kg </a:t>
            </a:r>
            <a:r>
              <a:rPr lang="en-US" i="0" dirty="0" err="1">
                <a:solidFill>
                  <a:srgbClr val="C00000"/>
                </a:solidFill>
                <a:effectLst/>
              </a:rPr>
              <a:t>Vitamines</a:t>
            </a:r>
            <a:endParaRPr lang="en-US" i="0" dirty="0">
              <a:solidFill>
                <a:srgbClr val="C00000"/>
              </a:solidFill>
              <a:effectLst/>
            </a:endParaRPr>
          </a:p>
          <a:p>
            <a:pPr algn="l" fontAlgn="base"/>
            <a:r>
              <a:rPr lang="en-US" b="0" i="0" dirty="0" err="1">
                <a:solidFill>
                  <a:schemeClr val="tx1"/>
                </a:solidFill>
                <a:effectLst/>
              </a:rPr>
              <a:t>Vitamine</a:t>
            </a:r>
            <a:r>
              <a:rPr lang="en-US" b="0" i="0" dirty="0">
                <a:solidFill>
                  <a:schemeClr val="tx1"/>
                </a:solidFill>
                <a:effectLst/>
              </a:rPr>
              <a:t> A 18750 IE, </a:t>
            </a:r>
            <a:r>
              <a:rPr lang="en-US" b="0" i="0" dirty="0" err="1">
                <a:solidFill>
                  <a:schemeClr val="tx1"/>
                </a:solidFill>
                <a:effectLst/>
              </a:rPr>
              <a:t>Vitamine</a:t>
            </a:r>
            <a:r>
              <a:rPr lang="en-US" b="0" i="0" dirty="0">
                <a:solidFill>
                  <a:schemeClr val="tx1"/>
                </a:solidFill>
                <a:effectLst/>
              </a:rPr>
              <a:t> D3 3750 IE, </a:t>
            </a:r>
            <a:r>
              <a:rPr lang="en-US" b="0" i="0" dirty="0" err="1">
                <a:solidFill>
                  <a:schemeClr val="tx1"/>
                </a:solidFill>
                <a:effectLst/>
              </a:rPr>
              <a:t>Vitamine</a:t>
            </a:r>
            <a:r>
              <a:rPr lang="en-US" dirty="0">
                <a:solidFill>
                  <a:schemeClr val="tx1"/>
                </a:solidFill>
              </a:rPr>
              <a:t> </a:t>
            </a:r>
            <a:r>
              <a:rPr lang="en-US" b="0" i="0" dirty="0">
                <a:solidFill>
                  <a:schemeClr val="tx1"/>
                </a:solidFill>
                <a:effectLst/>
              </a:rPr>
              <a:t>C 15 mg, </a:t>
            </a:r>
            <a:r>
              <a:rPr lang="en-US" b="0" i="0" dirty="0" err="1">
                <a:solidFill>
                  <a:schemeClr val="tx1"/>
                </a:solidFill>
                <a:effectLst/>
              </a:rPr>
              <a:t>Vitamine</a:t>
            </a:r>
            <a:r>
              <a:rPr lang="en-US" b="0" i="0" dirty="0">
                <a:solidFill>
                  <a:schemeClr val="tx1"/>
                </a:solidFill>
                <a:effectLst/>
              </a:rPr>
              <a:t> E 8 mg</a:t>
            </a:r>
          </a:p>
        </p:txBody>
      </p:sp>
      <p:sp>
        <p:nvSpPr>
          <p:cNvPr id="16" name="TextBox 15">
            <a:extLst>
              <a:ext uri="{FF2B5EF4-FFF2-40B4-BE49-F238E27FC236}">
                <a16:creationId xmlns:a16="http://schemas.microsoft.com/office/drawing/2014/main" xmlns="" id="{140F8B0A-2F6E-7639-772C-03398C6359A2}"/>
              </a:ext>
            </a:extLst>
          </p:cNvPr>
          <p:cNvSpPr txBox="1"/>
          <p:nvPr/>
        </p:nvSpPr>
        <p:spPr>
          <a:xfrm>
            <a:off x="171435" y="4932727"/>
            <a:ext cx="2210612" cy="1015663"/>
          </a:xfrm>
          <a:prstGeom prst="rect">
            <a:avLst/>
          </a:prstGeom>
          <a:noFill/>
        </p:spPr>
        <p:txBody>
          <a:bodyPr wrap="square" rtlCol="0">
            <a:spAutoFit/>
          </a:bodyPr>
          <a:lstStyle/>
          <a:p>
            <a:r>
              <a:rPr lang="en-US" sz="2000" dirty="0">
                <a:solidFill>
                  <a:srgbClr val="FFFF00"/>
                </a:solidFill>
                <a:effectLst>
                  <a:outerShdw blurRad="38100" dist="38100" dir="2700000" algn="tl">
                    <a:srgbClr val="000000">
                      <a:alpha val="43137"/>
                    </a:srgbClr>
                  </a:outerShdw>
                </a:effectLst>
              </a:rPr>
              <a:t>de percentages van de </a:t>
            </a:r>
            <a:r>
              <a:rPr lang="en-US" sz="2000" dirty="0" err="1">
                <a:solidFill>
                  <a:srgbClr val="FFFF00"/>
                </a:solidFill>
                <a:effectLst>
                  <a:outerShdw blurRad="38100" dist="38100" dir="2700000" algn="tl">
                    <a:srgbClr val="000000">
                      <a:alpha val="43137"/>
                    </a:srgbClr>
                  </a:outerShdw>
                </a:effectLst>
              </a:rPr>
              <a:t>losse</a:t>
            </a:r>
            <a:r>
              <a:rPr lang="en-US" sz="2000" dirty="0">
                <a:solidFill>
                  <a:srgbClr val="FFFF00"/>
                </a:solidFill>
                <a:effectLst>
                  <a:outerShdw blurRad="38100" dist="38100" dir="2700000" algn="tl">
                    <a:srgbClr val="000000">
                      <a:alpha val="43137"/>
                    </a:srgbClr>
                  </a:outerShdw>
                </a:effectLst>
              </a:rPr>
              <a:t> </a:t>
            </a:r>
            <a:r>
              <a:rPr lang="en-US" sz="2000" dirty="0" err="1">
                <a:solidFill>
                  <a:srgbClr val="FFFF00"/>
                </a:solidFill>
                <a:effectLst>
                  <a:outerShdw blurRad="38100" dist="38100" dir="2700000" algn="tl">
                    <a:srgbClr val="000000">
                      <a:alpha val="43137"/>
                    </a:srgbClr>
                  </a:outerShdw>
                </a:effectLst>
              </a:rPr>
              <a:t>zaden</a:t>
            </a:r>
            <a:r>
              <a:rPr lang="en-US" sz="2000" dirty="0">
                <a:solidFill>
                  <a:srgbClr val="FFFF00"/>
                </a:solidFill>
                <a:effectLst>
                  <a:outerShdw blurRad="38100" dist="38100" dir="2700000" algn="tl">
                    <a:srgbClr val="000000">
                      <a:alpha val="43137"/>
                    </a:srgbClr>
                  </a:outerShdw>
                </a:effectLst>
              </a:rPr>
              <a:t> </a:t>
            </a:r>
            <a:r>
              <a:rPr lang="en-US" sz="2000" dirty="0" err="1">
                <a:solidFill>
                  <a:srgbClr val="FFFF00"/>
                </a:solidFill>
                <a:effectLst>
                  <a:outerShdw blurRad="38100" dist="38100" dir="2700000" algn="tl">
                    <a:srgbClr val="000000">
                      <a:alpha val="43137"/>
                    </a:srgbClr>
                  </a:outerShdw>
                </a:effectLst>
              </a:rPr>
              <a:t>niet</a:t>
            </a:r>
            <a:r>
              <a:rPr lang="en-US" sz="2000" dirty="0">
                <a:solidFill>
                  <a:srgbClr val="FFFF00"/>
                </a:solidFill>
                <a:effectLst>
                  <a:outerShdw blurRad="38100" dist="38100" dir="2700000" algn="tl">
                    <a:srgbClr val="000000">
                      <a:alpha val="43137"/>
                    </a:srgbClr>
                  </a:outerShdw>
                </a:effectLst>
              </a:rPr>
              <a:t> </a:t>
            </a:r>
            <a:r>
              <a:rPr lang="en-US" sz="2000" dirty="0" err="1">
                <a:solidFill>
                  <a:srgbClr val="FFFF00"/>
                </a:solidFill>
                <a:effectLst>
                  <a:outerShdw blurRad="38100" dist="38100" dir="2700000" algn="tl">
                    <a:srgbClr val="000000">
                      <a:alpha val="43137"/>
                    </a:srgbClr>
                  </a:outerShdw>
                </a:effectLst>
              </a:rPr>
              <a:t>gespecificeerd</a:t>
            </a:r>
            <a:endParaRPr lang="en-US" sz="2000" dirty="0">
              <a:solidFill>
                <a:srgbClr val="FFFF00"/>
              </a:solidFill>
              <a:effectLst>
                <a:outerShdw blurRad="38100" dist="38100" dir="2700000" algn="tl">
                  <a:srgbClr val="000000">
                    <a:alpha val="43137"/>
                  </a:srgbClr>
                </a:outerShdw>
              </a:effectLst>
            </a:endParaRPr>
          </a:p>
        </p:txBody>
      </p:sp>
      <p:sp>
        <p:nvSpPr>
          <p:cNvPr id="3" name="Speech Bubble: Oval 2">
            <a:extLst>
              <a:ext uri="{FF2B5EF4-FFF2-40B4-BE49-F238E27FC236}">
                <a16:creationId xmlns:a16="http://schemas.microsoft.com/office/drawing/2014/main" xmlns="" id="{AD80F783-88CB-35E8-4B2E-D6DF10CB85A0}"/>
              </a:ext>
            </a:extLst>
          </p:cNvPr>
          <p:cNvSpPr/>
          <p:nvPr/>
        </p:nvSpPr>
        <p:spPr>
          <a:xfrm>
            <a:off x="6412619" y="3654404"/>
            <a:ext cx="2315362" cy="967930"/>
          </a:xfrm>
          <a:prstGeom prst="wedgeEllipseCallout">
            <a:avLst>
              <a:gd name="adj1" fmla="val -72096"/>
              <a:gd name="adj2" fmla="val 43746"/>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Percentage</a:t>
            </a:r>
          </a:p>
          <a:p>
            <a:pPr algn="ctr"/>
            <a:r>
              <a:rPr lang="en-US" dirty="0" err="1">
                <a:solidFill>
                  <a:schemeClr val="tx1"/>
                </a:solidFill>
              </a:rPr>
              <a:t>Koolhydraten</a:t>
            </a:r>
            <a:r>
              <a:rPr lang="en-US" dirty="0">
                <a:solidFill>
                  <a:schemeClr val="tx1"/>
                </a:solidFill>
              </a:rPr>
              <a:t>?</a:t>
            </a:r>
          </a:p>
        </p:txBody>
      </p:sp>
    </p:spTree>
    <p:extLst>
      <p:ext uri="{BB962C8B-B14F-4D97-AF65-F5344CB8AC3E}">
        <p14:creationId xmlns:p14="http://schemas.microsoft.com/office/powerpoint/2010/main" val="1901360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C274D728-EE5B-236F-3A9D-1C23AB9E1F5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xmlns="" id="{CBC57220-D018-6335-7224-2789F84A9DEF}"/>
              </a:ext>
            </a:extLst>
          </p:cNvPr>
          <p:cNvSpPr>
            <a:spLocks noGrp="1"/>
          </p:cNvSpPr>
          <p:nvPr>
            <p:ph type="title"/>
          </p:nvPr>
        </p:nvSpPr>
        <p:spPr/>
        <p:txBody>
          <a:bodyPr/>
          <a:lstStyle/>
          <a:p>
            <a:r>
              <a:rPr lang="en-US" dirty="0"/>
              <a:t>Garvo 5465 </a:t>
            </a:r>
            <a:r>
              <a:rPr lang="en-US" dirty="0" err="1"/>
              <a:t>Kanarie</a:t>
            </a:r>
            <a:r>
              <a:rPr lang="en-US" dirty="0"/>
              <a:t> Plus</a:t>
            </a:r>
          </a:p>
        </p:txBody>
      </p:sp>
      <p:sp>
        <p:nvSpPr>
          <p:cNvPr id="4" name="Date Placeholder 3">
            <a:extLst>
              <a:ext uri="{FF2B5EF4-FFF2-40B4-BE49-F238E27FC236}">
                <a16:creationId xmlns:a16="http://schemas.microsoft.com/office/drawing/2014/main" xmlns="" id="{244D4EC4-4610-D1C3-F271-19E04113849F}"/>
              </a:ext>
            </a:extLst>
          </p:cNvPr>
          <p:cNvSpPr>
            <a:spLocks noGrp="1"/>
          </p:cNvSpPr>
          <p:nvPr>
            <p:ph type="dt" sz="half" idx="10"/>
          </p:nvPr>
        </p:nvSpPr>
        <p:spPr/>
        <p:txBody>
          <a:bodyPr/>
          <a:lstStyle/>
          <a:p>
            <a:r>
              <a:rPr lang="en-US"/>
              <a:t>06-Feb-24</a:t>
            </a:r>
            <a:endParaRPr lang="en-US" dirty="0"/>
          </a:p>
        </p:txBody>
      </p:sp>
      <p:sp>
        <p:nvSpPr>
          <p:cNvPr id="5" name="Footer Placeholder 4">
            <a:extLst>
              <a:ext uri="{FF2B5EF4-FFF2-40B4-BE49-F238E27FC236}">
                <a16:creationId xmlns:a16="http://schemas.microsoft.com/office/drawing/2014/main" xmlns="" id="{0E86AC92-EDD8-1C30-3014-B3720ECCEACB}"/>
              </a:ext>
            </a:extLst>
          </p:cNvPr>
          <p:cNvSpPr>
            <a:spLocks noGrp="1"/>
          </p:cNvSpPr>
          <p:nvPr>
            <p:ph type="ftr" sz="quarter" idx="11"/>
          </p:nvPr>
        </p:nvSpPr>
        <p:spPr/>
        <p:txBody>
          <a:bodyPr/>
          <a:lstStyle/>
          <a:p>
            <a:r>
              <a:rPr lang="nl-NL"/>
              <a:t>Omstandigheden voor de Kleurkanariekweek: Voeding</a:t>
            </a:r>
            <a:endParaRPr lang="en-US" dirty="0"/>
          </a:p>
        </p:txBody>
      </p:sp>
      <p:sp>
        <p:nvSpPr>
          <p:cNvPr id="6" name="Slide Number Placeholder 5">
            <a:extLst>
              <a:ext uri="{FF2B5EF4-FFF2-40B4-BE49-F238E27FC236}">
                <a16:creationId xmlns:a16="http://schemas.microsoft.com/office/drawing/2014/main" xmlns="" id="{95FE5980-64BB-A131-0E8D-CF3B82AB0DB1}"/>
              </a:ext>
            </a:extLst>
          </p:cNvPr>
          <p:cNvSpPr>
            <a:spLocks noGrp="1"/>
          </p:cNvSpPr>
          <p:nvPr>
            <p:ph type="sldNum" sz="quarter" idx="12"/>
          </p:nvPr>
        </p:nvSpPr>
        <p:spPr/>
        <p:txBody>
          <a:bodyPr/>
          <a:lstStyle/>
          <a:p>
            <a:fld id="{4FAB73BC-B049-4115-A692-8D63A059BFB8}" type="slidenum">
              <a:rPr lang="en-US" smtClean="0"/>
              <a:pPr/>
              <a:t>49</a:t>
            </a:fld>
            <a:endParaRPr lang="en-US" dirty="0"/>
          </a:p>
        </p:txBody>
      </p:sp>
      <p:sp>
        <p:nvSpPr>
          <p:cNvPr id="11" name="TextBox 10">
            <a:extLst>
              <a:ext uri="{FF2B5EF4-FFF2-40B4-BE49-F238E27FC236}">
                <a16:creationId xmlns:a16="http://schemas.microsoft.com/office/drawing/2014/main" xmlns="" id="{8CA81627-C1E4-C7EE-2AA2-81BA41DB7A76}"/>
              </a:ext>
            </a:extLst>
          </p:cNvPr>
          <p:cNvSpPr txBox="1"/>
          <p:nvPr/>
        </p:nvSpPr>
        <p:spPr>
          <a:xfrm>
            <a:off x="6330180" y="228803"/>
            <a:ext cx="2344128" cy="3508653"/>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spcBef>
                <a:spcPts val="100"/>
              </a:spcBef>
              <a:spcAft>
                <a:spcPts val="100"/>
              </a:spcAft>
            </a:pPr>
            <a:r>
              <a:rPr lang="en-US" sz="2000" dirty="0" err="1">
                <a:solidFill>
                  <a:srgbClr val="C00000"/>
                </a:solidFill>
              </a:rPr>
              <a:t>Samenstelling</a:t>
            </a:r>
            <a:endParaRPr lang="en-US" sz="2000" dirty="0">
              <a:solidFill>
                <a:srgbClr val="C00000"/>
              </a:solidFill>
            </a:endParaRPr>
          </a:p>
          <a:p>
            <a:pPr>
              <a:spcBef>
                <a:spcPts val="100"/>
              </a:spcBef>
              <a:spcAft>
                <a:spcPts val="100"/>
              </a:spcAft>
            </a:pPr>
            <a:r>
              <a:rPr lang="en-US" sz="1600" b="0" i="0" dirty="0" err="1">
                <a:solidFill>
                  <a:schemeClr val="tx1"/>
                </a:solidFill>
                <a:effectLst/>
              </a:rPr>
              <a:t>kanarie</a:t>
            </a:r>
            <a:r>
              <a:rPr lang="en-US" sz="1600" b="0" i="0" dirty="0">
                <a:solidFill>
                  <a:schemeClr val="tx1"/>
                </a:solidFill>
                <a:effectLst/>
              </a:rPr>
              <a:t> </a:t>
            </a:r>
            <a:r>
              <a:rPr lang="en-US" sz="1600" b="0" i="0" dirty="0" err="1">
                <a:solidFill>
                  <a:schemeClr val="tx1"/>
                </a:solidFill>
                <a:effectLst/>
              </a:rPr>
              <a:t>witzaad</a:t>
            </a:r>
            <a:r>
              <a:rPr lang="en-US" sz="1600" b="0" i="0" dirty="0">
                <a:solidFill>
                  <a:schemeClr val="tx1"/>
                </a:solidFill>
                <a:effectLst/>
              </a:rPr>
              <a:t> 34% </a:t>
            </a:r>
            <a:r>
              <a:rPr lang="en-US" sz="1600" b="0" i="0" dirty="0" err="1">
                <a:solidFill>
                  <a:schemeClr val="tx1"/>
                </a:solidFill>
                <a:effectLst/>
              </a:rPr>
              <a:t>raapzaad</a:t>
            </a:r>
            <a:r>
              <a:rPr lang="en-US" sz="1600" b="0" i="0" dirty="0">
                <a:solidFill>
                  <a:schemeClr val="tx1"/>
                </a:solidFill>
                <a:effectLst/>
              </a:rPr>
              <a:t> 29%</a:t>
            </a:r>
          </a:p>
          <a:p>
            <a:pPr>
              <a:spcBef>
                <a:spcPts val="100"/>
              </a:spcBef>
              <a:spcAft>
                <a:spcPts val="100"/>
              </a:spcAft>
            </a:pPr>
            <a:r>
              <a:rPr lang="en-US" sz="1600" b="0" i="0" dirty="0">
                <a:solidFill>
                  <a:schemeClr val="tx1"/>
                </a:solidFill>
                <a:effectLst/>
              </a:rPr>
              <a:t>haver </a:t>
            </a:r>
            <a:r>
              <a:rPr lang="en-US" sz="1600" b="0" i="0" dirty="0" err="1">
                <a:solidFill>
                  <a:schemeClr val="tx1"/>
                </a:solidFill>
                <a:effectLst/>
              </a:rPr>
              <a:t>gepeld</a:t>
            </a:r>
            <a:r>
              <a:rPr lang="en-US" sz="1600" b="0" i="0" dirty="0">
                <a:solidFill>
                  <a:schemeClr val="tx1"/>
                </a:solidFill>
                <a:effectLst/>
              </a:rPr>
              <a:t> 11% </a:t>
            </a:r>
            <a:r>
              <a:rPr lang="en-US" sz="1600" b="0" i="0" dirty="0" err="1">
                <a:solidFill>
                  <a:schemeClr val="tx1"/>
                </a:solidFill>
                <a:effectLst/>
              </a:rPr>
              <a:t>negerzaad</a:t>
            </a:r>
            <a:r>
              <a:rPr lang="en-US" sz="1600" b="0" i="0" dirty="0">
                <a:solidFill>
                  <a:schemeClr val="tx1"/>
                </a:solidFill>
                <a:effectLst/>
              </a:rPr>
              <a:t> 11% </a:t>
            </a:r>
            <a:r>
              <a:rPr lang="en-US" sz="1600" b="0" i="0" dirty="0" err="1">
                <a:solidFill>
                  <a:schemeClr val="tx1"/>
                </a:solidFill>
                <a:effectLst/>
              </a:rPr>
              <a:t>hennepzaad</a:t>
            </a:r>
            <a:r>
              <a:rPr lang="en-US" sz="1600" b="0" i="0" dirty="0">
                <a:solidFill>
                  <a:schemeClr val="tx1"/>
                </a:solidFill>
                <a:effectLst/>
              </a:rPr>
              <a:t> 4%            </a:t>
            </a:r>
            <a:r>
              <a:rPr lang="en-US" sz="1600" b="0" i="0" dirty="0" err="1">
                <a:solidFill>
                  <a:schemeClr val="tx1"/>
                </a:solidFill>
                <a:effectLst/>
              </a:rPr>
              <a:t>lijnzaad</a:t>
            </a:r>
            <a:r>
              <a:rPr lang="en-US" sz="1600" b="0" i="0" dirty="0">
                <a:solidFill>
                  <a:schemeClr val="tx1"/>
                </a:solidFill>
                <a:effectLst/>
              </a:rPr>
              <a:t> 3% </a:t>
            </a:r>
          </a:p>
          <a:p>
            <a:pPr>
              <a:spcBef>
                <a:spcPts val="100"/>
              </a:spcBef>
              <a:spcAft>
                <a:spcPts val="100"/>
              </a:spcAft>
            </a:pPr>
            <a:r>
              <a:rPr lang="en-US" sz="1600" b="0" i="0" dirty="0" err="1">
                <a:solidFill>
                  <a:schemeClr val="tx1"/>
                </a:solidFill>
                <a:effectLst/>
              </a:rPr>
              <a:t>graszaad</a:t>
            </a:r>
            <a:r>
              <a:rPr lang="en-US" sz="1600" b="0" i="0" dirty="0">
                <a:solidFill>
                  <a:schemeClr val="tx1"/>
                </a:solidFill>
                <a:effectLst/>
              </a:rPr>
              <a:t> </a:t>
            </a:r>
            <a:r>
              <a:rPr lang="en-US" sz="1600" b="0" i="0" dirty="0" err="1">
                <a:solidFill>
                  <a:schemeClr val="tx1"/>
                </a:solidFill>
                <a:effectLst/>
              </a:rPr>
              <a:t>fijn</a:t>
            </a:r>
            <a:r>
              <a:rPr lang="en-US" sz="1600" b="0" i="0" dirty="0">
                <a:solidFill>
                  <a:schemeClr val="tx1"/>
                </a:solidFill>
                <a:effectLst/>
              </a:rPr>
              <a:t>/medium 2% </a:t>
            </a:r>
            <a:r>
              <a:rPr lang="en-US" sz="1600" b="0" i="0" dirty="0" err="1">
                <a:solidFill>
                  <a:schemeClr val="tx1"/>
                </a:solidFill>
                <a:effectLst/>
              </a:rPr>
              <a:t>boekweit</a:t>
            </a:r>
            <a:r>
              <a:rPr lang="en-US" sz="1600" b="0" i="0" dirty="0">
                <a:solidFill>
                  <a:schemeClr val="tx1"/>
                </a:solidFill>
                <a:effectLst/>
              </a:rPr>
              <a:t> 2%</a:t>
            </a:r>
          </a:p>
          <a:p>
            <a:pPr>
              <a:spcBef>
                <a:spcPts val="100"/>
              </a:spcBef>
              <a:spcAft>
                <a:spcPts val="100"/>
              </a:spcAft>
            </a:pPr>
            <a:r>
              <a:rPr lang="en-US" sz="1600" b="0" i="0" dirty="0" err="1">
                <a:solidFill>
                  <a:schemeClr val="tx1"/>
                </a:solidFill>
                <a:effectLst/>
              </a:rPr>
              <a:t>perillazaad</a:t>
            </a:r>
            <a:r>
              <a:rPr lang="en-US" sz="1600" b="0" i="0" dirty="0">
                <a:solidFill>
                  <a:schemeClr val="tx1"/>
                </a:solidFill>
                <a:effectLst/>
              </a:rPr>
              <a:t> wit 1%</a:t>
            </a:r>
          </a:p>
          <a:p>
            <a:pPr>
              <a:spcBef>
                <a:spcPts val="100"/>
              </a:spcBef>
              <a:spcAft>
                <a:spcPts val="100"/>
              </a:spcAft>
            </a:pPr>
            <a:r>
              <a:rPr lang="en-US" sz="1600" b="0" i="0" dirty="0">
                <a:solidFill>
                  <a:schemeClr val="tx1"/>
                </a:solidFill>
                <a:effectLst/>
              </a:rPr>
              <a:t>millet </a:t>
            </a:r>
            <a:r>
              <a:rPr lang="en-US" sz="1600" b="0" i="0" dirty="0" err="1">
                <a:solidFill>
                  <a:schemeClr val="tx1"/>
                </a:solidFill>
                <a:effectLst/>
              </a:rPr>
              <a:t>japans</a:t>
            </a:r>
            <a:r>
              <a:rPr lang="en-US" sz="1600" b="0" i="0" dirty="0">
                <a:solidFill>
                  <a:schemeClr val="tx1"/>
                </a:solidFill>
                <a:effectLst/>
              </a:rPr>
              <a:t> 1%, </a:t>
            </a:r>
            <a:r>
              <a:rPr lang="en-US" sz="1600" b="0" i="0" dirty="0" err="1">
                <a:solidFill>
                  <a:schemeClr val="tx1"/>
                </a:solidFill>
                <a:effectLst/>
              </a:rPr>
              <a:t>klaverzaad</a:t>
            </a:r>
            <a:r>
              <a:rPr lang="en-US" sz="1600" b="0" i="0" dirty="0">
                <a:solidFill>
                  <a:schemeClr val="tx1"/>
                </a:solidFill>
                <a:effectLst/>
              </a:rPr>
              <a:t> 1% </a:t>
            </a:r>
          </a:p>
          <a:p>
            <a:pPr>
              <a:spcBef>
                <a:spcPts val="100"/>
              </a:spcBef>
              <a:spcAft>
                <a:spcPts val="100"/>
              </a:spcAft>
            </a:pPr>
            <a:r>
              <a:rPr lang="en-US" sz="1600" b="0" i="0" dirty="0" err="1">
                <a:solidFill>
                  <a:schemeClr val="tx1"/>
                </a:solidFill>
                <a:effectLst/>
              </a:rPr>
              <a:t>radijszaad</a:t>
            </a:r>
            <a:r>
              <a:rPr lang="en-US" sz="1600" b="0" i="0" dirty="0">
                <a:solidFill>
                  <a:schemeClr val="tx1"/>
                </a:solidFill>
                <a:effectLst/>
              </a:rPr>
              <a:t> 1%</a:t>
            </a:r>
            <a:endParaRPr lang="en-US" sz="1600" dirty="0">
              <a:solidFill>
                <a:schemeClr val="tx1"/>
              </a:solidFill>
            </a:endParaRPr>
          </a:p>
        </p:txBody>
      </p:sp>
      <p:sp>
        <p:nvSpPr>
          <p:cNvPr id="14" name="TextBox 13">
            <a:extLst>
              <a:ext uri="{FF2B5EF4-FFF2-40B4-BE49-F238E27FC236}">
                <a16:creationId xmlns:a16="http://schemas.microsoft.com/office/drawing/2014/main" xmlns="" id="{AAC22914-B5C9-9DFB-EE46-F98B1192E454}"/>
              </a:ext>
            </a:extLst>
          </p:cNvPr>
          <p:cNvSpPr txBox="1"/>
          <p:nvPr/>
        </p:nvSpPr>
        <p:spPr>
          <a:xfrm>
            <a:off x="2696458" y="3639853"/>
            <a:ext cx="3427506" cy="2385268"/>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fontAlgn="base"/>
            <a:r>
              <a:rPr lang="nl-NL" dirty="0">
                <a:solidFill>
                  <a:schemeClr val="tx1"/>
                </a:solidFill>
              </a:rPr>
              <a:t>V</a:t>
            </a:r>
            <a:r>
              <a:rPr lang="nl-NL" b="0" i="0" dirty="0">
                <a:solidFill>
                  <a:schemeClr val="tx1"/>
                </a:solidFill>
                <a:effectLst/>
              </a:rPr>
              <a:t>olledige, gevarieerde mengeling voor zowel postuur- als kleurkanaries. </a:t>
            </a:r>
            <a:r>
              <a:rPr lang="en-US" dirty="0">
                <a:solidFill>
                  <a:schemeClr val="tx1"/>
                </a:solidFill>
              </a:rPr>
              <a:t>Bestaat voor 50% </a:t>
            </a:r>
            <a:r>
              <a:rPr lang="en-US" dirty="0" err="1">
                <a:solidFill>
                  <a:schemeClr val="tx1"/>
                </a:solidFill>
              </a:rPr>
              <a:t>uit</a:t>
            </a:r>
            <a:r>
              <a:rPr lang="en-US" dirty="0">
                <a:solidFill>
                  <a:schemeClr val="tx1"/>
                </a:solidFill>
              </a:rPr>
              <a:t> </a:t>
            </a:r>
            <a:r>
              <a:rPr lang="en-US" dirty="0" err="1">
                <a:solidFill>
                  <a:schemeClr val="tx1"/>
                </a:solidFill>
              </a:rPr>
              <a:t>koolhydraatrijke</a:t>
            </a:r>
            <a:r>
              <a:rPr lang="en-US" dirty="0">
                <a:solidFill>
                  <a:schemeClr val="tx1"/>
                </a:solidFill>
              </a:rPr>
              <a:t> </a:t>
            </a:r>
            <a:r>
              <a:rPr lang="en-US" dirty="0" err="1">
                <a:solidFill>
                  <a:schemeClr val="tx1"/>
                </a:solidFill>
              </a:rPr>
              <a:t>zaden</a:t>
            </a:r>
            <a:r>
              <a:rPr lang="en-US" dirty="0">
                <a:solidFill>
                  <a:schemeClr val="tx1"/>
                </a:solidFill>
              </a:rPr>
              <a:t> en voor 50% </a:t>
            </a:r>
            <a:r>
              <a:rPr lang="en-US" dirty="0" err="1">
                <a:solidFill>
                  <a:schemeClr val="tx1"/>
                </a:solidFill>
              </a:rPr>
              <a:t>uit</a:t>
            </a:r>
            <a:r>
              <a:rPr lang="en-US" dirty="0">
                <a:solidFill>
                  <a:schemeClr val="tx1"/>
                </a:solidFill>
              </a:rPr>
              <a:t> </a:t>
            </a:r>
            <a:r>
              <a:rPr lang="en-US" dirty="0" err="1">
                <a:solidFill>
                  <a:schemeClr val="tx1"/>
                </a:solidFill>
              </a:rPr>
              <a:t>vetrijke</a:t>
            </a:r>
            <a:r>
              <a:rPr lang="en-US" dirty="0">
                <a:solidFill>
                  <a:schemeClr val="tx1"/>
                </a:solidFill>
              </a:rPr>
              <a:t>.</a:t>
            </a:r>
            <a:endParaRPr lang="en-US" b="0" i="0" dirty="0">
              <a:solidFill>
                <a:schemeClr val="tx1"/>
              </a:solidFill>
              <a:effectLst/>
            </a:endParaRPr>
          </a:p>
          <a:p>
            <a:pPr algn="l" fontAlgn="base">
              <a:spcBef>
                <a:spcPts val="600"/>
              </a:spcBef>
            </a:pPr>
            <a:r>
              <a:rPr lang="en-US" i="0" dirty="0" err="1">
                <a:solidFill>
                  <a:srgbClr val="C00000"/>
                </a:solidFill>
                <a:effectLst/>
              </a:rPr>
              <a:t>Analytische</a:t>
            </a:r>
            <a:r>
              <a:rPr lang="en-US" i="0" dirty="0">
                <a:solidFill>
                  <a:srgbClr val="C00000"/>
                </a:solidFill>
                <a:effectLst/>
              </a:rPr>
              <a:t> </a:t>
            </a:r>
            <a:r>
              <a:rPr lang="en-US" i="0" dirty="0" err="1">
                <a:solidFill>
                  <a:srgbClr val="C00000"/>
                </a:solidFill>
                <a:effectLst/>
              </a:rPr>
              <a:t>bestanddelen</a:t>
            </a:r>
            <a:endParaRPr lang="en-US" i="0" dirty="0">
              <a:solidFill>
                <a:srgbClr val="C00000"/>
              </a:solidFill>
              <a:effectLst/>
            </a:endParaRPr>
          </a:p>
          <a:p>
            <a:pPr algn="l" fontAlgn="base"/>
            <a:r>
              <a:rPr lang="en-US" b="0" i="0" dirty="0" err="1">
                <a:solidFill>
                  <a:schemeClr val="tx1"/>
                </a:solidFill>
                <a:effectLst/>
              </a:rPr>
              <a:t>ruw</a:t>
            </a:r>
            <a:r>
              <a:rPr lang="en-US" b="0" i="0" dirty="0">
                <a:solidFill>
                  <a:schemeClr val="tx1"/>
                </a:solidFill>
                <a:effectLst/>
              </a:rPr>
              <a:t> </a:t>
            </a:r>
            <a:r>
              <a:rPr lang="en-US" b="0" i="0" dirty="0" err="1">
                <a:solidFill>
                  <a:schemeClr val="tx1"/>
                </a:solidFill>
                <a:effectLst/>
              </a:rPr>
              <a:t>eiwit</a:t>
            </a:r>
            <a:r>
              <a:rPr lang="en-US" b="0" i="0" dirty="0">
                <a:solidFill>
                  <a:schemeClr val="tx1"/>
                </a:solidFill>
                <a:effectLst/>
              </a:rPr>
              <a:t> 17,1 %, </a:t>
            </a:r>
            <a:r>
              <a:rPr lang="en-US" b="0" i="0" dirty="0" err="1">
                <a:solidFill>
                  <a:schemeClr val="tx1"/>
                </a:solidFill>
                <a:effectLst/>
              </a:rPr>
              <a:t>ruw</a:t>
            </a:r>
            <a:r>
              <a:rPr lang="en-US" b="0" i="0" dirty="0">
                <a:solidFill>
                  <a:schemeClr val="tx1"/>
                </a:solidFill>
                <a:effectLst/>
              </a:rPr>
              <a:t> vet 23,1 %, </a:t>
            </a:r>
            <a:r>
              <a:rPr lang="en-US" b="0" i="0" dirty="0" err="1">
                <a:solidFill>
                  <a:schemeClr val="tx1"/>
                </a:solidFill>
                <a:effectLst/>
              </a:rPr>
              <a:t>ruwe</a:t>
            </a:r>
            <a:r>
              <a:rPr lang="en-US" b="0" i="0" dirty="0">
                <a:solidFill>
                  <a:schemeClr val="tx1"/>
                </a:solidFill>
                <a:effectLst/>
              </a:rPr>
              <a:t> </a:t>
            </a:r>
            <a:r>
              <a:rPr lang="en-US" b="0" i="0" dirty="0" err="1">
                <a:solidFill>
                  <a:schemeClr val="tx1"/>
                </a:solidFill>
                <a:effectLst/>
              </a:rPr>
              <a:t>celstof</a:t>
            </a:r>
            <a:r>
              <a:rPr lang="en-US" b="0" i="0" dirty="0">
                <a:solidFill>
                  <a:schemeClr val="tx1"/>
                </a:solidFill>
                <a:effectLst/>
              </a:rPr>
              <a:t> 9,3 %, </a:t>
            </a:r>
            <a:r>
              <a:rPr lang="en-US" b="0" i="0" dirty="0" err="1">
                <a:solidFill>
                  <a:schemeClr val="tx1"/>
                </a:solidFill>
                <a:effectLst/>
              </a:rPr>
              <a:t>ruwe</a:t>
            </a:r>
            <a:r>
              <a:rPr lang="en-US" b="0" i="0" dirty="0">
                <a:solidFill>
                  <a:schemeClr val="tx1"/>
                </a:solidFill>
                <a:effectLst/>
              </a:rPr>
              <a:t> as 4,0 %</a:t>
            </a:r>
          </a:p>
        </p:txBody>
      </p:sp>
      <p:pic>
        <p:nvPicPr>
          <p:cNvPr id="7" name="Picture 6">
            <a:extLst>
              <a:ext uri="{FF2B5EF4-FFF2-40B4-BE49-F238E27FC236}">
                <a16:creationId xmlns:a16="http://schemas.microsoft.com/office/drawing/2014/main" xmlns="" id="{E965139B-BA51-4D33-6286-C90B200146E5}"/>
              </a:ext>
            </a:extLst>
          </p:cNvPr>
          <p:cNvPicPr>
            <a:picLocks noChangeAspect="1"/>
          </p:cNvPicPr>
          <p:nvPr/>
        </p:nvPicPr>
        <p:blipFill>
          <a:blip r:embed="rId2"/>
          <a:stretch>
            <a:fillRect/>
          </a:stretch>
        </p:blipFill>
        <p:spPr>
          <a:xfrm>
            <a:off x="2696458" y="751486"/>
            <a:ext cx="3585794" cy="2466661"/>
          </a:xfrm>
          <a:prstGeom prst="rect">
            <a:avLst/>
          </a:prstGeom>
        </p:spPr>
      </p:pic>
      <p:pic>
        <p:nvPicPr>
          <p:cNvPr id="9" name="Picture 8">
            <a:extLst>
              <a:ext uri="{FF2B5EF4-FFF2-40B4-BE49-F238E27FC236}">
                <a16:creationId xmlns:a16="http://schemas.microsoft.com/office/drawing/2014/main" xmlns="" id="{5EAA4883-5918-DC36-B78A-39F14AA20303}"/>
              </a:ext>
            </a:extLst>
          </p:cNvPr>
          <p:cNvPicPr>
            <a:picLocks noChangeAspect="1"/>
          </p:cNvPicPr>
          <p:nvPr/>
        </p:nvPicPr>
        <p:blipFill>
          <a:blip r:embed="rId3"/>
          <a:stretch>
            <a:fillRect/>
          </a:stretch>
        </p:blipFill>
        <p:spPr>
          <a:xfrm>
            <a:off x="6529178" y="3802792"/>
            <a:ext cx="1809479" cy="2804332"/>
          </a:xfrm>
          <a:prstGeom prst="rect">
            <a:avLst/>
          </a:prstGeom>
        </p:spPr>
      </p:pic>
      <p:sp>
        <p:nvSpPr>
          <p:cNvPr id="15" name="TextBox 14">
            <a:extLst>
              <a:ext uri="{FF2B5EF4-FFF2-40B4-BE49-F238E27FC236}">
                <a16:creationId xmlns:a16="http://schemas.microsoft.com/office/drawing/2014/main" xmlns="" id="{B78DCB25-537C-0B24-DEA5-71D14CB29614}"/>
              </a:ext>
            </a:extLst>
          </p:cNvPr>
          <p:cNvSpPr txBox="1"/>
          <p:nvPr/>
        </p:nvSpPr>
        <p:spPr>
          <a:xfrm>
            <a:off x="163882" y="5204958"/>
            <a:ext cx="2327648" cy="646331"/>
          </a:xfrm>
          <a:prstGeom prst="rect">
            <a:avLst/>
          </a:prstGeom>
          <a:noFill/>
        </p:spPr>
        <p:txBody>
          <a:bodyPr wrap="square">
            <a:spAutoFit/>
          </a:bodyPr>
          <a:lstStyle/>
          <a:p>
            <a:r>
              <a:rPr lang="en-US" dirty="0">
                <a:solidFill>
                  <a:srgbClr val="FFFF00"/>
                </a:solidFill>
                <a:effectLst>
                  <a:outerShdw blurRad="38100" dist="38100" dir="2700000" algn="tl">
                    <a:srgbClr val="000000">
                      <a:alpha val="43137"/>
                    </a:srgbClr>
                  </a:outerShdw>
                </a:effectLst>
              </a:rPr>
              <a:t>50% </a:t>
            </a:r>
            <a:r>
              <a:rPr lang="en-US" dirty="0" err="1">
                <a:solidFill>
                  <a:srgbClr val="FFFF00"/>
                </a:solidFill>
                <a:effectLst>
                  <a:outerShdw blurRad="38100" dist="38100" dir="2700000" algn="tl">
                    <a:srgbClr val="000000">
                      <a:alpha val="43137"/>
                    </a:srgbClr>
                  </a:outerShdw>
                </a:effectLst>
              </a:rPr>
              <a:t>zetmeelhoudend</a:t>
            </a:r>
            <a:endParaRPr lang="en-US" dirty="0">
              <a:solidFill>
                <a:srgbClr val="FFFF00"/>
              </a:solidFill>
              <a:effectLst>
                <a:outerShdw blurRad="38100" dist="38100" dir="2700000" algn="tl">
                  <a:srgbClr val="000000">
                    <a:alpha val="43137"/>
                  </a:srgbClr>
                </a:outerShdw>
              </a:effectLst>
            </a:endParaRPr>
          </a:p>
          <a:p>
            <a:r>
              <a:rPr lang="en-US" dirty="0">
                <a:solidFill>
                  <a:srgbClr val="FFFF00"/>
                </a:solidFill>
                <a:effectLst>
                  <a:outerShdw blurRad="38100" dist="38100" dir="2700000" algn="tl">
                    <a:srgbClr val="000000">
                      <a:alpha val="43137"/>
                    </a:srgbClr>
                  </a:outerShdw>
                </a:effectLst>
              </a:rPr>
              <a:t>50% </a:t>
            </a:r>
            <a:r>
              <a:rPr lang="en-US" dirty="0" err="1">
                <a:solidFill>
                  <a:srgbClr val="FFFF00"/>
                </a:solidFill>
                <a:effectLst>
                  <a:outerShdw blurRad="38100" dist="38100" dir="2700000" algn="tl">
                    <a:srgbClr val="000000">
                      <a:alpha val="43137"/>
                    </a:srgbClr>
                  </a:outerShdw>
                </a:effectLst>
              </a:rPr>
              <a:t>oliehoudend</a:t>
            </a:r>
            <a:endParaRPr lang="en-US" dirty="0">
              <a:solidFill>
                <a:srgbClr val="FFFF00"/>
              </a:solidFill>
              <a:effectLst>
                <a:outerShdw blurRad="38100" dist="38100" dir="2700000" algn="tl">
                  <a:srgbClr val="000000">
                    <a:alpha val="43137"/>
                  </a:srgbClr>
                </a:outerShdw>
              </a:effectLst>
            </a:endParaRPr>
          </a:p>
        </p:txBody>
      </p:sp>
      <p:sp>
        <p:nvSpPr>
          <p:cNvPr id="3" name="Speech Bubble: Oval 2">
            <a:extLst>
              <a:ext uri="{FF2B5EF4-FFF2-40B4-BE49-F238E27FC236}">
                <a16:creationId xmlns:a16="http://schemas.microsoft.com/office/drawing/2014/main" xmlns="" id="{31B265A1-0C6F-F8AF-7CF9-E43C9801E419}"/>
              </a:ext>
            </a:extLst>
          </p:cNvPr>
          <p:cNvSpPr/>
          <p:nvPr/>
        </p:nvSpPr>
        <p:spPr>
          <a:xfrm>
            <a:off x="6358946" y="4595607"/>
            <a:ext cx="2315362" cy="967930"/>
          </a:xfrm>
          <a:prstGeom prst="wedgeEllipseCallout">
            <a:avLst>
              <a:gd name="adj1" fmla="val -72096"/>
              <a:gd name="adj2" fmla="val 43746"/>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Percentage</a:t>
            </a:r>
          </a:p>
          <a:p>
            <a:pPr algn="ctr"/>
            <a:r>
              <a:rPr lang="en-US" dirty="0" err="1">
                <a:solidFill>
                  <a:schemeClr val="tx1"/>
                </a:solidFill>
              </a:rPr>
              <a:t>Koolhydraten</a:t>
            </a:r>
            <a:r>
              <a:rPr lang="en-US" dirty="0">
                <a:solidFill>
                  <a:schemeClr val="tx1"/>
                </a:solidFill>
              </a:rPr>
              <a:t>?</a:t>
            </a:r>
          </a:p>
        </p:txBody>
      </p:sp>
    </p:spTree>
    <p:extLst>
      <p:ext uri="{BB962C8B-B14F-4D97-AF65-F5344CB8AC3E}">
        <p14:creationId xmlns:p14="http://schemas.microsoft.com/office/powerpoint/2010/main" val="1732951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xmlns="" id="{66D33421-5559-40C1-A125-C88BACB340B9}"/>
              </a:ext>
            </a:extLst>
          </p:cNvPr>
          <p:cNvSpPr>
            <a:spLocks noGrp="1"/>
          </p:cNvSpPr>
          <p:nvPr>
            <p:ph type="title"/>
          </p:nvPr>
        </p:nvSpPr>
        <p:spPr/>
        <p:txBody>
          <a:bodyPr/>
          <a:lstStyle/>
          <a:p>
            <a:r>
              <a:rPr lang="en-US" dirty="0">
                <a:solidFill>
                  <a:schemeClr val="tx2"/>
                </a:solidFill>
              </a:rPr>
              <a:t>1. </a:t>
            </a:r>
            <a:r>
              <a:rPr lang="en-US" dirty="0" err="1">
                <a:solidFill>
                  <a:schemeClr val="tx2"/>
                </a:solidFill>
              </a:rPr>
              <a:t>Hoofdlijnen</a:t>
            </a:r>
            <a:r>
              <a:rPr lang="en-US" dirty="0">
                <a:solidFill>
                  <a:schemeClr val="tx2"/>
                </a:solidFill>
              </a:rPr>
              <a:t> van Voeding</a:t>
            </a:r>
          </a:p>
        </p:txBody>
      </p:sp>
      <p:sp>
        <p:nvSpPr>
          <p:cNvPr id="7" name="Text Placeholder 6">
            <a:extLst>
              <a:ext uri="{FF2B5EF4-FFF2-40B4-BE49-F238E27FC236}">
                <a16:creationId xmlns:a16="http://schemas.microsoft.com/office/drawing/2014/main" xmlns="" id="{C718CA1C-3728-4348-BAE9-B5CE7B8E1903}"/>
              </a:ext>
            </a:extLst>
          </p:cNvPr>
          <p:cNvSpPr>
            <a:spLocks noGrp="1"/>
          </p:cNvSpPr>
          <p:nvPr>
            <p:ph type="body" idx="1"/>
          </p:nvPr>
        </p:nvSpPr>
        <p:spPr/>
        <p:txBody>
          <a:bodyPr/>
          <a:lstStyle/>
          <a:p>
            <a:r>
              <a:rPr lang="en-US" dirty="0" err="1">
                <a:solidFill>
                  <a:srgbClr val="0070C0"/>
                </a:solidFill>
              </a:rPr>
              <a:t>Algemene</a:t>
            </a:r>
            <a:r>
              <a:rPr lang="en-US" dirty="0">
                <a:solidFill>
                  <a:srgbClr val="0070C0"/>
                </a:solidFill>
              </a:rPr>
              <a:t> </a:t>
            </a:r>
            <a:r>
              <a:rPr lang="en-US" dirty="0" err="1">
                <a:solidFill>
                  <a:srgbClr val="0070C0"/>
                </a:solidFill>
              </a:rPr>
              <a:t>principes</a:t>
            </a:r>
            <a:r>
              <a:rPr lang="en-US" dirty="0">
                <a:solidFill>
                  <a:srgbClr val="0070C0"/>
                </a:solidFill>
              </a:rPr>
              <a:t>, </a:t>
            </a:r>
            <a:r>
              <a:rPr lang="en-US" dirty="0" err="1">
                <a:solidFill>
                  <a:srgbClr val="0070C0"/>
                </a:solidFill>
              </a:rPr>
              <a:t>invloed</a:t>
            </a:r>
            <a:r>
              <a:rPr lang="en-US" dirty="0">
                <a:solidFill>
                  <a:srgbClr val="0070C0"/>
                </a:solidFill>
              </a:rPr>
              <a:t> van het </a:t>
            </a:r>
            <a:r>
              <a:rPr lang="en-US" dirty="0" err="1">
                <a:solidFill>
                  <a:srgbClr val="0070C0"/>
                </a:solidFill>
              </a:rPr>
              <a:t>jaargetijde</a:t>
            </a:r>
            <a:endParaRPr lang="en-US" dirty="0">
              <a:solidFill>
                <a:srgbClr val="0070C0"/>
              </a:solidFill>
            </a:endParaRPr>
          </a:p>
        </p:txBody>
      </p:sp>
      <p:sp>
        <p:nvSpPr>
          <p:cNvPr id="4" name="Date Placeholder 3">
            <a:extLst>
              <a:ext uri="{FF2B5EF4-FFF2-40B4-BE49-F238E27FC236}">
                <a16:creationId xmlns:a16="http://schemas.microsoft.com/office/drawing/2014/main" xmlns="" id="{2AC4823B-BED1-448C-AA58-099D6C5F72B9}"/>
              </a:ext>
            </a:extLst>
          </p:cNvPr>
          <p:cNvSpPr>
            <a:spLocks noGrp="1"/>
          </p:cNvSpPr>
          <p:nvPr>
            <p:ph type="dt" sz="half" idx="10"/>
          </p:nvPr>
        </p:nvSpPr>
        <p:spPr/>
        <p:txBody>
          <a:bodyPr/>
          <a:lstStyle/>
          <a:p>
            <a:r>
              <a:rPr lang="en-US"/>
              <a:t>06-Feb-24</a:t>
            </a:r>
            <a:endParaRPr lang="en-US" dirty="0"/>
          </a:p>
        </p:txBody>
      </p:sp>
      <p:sp>
        <p:nvSpPr>
          <p:cNvPr id="5" name="Slide Number Placeholder 4">
            <a:extLst>
              <a:ext uri="{FF2B5EF4-FFF2-40B4-BE49-F238E27FC236}">
                <a16:creationId xmlns:a16="http://schemas.microsoft.com/office/drawing/2014/main" xmlns="" id="{419C4E42-EC0E-4A8B-AE3D-5145CCC9D7B7}"/>
              </a:ext>
            </a:extLst>
          </p:cNvPr>
          <p:cNvSpPr>
            <a:spLocks noGrp="1"/>
          </p:cNvSpPr>
          <p:nvPr>
            <p:ph type="sldNum" sz="quarter" idx="12"/>
          </p:nvPr>
        </p:nvSpPr>
        <p:spPr/>
        <p:txBody>
          <a:bodyPr/>
          <a:lstStyle/>
          <a:p>
            <a:fld id="{4FAB73BC-B049-4115-A692-8D63A059BFB8}" type="slidenum">
              <a:rPr lang="en-US" smtClean="0"/>
              <a:pPr/>
              <a:t>5</a:t>
            </a:fld>
            <a:endParaRPr lang="en-US" dirty="0"/>
          </a:p>
        </p:txBody>
      </p:sp>
      <p:sp>
        <p:nvSpPr>
          <p:cNvPr id="2" name="Footer Placeholder 1">
            <a:extLst>
              <a:ext uri="{FF2B5EF4-FFF2-40B4-BE49-F238E27FC236}">
                <a16:creationId xmlns:a16="http://schemas.microsoft.com/office/drawing/2014/main" xmlns="" id="{20314432-4C4C-3AC8-C519-A3528003B447}"/>
              </a:ext>
            </a:extLst>
          </p:cNvPr>
          <p:cNvSpPr>
            <a:spLocks noGrp="1"/>
          </p:cNvSpPr>
          <p:nvPr>
            <p:ph type="ftr" sz="quarter" idx="11"/>
          </p:nvPr>
        </p:nvSpPr>
        <p:spPr/>
        <p:txBody>
          <a:bodyPr/>
          <a:lstStyle/>
          <a:p>
            <a:r>
              <a:rPr lang="nl-NL"/>
              <a:t>Omstandigheden voor de Kleurkanariekweek: Voeding</a:t>
            </a:r>
            <a:endParaRPr lang="en-US" dirty="0"/>
          </a:p>
        </p:txBody>
      </p:sp>
    </p:spTree>
    <p:extLst>
      <p:ext uri="{BB962C8B-B14F-4D97-AF65-F5344CB8AC3E}">
        <p14:creationId xmlns:p14="http://schemas.microsoft.com/office/powerpoint/2010/main" val="184709067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F3BFBEF6-E860-6BEC-B72E-2172D90FDD6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xmlns="" id="{8907CF69-476F-A0E6-EE03-41583A19D11C}"/>
              </a:ext>
            </a:extLst>
          </p:cNvPr>
          <p:cNvSpPr>
            <a:spLocks noGrp="1"/>
          </p:cNvSpPr>
          <p:nvPr>
            <p:ph type="title"/>
          </p:nvPr>
        </p:nvSpPr>
        <p:spPr/>
        <p:txBody>
          <a:bodyPr/>
          <a:lstStyle/>
          <a:p>
            <a:r>
              <a:rPr lang="en-US" dirty="0"/>
              <a:t>Garvo 5371 </a:t>
            </a:r>
            <a:r>
              <a:rPr lang="en-US" dirty="0" err="1"/>
              <a:t>Kanariezaad</a:t>
            </a:r>
            <a:r>
              <a:rPr lang="en-US" dirty="0"/>
              <a:t> </a:t>
            </a:r>
            <a:r>
              <a:rPr lang="en-US" dirty="0" err="1"/>
              <a:t>zonder</a:t>
            </a:r>
            <a:r>
              <a:rPr lang="en-US" dirty="0"/>
              <a:t> </a:t>
            </a:r>
            <a:r>
              <a:rPr lang="en-US" dirty="0" err="1"/>
              <a:t>Raap</a:t>
            </a:r>
            <a:endParaRPr lang="en-US" dirty="0"/>
          </a:p>
        </p:txBody>
      </p:sp>
      <p:sp>
        <p:nvSpPr>
          <p:cNvPr id="4" name="Date Placeholder 3">
            <a:extLst>
              <a:ext uri="{FF2B5EF4-FFF2-40B4-BE49-F238E27FC236}">
                <a16:creationId xmlns:a16="http://schemas.microsoft.com/office/drawing/2014/main" xmlns="" id="{EA535F75-26DF-CEA4-0CC0-4F6A126F8F73}"/>
              </a:ext>
            </a:extLst>
          </p:cNvPr>
          <p:cNvSpPr>
            <a:spLocks noGrp="1"/>
          </p:cNvSpPr>
          <p:nvPr>
            <p:ph type="dt" sz="half" idx="10"/>
          </p:nvPr>
        </p:nvSpPr>
        <p:spPr/>
        <p:txBody>
          <a:bodyPr/>
          <a:lstStyle/>
          <a:p>
            <a:r>
              <a:rPr lang="en-US"/>
              <a:t>06-Feb-24</a:t>
            </a:r>
            <a:endParaRPr lang="en-US" dirty="0"/>
          </a:p>
        </p:txBody>
      </p:sp>
      <p:sp>
        <p:nvSpPr>
          <p:cNvPr id="5" name="Footer Placeholder 4">
            <a:extLst>
              <a:ext uri="{FF2B5EF4-FFF2-40B4-BE49-F238E27FC236}">
                <a16:creationId xmlns:a16="http://schemas.microsoft.com/office/drawing/2014/main" xmlns="" id="{45952A04-509D-F287-6BAB-CF02C762349A}"/>
              </a:ext>
            </a:extLst>
          </p:cNvPr>
          <p:cNvSpPr>
            <a:spLocks noGrp="1"/>
          </p:cNvSpPr>
          <p:nvPr>
            <p:ph type="ftr" sz="quarter" idx="11"/>
          </p:nvPr>
        </p:nvSpPr>
        <p:spPr/>
        <p:txBody>
          <a:bodyPr/>
          <a:lstStyle/>
          <a:p>
            <a:r>
              <a:rPr lang="nl-NL"/>
              <a:t>Omstandigheden voor de Kleurkanariekweek: Voeding</a:t>
            </a:r>
            <a:endParaRPr lang="en-US" dirty="0"/>
          </a:p>
        </p:txBody>
      </p:sp>
      <p:sp>
        <p:nvSpPr>
          <p:cNvPr id="6" name="Slide Number Placeholder 5">
            <a:extLst>
              <a:ext uri="{FF2B5EF4-FFF2-40B4-BE49-F238E27FC236}">
                <a16:creationId xmlns:a16="http://schemas.microsoft.com/office/drawing/2014/main" xmlns="" id="{0C4F710B-8AA1-870D-343E-36B42A6F0199}"/>
              </a:ext>
            </a:extLst>
          </p:cNvPr>
          <p:cNvSpPr>
            <a:spLocks noGrp="1"/>
          </p:cNvSpPr>
          <p:nvPr>
            <p:ph type="sldNum" sz="quarter" idx="12"/>
          </p:nvPr>
        </p:nvSpPr>
        <p:spPr/>
        <p:txBody>
          <a:bodyPr/>
          <a:lstStyle/>
          <a:p>
            <a:fld id="{4FAB73BC-B049-4115-A692-8D63A059BFB8}" type="slidenum">
              <a:rPr lang="en-US" smtClean="0"/>
              <a:pPr/>
              <a:t>50</a:t>
            </a:fld>
            <a:endParaRPr lang="en-US" dirty="0"/>
          </a:p>
        </p:txBody>
      </p:sp>
      <p:sp>
        <p:nvSpPr>
          <p:cNvPr id="11" name="TextBox 10">
            <a:extLst>
              <a:ext uri="{FF2B5EF4-FFF2-40B4-BE49-F238E27FC236}">
                <a16:creationId xmlns:a16="http://schemas.microsoft.com/office/drawing/2014/main" xmlns="" id="{116FEC90-68FC-8BBB-9FF3-54B823EDA6CD}"/>
              </a:ext>
            </a:extLst>
          </p:cNvPr>
          <p:cNvSpPr txBox="1"/>
          <p:nvPr/>
        </p:nvSpPr>
        <p:spPr>
          <a:xfrm>
            <a:off x="6288235" y="776161"/>
            <a:ext cx="2427926" cy="2631490"/>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spcBef>
                <a:spcPts val="100"/>
              </a:spcBef>
              <a:spcAft>
                <a:spcPts val="100"/>
              </a:spcAft>
            </a:pPr>
            <a:r>
              <a:rPr lang="en-US" sz="2000" dirty="0" err="1">
                <a:solidFill>
                  <a:srgbClr val="C00000"/>
                </a:solidFill>
              </a:rPr>
              <a:t>Samenstelling</a:t>
            </a:r>
            <a:endParaRPr lang="en-US" sz="2000" dirty="0">
              <a:solidFill>
                <a:srgbClr val="C00000"/>
              </a:solidFill>
            </a:endParaRPr>
          </a:p>
          <a:p>
            <a:pPr>
              <a:spcBef>
                <a:spcPts val="100"/>
              </a:spcBef>
              <a:spcAft>
                <a:spcPts val="100"/>
              </a:spcAft>
            </a:pPr>
            <a:r>
              <a:rPr lang="en-US" sz="2000" b="0" i="0" dirty="0" err="1">
                <a:solidFill>
                  <a:schemeClr val="tx1"/>
                </a:solidFill>
                <a:effectLst/>
              </a:rPr>
              <a:t>kanarie</a:t>
            </a:r>
            <a:r>
              <a:rPr lang="en-US" sz="2000" b="0" i="0" dirty="0">
                <a:solidFill>
                  <a:schemeClr val="tx1"/>
                </a:solidFill>
                <a:effectLst/>
              </a:rPr>
              <a:t> </a:t>
            </a:r>
            <a:r>
              <a:rPr lang="en-US" sz="2000" b="0" i="0" dirty="0" err="1">
                <a:solidFill>
                  <a:schemeClr val="tx1"/>
                </a:solidFill>
                <a:effectLst/>
              </a:rPr>
              <a:t>witzaad</a:t>
            </a:r>
            <a:r>
              <a:rPr lang="en-US" sz="2000" b="0" i="0" dirty="0">
                <a:solidFill>
                  <a:schemeClr val="tx1"/>
                </a:solidFill>
                <a:effectLst/>
              </a:rPr>
              <a:t> 65% </a:t>
            </a:r>
            <a:r>
              <a:rPr lang="en-US" sz="2000" b="0" i="0" dirty="0" err="1">
                <a:solidFill>
                  <a:schemeClr val="tx1"/>
                </a:solidFill>
                <a:effectLst/>
              </a:rPr>
              <a:t>negerzaad</a:t>
            </a:r>
            <a:r>
              <a:rPr lang="en-US" sz="2000" b="0" i="0" dirty="0">
                <a:solidFill>
                  <a:schemeClr val="tx1"/>
                </a:solidFill>
                <a:effectLst/>
              </a:rPr>
              <a:t> 12%</a:t>
            </a:r>
          </a:p>
          <a:p>
            <a:pPr>
              <a:spcBef>
                <a:spcPts val="100"/>
              </a:spcBef>
              <a:spcAft>
                <a:spcPts val="100"/>
              </a:spcAft>
            </a:pPr>
            <a:r>
              <a:rPr lang="en-US" sz="2000" b="0" i="0" dirty="0">
                <a:solidFill>
                  <a:schemeClr val="tx1"/>
                </a:solidFill>
                <a:effectLst/>
              </a:rPr>
              <a:t>haver </a:t>
            </a:r>
            <a:r>
              <a:rPr lang="en-US" sz="2000" b="0" i="0" dirty="0" err="1">
                <a:solidFill>
                  <a:schemeClr val="tx1"/>
                </a:solidFill>
                <a:effectLst/>
              </a:rPr>
              <a:t>gepeld</a:t>
            </a:r>
            <a:r>
              <a:rPr lang="en-US" sz="2000" b="0" i="0" dirty="0">
                <a:solidFill>
                  <a:schemeClr val="tx1"/>
                </a:solidFill>
                <a:effectLst/>
              </a:rPr>
              <a:t> 6% </a:t>
            </a:r>
            <a:r>
              <a:rPr lang="en-US" sz="2000" b="0" i="0" dirty="0" err="1">
                <a:solidFill>
                  <a:schemeClr val="tx1"/>
                </a:solidFill>
                <a:effectLst/>
              </a:rPr>
              <a:t>lijnzaad</a:t>
            </a:r>
            <a:r>
              <a:rPr lang="en-US" sz="2000" b="0" i="0" dirty="0">
                <a:solidFill>
                  <a:schemeClr val="tx1"/>
                </a:solidFill>
                <a:effectLst/>
              </a:rPr>
              <a:t> 6%</a:t>
            </a:r>
          </a:p>
          <a:p>
            <a:pPr>
              <a:spcBef>
                <a:spcPts val="100"/>
              </a:spcBef>
              <a:spcAft>
                <a:spcPts val="100"/>
              </a:spcAft>
            </a:pPr>
            <a:r>
              <a:rPr lang="en-US" sz="2000" b="0" i="0" dirty="0">
                <a:solidFill>
                  <a:schemeClr val="tx1"/>
                </a:solidFill>
                <a:effectLst/>
              </a:rPr>
              <a:t>millet </a:t>
            </a:r>
            <a:r>
              <a:rPr lang="en-US" sz="2000" b="0" i="0" dirty="0" err="1">
                <a:solidFill>
                  <a:schemeClr val="tx1"/>
                </a:solidFill>
                <a:effectLst/>
              </a:rPr>
              <a:t>geel</a:t>
            </a:r>
            <a:r>
              <a:rPr lang="en-US" sz="2000" b="0" i="0" dirty="0">
                <a:solidFill>
                  <a:schemeClr val="tx1"/>
                </a:solidFill>
                <a:effectLst/>
              </a:rPr>
              <a:t> 5% </a:t>
            </a:r>
            <a:r>
              <a:rPr lang="en-US" sz="2000" b="0" i="0" dirty="0" err="1">
                <a:solidFill>
                  <a:schemeClr val="tx1"/>
                </a:solidFill>
                <a:effectLst/>
              </a:rPr>
              <a:t>hennepzaad</a:t>
            </a:r>
            <a:r>
              <a:rPr lang="en-US" sz="2000" b="0" i="0" dirty="0">
                <a:solidFill>
                  <a:schemeClr val="tx1"/>
                </a:solidFill>
                <a:effectLst/>
              </a:rPr>
              <a:t> 4% millet wit 2%</a:t>
            </a:r>
            <a:endParaRPr lang="en-US" sz="2000" dirty="0">
              <a:solidFill>
                <a:schemeClr val="tx1"/>
              </a:solidFill>
            </a:endParaRPr>
          </a:p>
        </p:txBody>
      </p:sp>
      <p:sp>
        <p:nvSpPr>
          <p:cNvPr id="14" name="TextBox 13">
            <a:extLst>
              <a:ext uri="{FF2B5EF4-FFF2-40B4-BE49-F238E27FC236}">
                <a16:creationId xmlns:a16="http://schemas.microsoft.com/office/drawing/2014/main" xmlns="" id="{CCA0FDCC-F9D2-6401-D846-0E5FC9CB6F07}"/>
              </a:ext>
            </a:extLst>
          </p:cNvPr>
          <p:cNvSpPr txBox="1"/>
          <p:nvPr/>
        </p:nvSpPr>
        <p:spPr>
          <a:xfrm>
            <a:off x="2721744" y="3289692"/>
            <a:ext cx="3427506" cy="2846933"/>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fontAlgn="base"/>
            <a:r>
              <a:rPr lang="nl-NL" sz="2000" dirty="0">
                <a:solidFill>
                  <a:schemeClr val="tx1"/>
                </a:solidFill>
              </a:rPr>
              <a:t>V</a:t>
            </a:r>
            <a:r>
              <a:rPr lang="nl-NL" sz="2000" b="0" i="0" dirty="0">
                <a:solidFill>
                  <a:schemeClr val="tx1"/>
                </a:solidFill>
                <a:effectLst/>
              </a:rPr>
              <a:t>olledige mengeling zonder raapzaad. Speciaal voor postuurkanaries.</a:t>
            </a:r>
            <a:endParaRPr lang="en-US" sz="2000" dirty="0">
              <a:solidFill>
                <a:schemeClr val="tx1"/>
              </a:solidFill>
            </a:endParaRPr>
          </a:p>
          <a:p>
            <a:pPr fontAlgn="base"/>
            <a:r>
              <a:rPr lang="en-US" sz="2000" dirty="0">
                <a:solidFill>
                  <a:schemeClr val="tx1"/>
                </a:solidFill>
              </a:rPr>
              <a:t>Bestaat voor 78% </a:t>
            </a:r>
            <a:r>
              <a:rPr lang="en-US" sz="2000" dirty="0" err="1">
                <a:solidFill>
                  <a:schemeClr val="tx1"/>
                </a:solidFill>
              </a:rPr>
              <a:t>uit</a:t>
            </a:r>
            <a:r>
              <a:rPr lang="en-US" sz="2000" dirty="0">
                <a:solidFill>
                  <a:schemeClr val="tx1"/>
                </a:solidFill>
              </a:rPr>
              <a:t> </a:t>
            </a:r>
            <a:r>
              <a:rPr lang="en-US" sz="2000" dirty="0" err="1">
                <a:solidFill>
                  <a:schemeClr val="tx1"/>
                </a:solidFill>
              </a:rPr>
              <a:t>koolhydraatrijke</a:t>
            </a:r>
            <a:r>
              <a:rPr lang="en-US" sz="2000" dirty="0">
                <a:solidFill>
                  <a:schemeClr val="tx1"/>
                </a:solidFill>
              </a:rPr>
              <a:t> </a:t>
            </a:r>
            <a:r>
              <a:rPr lang="en-US" sz="2000" dirty="0" err="1">
                <a:solidFill>
                  <a:schemeClr val="tx1"/>
                </a:solidFill>
              </a:rPr>
              <a:t>zaden</a:t>
            </a:r>
            <a:r>
              <a:rPr lang="en-US" sz="2000" dirty="0">
                <a:solidFill>
                  <a:schemeClr val="tx1"/>
                </a:solidFill>
              </a:rPr>
              <a:t> en voor 22% </a:t>
            </a:r>
            <a:r>
              <a:rPr lang="en-US" sz="2000" dirty="0" err="1">
                <a:solidFill>
                  <a:schemeClr val="tx1"/>
                </a:solidFill>
              </a:rPr>
              <a:t>uit</a:t>
            </a:r>
            <a:r>
              <a:rPr lang="en-US" sz="2000" dirty="0">
                <a:solidFill>
                  <a:schemeClr val="tx1"/>
                </a:solidFill>
              </a:rPr>
              <a:t> </a:t>
            </a:r>
            <a:r>
              <a:rPr lang="en-US" sz="2000" dirty="0" err="1">
                <a:solidFill>
                  <a:schemeClr val="tx1"/>
                </a:solidFill>
              </a:rPr>
              <a:t>vetrijke</a:t>
            </a:r>
            <a:r>
              <a:rPr lang="en-US" sz="2000" dirty="0">
                <a:solidFill>
                  <a:schemeClr val="tx1"/>
                </a:solidFill>
              </a:rPr>
              <a:t>.</a:t>
            </a:r>
            <a:endParaRPr lang="en-US" sz="2000" b="0" i="0" dirty="0">
              <a:solidFill>
                <a:schemeClr val="tx1"/>
              </a:solidFill>
              <a:effectLst/>
            </a:endParaRPr>
          </a:p>
          <a:p>
            <a:pPr algn="l" fontAlgn="base">
              <a:spcBef>
                <a:spcPts val="600"/>
              </a:spcBef>
            </a:pPr>
            <a:r>
              <a:rPr lang="en-US" i="0" dirty="0" err="1">
                <a:solidFill>
                  <a:srgbClr val="C00000"/>
                </a:solidFill>
                <a:effectLst/>
              </a:rPr>
              <a:t>Analytische</a:t>
            </a:r>
            <a:r>
              <a:rPr lang="en-US" i="0" dirty="0">
                <a:solidFill>
                  <a:srgbClr val="C00000"/>
                </a:solidFill>
                <a:effectLst/>
              </a:rPr>
              <a:t> </a:t>
            </a:r>
            <a:r>
              <a:rPr lang="en-US" i="0" dirty="0" err="1">
                <a:solidFill>
                  <a:srgbClr val="C00000"/>
                </a:solidFill>
                <a:effectLst/>
              </a:rPr>
              <a:t>bestanddelen</a:t>
            </a:r>
            <a:endParaRPr lang="en-US" i="0" dirty="0">
              <a:solidFill>
                <a:srgbClr val="C00000"/>
              </a:solidFill>
              <a:effectLst/>
            </a:endParaRPr>
          </a:p>
          <a:p>
            <a:pPr algn="l" fontAlgn="base"/>
            <a:r>
              <a:rPr lang="en-US" b="0" i="0" dirty="0" err="1">
                <a:solidFill>
                  <a:schemeClr val="tx1"/>
                </a:solidFill>
                <a:effectLst/>
              </a:rPr>
              <a:t>ruw</a:t>
            </a:r>
            <a:r>
              <a:rPr lang="en-US" b="0" i="0" dirty="0">
                <a:solidFill>
                  <a:schemeClr val="tx1"/>
                </a:solidFill>
                <a:effectLst/>
              </a:rPr>
              <a:t> </a:t>
            </a:r>
            <a:r>
              <a:rPr lang="en-US" b="0" i="0" dirty="0" err="1">
                <a:solidFill>
                  <a:schemeClr val="tx1"/>
                </a:solidFill>
                <a:effectLst/>
              </a:rPr>
              <a:t>eiwit</a:t>
            </a:r>
            <a:r>
              <a:rPr lang="en-US" b="0" i="0" dirty="0">
                <a:solidFill>
                  <a:schemeClr val="tx1"/>
                </a:solidFill>
                <a:effectLst/>
              </a:rPr>
              <a:t> 16,0 %, </a:t>
            </a:r>
            <a:r>
              <a:rPr lang="en-US" b="0" i="0" dirty="0" err="1">
                <a:solidFill>
                  <a:schemeClr val="tx1"/>
                </a:solidFill>
                <a:effectLst/>
              </a:rPr>
              <a:t>ruw</a:t>
            </a:r>
            <a:r>
              <a:rPr lang="en-US" b="0" i="0" dirty="0">
                <a:solidFill>
                  <a:schemeClr val="tx1"/>
                </a:solidFill>
                <a:effectLst/>
              </a:rPr>
              <a:t> vet 12,7 %, </a:t>
            </a:r>
            <a:r>
              <a:rPr lang="en-US" b="0" i="0" dirty="0" err="1">
                <a:solidFill>
                  <a:schemeClr val="tx1"/>
                </a:solidFill>
                <a:effectLst/>
              </a:rPr>
              <a:t>ruwe</a:t>
            </a:r>
            <a:r>
              <a:rPr lang="en-US" b="0" i="0" dirty="0">
                <a:solidFill>
                  <a:schemeClr val="tx1"/>
                </a:solidFill>
                <a:effectLst/>
              </a:rPr>
              <a:t> </a:t>
            </a:r>
            <a:r>
              <a:rPr lang="en-US" b="0" i="0" dirty="0" err="1">
                <a:solidFill>
                  <a:schemeClr val="tx1"/>
                </a:solidFill>
                <a:effectLst/>
              </a:rPr>
              <a:t>celstof</a:t>
            </a:r>
            <a:r>
              <a:rPr lang="en-US" b="0" i="0" dirty="0">
                <a:solidFill>
                  <a:schemeClr val="tx1"/>
                </a:solidFill>
                <a:effectLst/>
              </a:rPr>
              <a:t> 7,1 %, </a:t>
            </a:r>
            <a:r>
              <a:rPr lang="en-US" b="0" i="0" dirty="0" err="1">
                <a:solidFill>
                  <a:schemeClr val="tx1"/>
                </a:solidFill>
                <a:effectLst/>
              </a:rPr>
              <a:t>ruwe</a:t>
            </a:r>
            <a:r>
              <a:rPr lang="en-US" b="0" i="0" dirty="0">
                <a:solidFill>
                  <a:schemeClr val="tx1"/>
                </a:solidFill>
                <a:effectLst/>
              </a:rPr>
              <a:t> as 4,4 %</a:t>
            </a:r>
          </a:p>
        </p:txBody>
      </p:sp>
      <p:pic>
        <p:nvPicPr>
          <p:cNvPr id="9" name="Picture 8">
            <a:extLst>
              <a:ext uri="{FF2B5EF4-FFF2-40B4-BE49-F238E27FC236}">
                <a16:creationId xmlns:a16="http://schemas.microsoft.com/office/drawing/2014/main" xmlns="" id="{03273CE6-B28E-1432-0F74-0BB9C7853C52}"/>
              </a:ext>
            </a:extLst>
          </p:cNvPr>
          <p:cNvPicPr>
            <a:picLocks noChangeAspect="1"/>
          </p:cNvPicPr>
          <p:nvPr/>
        </p:nvPicPr>
        <p:blipFill>
          <a:blip r:embed="rId2"/>
          <a:stretch>
            <a:fillRect/>
          </a:stretch>
        </p:blipFill>
        <p:spPr>
          <a:xfrm>
            <a:off x="6529178" y="3639853"/>
            <a:ext cx="1914614" cy="2967271"/>
          </a:xfrm>
          <a:prstGeom prst="rect">
            <a:avLst/>
          </a:prstGeom>
        </p:spPr>
      </p:pic>
      <p:sp>
        <p:nvSpPr>
          <p:cNvPr id="15" name="TextBox 14">
            <a:extLst>
              <a:ext uri="{FF2B5EF4-FFF2-40B4-BE49-F238E27FC236}">
                <a16:creationId xmlns:a16="http://schemas.microsoft.com/office/drawing/2014/main" xmlns="" id="{0B55988B-D247-CB45-E994-82BB9651127D}"/>
              </a:ext>
            </a:extLst>
          </p:cNvPr>
          <p:cNvSpPr txBox="1"/>
          <p:nvPr/>
        </p:nvSpPr>
        <p:spPr>
          <a:xfrm>
            <a:off x="163882" y="5204958"/>
            <a:ext cx="2327648" cy="646331"/>
          </a:xfrm>
          <a:prstGeom prst="rect">
            <a:avLst/>
          </a:prstGeom>
          <a:noFill/>
        </p:spPr>
        <p:txBody>
          <a:bodyPr wrap="square">
            <a:spAutoFit/>
          </a:bodyPr>
          <a:lstStyle/>
          <a:p>
            <a:r>
              <a:rPr lang="en-US" dirty="0">
                <a:solidFill>
                  <a:srgbClr val="FFFF00"/>
                </a:solidFill>
                <a:effectLst>
                  <a:outerShdw blurRad="38100" dist="38100" dir="2700000" algn="tl">
                    <a:srgbClr val="000000">
                      <a:alpha val="43137"/>
                    </a:srgbClr>
                  </a:outerShdw>
                </a:effectLst>
              </a:rPr>
              <a:t>78% </a:t>
            </a:r>
            <a:r>
              <a:rPr lang="en-US" dirty="0" err="1">
                <a:solidFill>
                  <a:srgbClr val="FFFF00"/>
                </a:solidFill>
                <a:effectLst>
                  <a:outerShdw blurRad="38100" dist="38100" dir="2700000" algn="tl">
                    <a:srgbClr val="000000">
                      <a:alpha val="43137"/>
                    </a:srgbClr>
                  </a:outerShdw>
                </a:effectLst>
              </a:rPr>
              <a:t>zetmeelhoudend</a:t>
            </a:r>
            <a:endParaRPr lang="en-US" dirty="0">
              <a:solidFill>
                <a:srgbClr val="FFFF00"/>
              </a:solidFill>
              <a:effectLst>
                <a:outerShdw blurRad="38100" dist="38100" dir="2700000" algn="tl">
                  <a:srgbClr val="000000">
                    <a:alpha val="43137"/>
                  </a:srgbClr>
                </a:outerShdw>
              </a:effectLst>
            </a:endParaRPr>
          </a:p>
          <a:p>
            <a:r>
              <a:rPr lang="en-US" dirty="0">
                <a:solidFill>
                  <a:srgbClr val="FFFF00"/>
                </a:solidFill>
                <a:effectLst>
                  <a:outerShdw blurRad="38100" dist="38100" dir="2700000" algn="tl">
                    <a:srgbClr val="000000">
                      <a:alpha val="43137"/>
                    </a:srgbClr>
                  </a:outerShdw>
                </a:effectLst>
              </a:rPr>
              <a:t>22% </a:t>
            </a:r>
            <a:r>
              <a:rPr lang="en-US" dirty="0" err="1">
                <a:solidFill>
                  <a:srgbClr val="FFFF00"/>
                </a:solidFill>
                <a:effectLst>
                  <a:outerShdw blurRad="38100" dist="38100" dir="2700000" algn="tl">
                    <a:srgbClr val="000000">
                      <a:alpha val="43137"/>
                    </a:srgbClr>
                  </a:outerShdw>
                </a:effectLst>
              </a:rPr>
              <a:t>oliehoudend</a:t>
            </a:r>
            <a:endParaRPr lang="en-US" dirty="0">
              <a:solidFill>
                <a:srgbClr val="FFFF00"/>
              </a:solidFill>
              <a:effectLst>
                <a:outerShdw blurRad="38100" dist="38100" dir="2700000" algn="tl">
                  <a:srgbClr val="000000">
                    <a:alpha val="43137"/>
                  </a:srgbClr>
                </a:outerShdw>
              </a:effectLst>
            </a:endParaRPr>
          </a:p>
        </p:txBody>
      </p:sp>
      <p:pic>
        <p:nvPicPr>
          <p:cNvPr id="8" name="Picture 7">
            <a:extLst>
              <a:ext uri="{FF2B5EF4-FFF2-40B4-BE49-F238E27FC236}">
                <a16:creationId xmlns:a16="http://schemas.microsoft.com/office/drawing/2014/main" xmlns="" id="{D36BB393-3246-E2B6-ED37-734FE0D1B73E}"/>
              </a:ext>
            </a:extLst>
          </p:cNvPr>
          <p:cNvPicPr>
            <a:picLocks noChangeAspect="1"/>
          </p:cNvPicPr>
          <p:nvPr/>
        </p:nvPicPr>
        <p:blipFill>
          <a:blip r:embed="rId3"/>
          <a:stretch>
            <a:fillRect/>
          </a:stretch>
        </p:blipFill>
        <p:spPr>
          <a:xfrm>
            <a:off x="2696458" y="676013"/>
            <a:ext cx="3417487" cy="2461470"/>
          </a:xfrm>
          <a:prstGeom prst="rect">
            <a:avLst/>
          </a:prstGeom>
        </p:spPr>
      </p:pic>
      <p:sp>
        <p:nvSpPr>
          <p:cNvPr id="3" name="Speech Bubble: Oval 2">
            <a:extLst>
              <a:ext uri="{FF2B5EF4-FFF2-40B4-BE49-F238E27FC236}">
                <a16:creationId xmlns:a16="http://schemas.microsoft.com/office/drawing/2014/main" xmlns="" id="{9221C2C3-CDC9-DEB2-5C76-F56C3318CAB0}"/>
              </a:ext>
            </a:extLst>
          </p:cNvPr>
          <p:cNvSpPr/>
          <p:nvPr/>
        </p:nvSpPr>
        <p:spPr>
          <a:xfrm>
            <a:off x="6400799" y="4550835"/>
            <a:ext cx="2315362" cy="967930"/>
          </a:xfrm>
          <a:prstGeom prst="wedgeEllipseCallout">
            <a:avLst>
              <a:gd name="adj1" fmla="val -72096"/>
              <a:gd name="adj2" fmla="val 43746"/>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Percentage</a:t>
            </a:r>
          </a:p>
          <a:p>
            <a:pPr algn="ctr"/>
            <a:r>
              <a:rPr lang="en-US" dirty="0" err="1">
                <a:solidFill>
                  <a:schemeClr val="tx1"/>
                </a:solidFill>
              </a:rPr>
              <a:t>Koolhydraten</a:t>
            </a:r>
            <a:r>
              <a:rPr lang="en-US" dirty="0">
                <a:solidFill>
                  <a:schemeClr val="tx1"/>
                </a:solidFill>
              </a:rPr>
              <a:t>?</a:t>
            </a:r>
          </a:p>
        </p:txBody>
      </p:sp>
    </p:spTree>
    <p:extLst>
      <p:ext uri="{BB962C8B-B14F-4D97-AF65-F5344CB8AC3E}">
        <p14:creationId xmlns:p14="http://schemas.microsoft.com/office/powerpoint/2010/main" val="2763917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xmlns="" id="{9B1BFAF8-AC2C-4D46-AD27-CA94C94E35BD}"/>
              </a:ext>
            </a:extLst>
          </p:cNvPr>
          <p:cNvSpPr>
            <a:spLocks noGrp="1"/>
          </p:cNvSpPr>
          <p:nvPr>
            <p:ph type="title"/>
          </p:nvPr>
        </p:nvSpPr>
        <p:spPr/>
        <p:txBody>
          <a:bodyPr/>
          <a:lstStyle/>
          <a:p>
            <a:r>
              <a:rPr lang="en-US" dirty="0">
                <a:solidFill>
                  <a:schemeClr val="tx2"/>
                </a:solidFill>
              </a:rPr>
              <a:t>5. </a:t>
            </a:r>
            <a:r>
              <a:rPr lang="en-US" dirty="0" err="1">
                <a:solidFill>
                  <a:schemeClr val="tx2"/>
                </a:solidFill>
              </a:rPr>
              <a:t>Eivoer</a:t>
            </a:r>
            <a:endParaRPr lang="en-US" dirty="0">
              <a:solidFill>
                <a:schemeClr val="tx2"/>
              </a:solidFill>
            </a:endParaRPr>
          </a:p>
        </p:txBody>
      </p:sp>
      <p:sp>
        <p:nvSpPr>
          <p:cNvPr id="8" name="Text Placeholder 7">
            <a:extLst>
              <a:ext uri="{FF2B5EF4-FFF2-40B4-BE49-F238E27FC236}">
                <a16:creationId xmlns:a16="http://schemas.microsoft.com/office/drawing/2014/main" xmlns="" id="{31CD51EC-F43C-4250-9826-7601D6C7B6BA}"/>
              </a:ext>
            </a:extLst>
          </p:cNvPr>
          <p:cNvSpPr>
            <a:spLocks noGrp="1"/>
          </p:cNvSpPr>
          <p:nvPr>
            <p:ph type="body" idx="1"/>
          </p:nvPr>
        </p:nvSpPr>
        <p:spPr/>
        <p:txBody>
          <a:bodyPr/>
          <a:lstStyle/>
          <a:p>
            <a:r>
              <a:rPr lang="en-US" dirty="0" err="1">
                <a:solidFill>
                  <a:srgbClr val="0070C0"/>
                </a:solidFill>
              </a:rPr>
              <a:t>Soorten</a:t>
            </a:r>
            <a:r>
              <a:rPr lang="en-US" dirty="0">
                <a:solidFill>
                  <a:srgbClr val="0070C0"/>
                </a:solidFill>
              </a:rPr>
              <a:t> </a:t>
            </a:r>
            <a:r>
              <a:rPr lang="en-US" dirty="0" err="1">
                <a:solidFill>
                  <a:srgbClr val="0070C0"/>
                </a:solidFill>
              </a:rPr>
              <a:t>eivoer</a:t>
            </a:r>
            <a:r>
              <a:rPr lang="en-US" dirty="0">
                <a:solidFill>
                  <a:srgbClr val="0070C0"/>
                </a:solidFill>
              </a:rPr>
              <a:t>, </a:t>
            </a:r>
            <a:r>
              <a:rPr lang="en-US" dirty="0" err="1">
                <a:solidFill>
                  <a:srgbClr val="0070C0"/>
                </a:solidFill>
              </a:rPr>
              <a:t>samenstelling</a:t>
            </a:r>
            <a:r>
              <a:rPr lang="en-US" dirty="0">
                <a:solidFill>
                  <a:srgbClr val="0070C0"/>
                </a:solidFill>
              </a:rPr>
              <a:t> van </a:t>
            </a:r>
            <a:r>
              <a:rPr lang="en-US" dirty="0" err="1">
                <a:solidFill>
                  <a:srgbClr val="0070C0"/>
                </a:solidFill>
              </a:rPr>
              <a:t>een</a:t>
            </a:r>
            <a:r>
              <a:rPr lang="en-US" dirty="0">
                <a:solidFill>
                  <a:srgbClr val="0070C0"/>
                </a:solidFill>
              </a:rPr>
              <a:t> </a:t>
            </a:r>
            <a:r>
              <a:rPr lang="en-US" dirty="0" err="1">
                <a:solidFill>
                  <a:srgbClr val="0070C0"/>
                </a:solidFill>
              </a:rPr>
              <a:t>aantal</a:t>
            </a:r>
            <a:r>
              <a:rPr lang="en-US" dirty="0">
                <a:solidFill>
                  <a:srgbClr val="0070C0"/>
                </a:solidFill>
              </a:rPr>
              <a:t> </a:t>
            </a:r>
            <a:r>
              <a:rPr lang="en-US" dirty="0" err="1">
                <a:solidFill>
                  <a:srgbClr val="0070C0"/>
                </a:solidFill>
              </a:rPr>
              <a:t>bekende</a:t>
            </a:r>
            <a:r>
              <a:rPr lang="en-US" dirty="0">
                <a:solidFill>
                  <a:srgbClr val="0070C0"/>
                </a:solidFill>
              </a:rPr>
              <a:t> </a:t>
            </a:r>
            <a:r>
              <a:rPr lang="en-US" dirty="0" err="1">
                <a:solidFill>
                  <a:srgbClr val="0070C0"/>
                </a:solidFill>
              </a:rPr>
              <a:t>Nederlandse</a:t>
            </a:r>
            <a:r>
              <a:rPr lang="en-US" dirty="0">
                <a:solidFill>
                  <a:srgbClr val="0070C0"/>
                </a:solidFill>
              </a:rPr>
              <a:t> en </a:t>
            </a:r>
            <a:r>
              <a:rPr lang="en-US" dirty="0" err="1">
                <a:solidFill>
                  <a:srgbClr val="0070C0"/>
                </a:solidFill>
              </a:rPr>
              <a:t>Belgische</a:t>
            </a:r>
            <a:r>
              <a:rPr lang="en-US" dirty="0">
                <a:solidFill>
                  <a:srgbClr val="0070C0"/>
                </a:solidFill>
              </a:rPr>
              <a:t> </a:t>
            </a:r>
            <a:r>
              <a:rPr lang="en-US" dirty="0" err="1">
                <a:solidFill>
                  <a:srgbClr val="0070C0"/>
                </a:solidFill>
              </a:rPr>
              <a:t>merken</a:t>
            </a:r>
            <a:endParaRPr lang="en-US" dirty="0">
              <a:solidFill>
                <a:srgbClr val="0070C0"/>
              </a:solidFill>
            </a:endParaRPr>
          </a:p>
        </p:txBody>
      </p:sp>
      <p:sp>
        <p:nvSpPr>
          <p:cNvPr id="3" name="Date Placeholder 2">
            <a:extLst>
              <a:ext uri="{FF2B5EF4-FFF2-40B4-BE49-F238E27FC236}">
                <a16:creationId xmlns:a16="http://schemas.microsoft.com/office/drawing/2014/main" xmlns="" id="{31B6C19E-084E-42B5-9A03-4DC050B2D9D5}"/>
              </a:ext>
            </a:extLst>
          </p:cNvPr>
          <p:cNvSpPr>
            <a:spLocks noGrp="1"/>
          </p:cNvSpPr>
          <p:nvPr>
            <p:ph type="dt" sz="half" idx="10"/>
          </p:nvPr>
        </p:nvSpPr>
        <p:spPr/>
        <p:txBody>
          <a:bodyPr/>
          <a:lstStyle/>
          <a:p>
            <a:r>
              <a:rPr lang="en-US"/>
              <a:t>06-Feb-24</a:t>
            </a:r>
            <a:endParaRPr lang="en-US" dirty="0"/>
          </a:p>
        </p:txBody>
      </p:sp>
      <p:sp>
        <p:nvSpPr>
          <p:cNvPr id="4" name="Slide Number Placeholder 3">
            <a:extLst>
              <a:ext uri="{FF2B5EF4-FFF2-40B4-BE49-F238E27FC236}">
                <a16:creationId xmlns:a16="http://schemas.microsoft.com/office/drawing/2014/main" xmlns="" id="{F89733BD-03EF-4294-8502-7E8700331176}"/>
              </a:ext>
            </a:extLst>
          </p:cNvPr>
          <p:cNvSpPr>
            <a:spLocks noGrp="1"/>
          </p:cNvSpPr>
          <p:nvPr>
            <p:ph type="sldNum" sz="quarter" idx="12"/>
          </p:nvPr>
        </p:nvSpPr>
        <p:spPr/>
        <p:txBody>
          <a:bodyPr/>
          <a:lstStyle/>
          <a:p>
            <a:fld id="{4FAB73BC-B049-4115-A692-8D63A059BFB8}" type="slidenum">
              <a:rPr lang="en-US" smtClean="0"/>
              <a:pPr/>
              <a:t>51</a:t>
            </a:fld>
            <a:endParaRPr lang="en-US" dirty="0"/>
          </a:p>
        </p:txBody>
      </p:sp>
      <p:pic>
        <p:nvPicPr>
          <p:cNvPr id="5" name="Picture 4">
            <a:extLst>
              <a:ext uri="{FF2B5EF4-FFF2-40B4-BE49-F238E27FC236}">
                <a16:creationId xmlns:a16="http://schemas.microsoft.com/office/drawing/2014/main" xmlns="" id="{FFFC4F86-EACC-4768-AB21-5FC56FFB74B8}"/>
              </a:ext>
            </a:extLst>
          </p:cNvPr>
          <p:cNvPicPr>
            <a:picLocks noChangeAspect="1"/>
          </p:cNvPicPr>
          <p:nvPr/>
        </p:nvPicPr>
        <p:blipFill>
          <a:blip r:embed="rId2"/>
          <a:stretch>
            <a:fillRect/>
          </a:stretch>
        </p:blipFill>
        <p:spPr>
          <a:xfrm>
            <a:off x="4269996" y="738231"/>
            <a:ext cx="3808601" cy="2856450"/>
          </a:xfrm>
          <a:prstGeom prst="rect">
            <a:avLst/>
          </a:prstGeom>
        </p:spPr>
      </p:pic>
      <p:pic>
        <p:nvPicPr>
          <p:cNvPr id="9" name="Picture 8">
            <a:extLst>
              <a:ext uri="{FF2B5EF4-FFF2-40B4-BE49-F238E27FC236}">
                <a16:creationId xmlns:a16="http://schemas.microsoft.com/office/drawing/2014/main" xmlns="" id="{555DED8C-BC4C-4ABC-B211-370D49D50FF2}"/>
              </a:ext>
            </a:extLst>
          </p:cNvPr>
          <p:cNvPicPr>
            <a:picLocks noChangeAspect="1"/>
          </p:cNvPicPr>
          <p:nvPr/>
        </p:nvPicPr>
        <p:blipFill>
          <a:blip r:embed="rId3"/>
          <a:stretch>
            <a:fillRect/>
          </a:stretch>
        </p:blipFill>
        <p:spPr>
          <a:xfrm>
            <a:off x="3911221" y="5481105"/>
            <a:ext cx="1321558" cy="488977"/>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xmlns="" id="{0EF9F7FD-EEEF-4E89-AC3C-4E3E5D250627}"/>
              </a:ext>
            </a:extLst>
          </p:cNvPr>
          <p:cNvPicPr>
            <a:picLocks noChangeAspect="1"/>
          </p:cNvPicPr>
          <p:nvPr/>
        </p:nvPicPr>
        <p:blipFill>
          <a:blip r:embed="rId4"/>
          <a:stretch>
            <a:fillRect/>
          </a:stretch>
        </p:blipFill>
        <p:spPr>
          <a:xfrm>
            <a:off x="5762980" y="5553759"/>
            <a:ext cx="1134076" cy="793853"/>
          </a:xfrm>
          <a:prstGeom prst="ellipse">
            <a:avLst/>
          </a:prstGeom>
          <a:ln>
            <a:noFill/>
          </a:ln>
          <a:effectLst>
            <a:outerShdw blurRad="292100" dist="139700" dir="2700000" algn="tl" rotWithShape="0">
              <a:srgbClr val="333333">
                <a:alpha val="65000"/>
              </a:srgbClr>
            </a:outerShdw>
          </a:effectLst>
        </p:spPr>
      </p:pic>
      <p:pic>
        <p:nvPicPr>
          <p:cNvPr id="12" name="Picture 11">
            <a:extLst>
              <a:ext uri="{FF2B5EF4-FFF2-40B4-BE49-F238E27FC236}">
                <a16:creationId xmlns:a16="http://schemas.microsoft.com/office/drawing/2014/main" xmlns="" id="{CE046827-AA69-48AC-85CF-FF66732310C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0" b="100000" l="0" r="100000">
                        <a14:foregroundMark x1="45624" y1="9419" x2="1435" y2="23987"/>
                        <a14:foregroundMark x1="28407" y1="12267" x2="14347" y2="19058"/>
                      </a14:backgroundRemoval>
                    </a14:imgEffect>
                  </a14:imgLayer>
                </a14:imgProps>
              </a:ext>
            </a:extLst>
          </a:blip>
          <a:stretch>
            <a:fillRect/>
          </a:stretch>
        </p:blipFill>
        <p:spPr>
          <a:xfrm>
            <a:off x="2730120" y="5519214"/>
            <a:ext cx="901817" cy="1181290"/>
          </a:xfrm>
          <a:prstGeom prst="rect">
            <a:avLst/>
          </a:prstGeom>
          <a:ln>
            <a:noFill/>
          </a:ln>
          <a:effectLst>
            <a:outerShdw blurRad="292100" dist="139700" dir="2700000" algn="tl" rotWithShape="0">
              <a:srgbClr val="333333">
                <a:alpha val="65000"/>
              </a:srgbClr>
            </a:outerShdw>
          </a:effectLst>
        </p:spPr>
      </p:pic>
      <p:pic>
        <p:nvPicPr>
          <p:cNvPr id="13" name="Picture 12">
            <a:extLst>
              <a:ext uri="{FF2B5EF4-FFF2-40B4-BE49-F238E27FC236}">
                <a16:creationId xmlns:a16="http://schemas.microsoft.com/office/drawing/2014/main" xmlns="" id="{11066062-70FC-4FD6-923E-E114E3EC22D4}"/>
              </a:ext>
            </a:extLst>
          </p:cNvPr>
          <p:cNvPicPr>
            <a:picLocks noChangeAspect="1"/>
          </p:cNvPicPr>
          <p:nvPr/>
        </p:nvPicPr>
        <p:blipFill>
          <a:blip r:embed="rId7"/>
          <a:stretch>
            <a:fillRect/>
          </a:stretch>
        </p:blipFill>
        <p:spPr>
          <a:xfrm>
            <a:off x="3797491" y="6122745"/>
            <a:ext cx="1860359" cy="545519"/>
          </a:xfrm>
          <a:prstGeom prst="rect">
            <a:avLst/>
          </a:prstGeom>
          <a:ln>
            <a:noFill/>
          </a:ln>
          <a:effectLst>
            <a:outerShdw blurRad="292100" dist="139700" dir="2700000" algn="tl" rotWithShape="0">
              <a:srgbClr val="333333">
                <a:alpha val="65000"/>
              </a:srgbClr>
            </a:outerShdw>
          </a:effectLst>
        </p:spPr>
      </p:pic>
      <p:pic>
        <p:nvPicPr>
          <p:cNvPr id="14" name="Picture 13">
            <a:extLst>
              <a:ext uri="{FF2B5EF4-FFF2-40B4-BE49-F238E27FC236}">
                <a16:creationId xmlns:a16="http://schemas.microsoft.com/office/drawing/2014/main" xmlns="" id="{4F39D160-53C1-4BFD-B75F-45669EAD3E6B}"/>
              </a:ext>
            </a:extLst>
          </p:cNvPr>
          <p:cNvPicPr>
            <a:picLocks noChangeAspect="1"/>
          </p:cNvPicPr>
          <p:nvPr/>
        </p:nvPicPr>
        <p:blipFill>
          <a:blip r:embed="rId8"/>
          <a:stretch>
            <a:fillRect/>
          </a:stretch>
        </p:blipFill>
        <p:spPr>
          <a:xfrm>
            <a:off x="7002186" y="6035112"/>
            <a:ext cx="1629204" cy="620116"/>
          </a:xfrm>
          <a:prstGeom prst="rect">
            <a:avLst/>
          </a:prstGeom>
          <a:ln>
            <a:noFill/>
          </a:ln>
          <a:effectLst>
            <a:outerShdw blurRad="292100" dist="139700" dir="2700000" algn="tl" rotWithShape="0">
              <a:srgbClr val="333333">
                <a:alpha val="65000"/>
              </a:srgbClr>
            </a:outerShdw>
          </a:effectLst>
        </p:spPr>
      </p:pic>
      <p:pic>
        <p:nvPicPr>
          <p:cNvPr id="15" name="Picture 14">
            <a:extLst>
              <a:ext uri="{FF2B5EF4-FFF2-40B4-BE49-F238E27FC236}">
                <a16:creationId xmlns:a16="http://schemas.microsoft.com/office/drawing/2014/main" xmlns="" id="{103152F9-21F3-43F0-8749-87276593578C}"/>
              </a:ext>
            </a:extLst>
          </p:cNvPr>
          <p:cNvPicPr>
            <a:picLocks noChangeAspect="1"/>
          </p:cNvPicPr>
          <p:nvPr/>
        </p:nvPicPr>
        <p:blipFill rotWithShape="1">
          <a:blip r:embed="rId9"/>
          <a:srcRect l="9453" r="13042"/>
          <a:stretch/>
        </p:blipFill>
        <p:spPr>
          <a:xfrm>
            <a:off x="7777352" y="4767362"/>
            <a:ext cx="917130" cy="1183323"/>
          </a:xfrm>
          <a:prstGeom prst="rect">
            <a:avLst/>
          </a:prstGeom>
        </p:spPr>
      </p:pic>
      <p:sp>
        <p:nvSpPr>
          <p:cNvPr id="2" name="Footer Placeholder 1">
            <a:extLst>
              <a:ext uri="{FF2B5EF4-FFF2-40B4-BE49-F238E27FC236}">
                <a16:creationId xmlns:a16="http://schemas.microsoft.com/office/drawing/2014/main" xmlns="" id="{F0E27A4C-046D-F520-6604-D812D78F8475}"/>
              </a:ext>
            </a:extLst>
          </p:cNvPr>
          <p:cNvSpPr>
            <a:spLocks noGrp="1"/>
          </p:cNvSpPr>
          <p:nvPr>
            <p:ph type="ftr" sz="quarter" idx="11"/>
          </p:nvPr>
        </p:nvSpPr>
        <p:spPr/>
        <p:txBody>
          <a:bodyPr/>
          <a:lstStyle/>
          <a:p>
            <a:r>
              <a:rPr lang="nl-NL"/>
              <a:t>Omstandigheden voor de Kleurkanariekweek: Voeding</a:t>
            </a:r>
            <a:endParaRPr lang="en-US" dirty="0"/>
          </a:p>
        </p:txBody>
      </p:sp>
    </p:spTree>
    <p:extLst>
      <p:ext uri="{BB962C8B-B14F-4D97-AF65-F5344CB8AC3E}">
        <p14:creationId xmlns:p14="http://schemas.microsoft.com/office/powerpoint/2010/main" val="281084688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3C5D767-DC9E-4EF8-B454-19BF7AACE447}"/>
              </a:ext>
            </a:extLst>
          </p:cNvPr>
          <p:cNvSpPr>
            <a:spLocks noGrp="1"/>
          </p:cNvSpPr>
          <p:nvPr>
            <p:ph type="title"/>
          </p:nvPr>
        </p:nvSpPr>
        <p:spPr/>
        <p:txBody>
          <a:bodyPr/>
          <a:lstStyle/>
          <a:p>
            <a:r>
              <a:rPr lang="en-US" dirty="0" err="1"/>
              <a:t>Eivoer</a:t>
            </a:r>
            <a:r>
              <a:rPr lang="en-US" dirty="0"/>
              <a:t> </a:t>
            </a:r>
            <a:r>
              <a:rPr lang="en-US" dirty="0" err="1"/>
              <a:t>voor</a:t>
            </a:r>
            <a:r>
              <a:rPr lang="en-US" dirty="0"/>
              <a:t> </a:t>
            </a:r>
            <a:r>
              <a:rPr lang="en-US" dirty="0" err="1"/>
              <a:t>kanaries</a:t>
            </a:r>
            <a:r>
              <a:rPr lang="en-US" dirty="0"/>
              <a:t>, </a:t>
            </a:r>
            <a:r>
              <a:rPr lang="en-US" dirty="0" err="1"/>
              <a:t>algemeen</a:t>
            </a:r>
            <a:endParaRPr lang="en-US" dirty="0"/>
          </a:p>
        </p:txBody>
      </p:sp>
      <p:sp>
        <p:nvSpPr>
          <p:cNvPr id="3" name="Content Placeholder 2">
            <a:extLst>
              <a:ext uri="{FF2B5EF4-FFF2-40B4-BE49-F238E27FC236}">
                <a16:creationId xmlns:a16="http://schemas.microsoft.com/office/drawing/2014/main" xmlns="" id="{57A3162D-E7D0-4EA8-9135-7BAB25AD777A}"/>
              </a:ext>
            </a:extLst>
          </p:cNvPr>
          <p:cNvSpPr>
            <a:spLocks noGrp="1"/>
          </p:cNvSpPr>
          <p:nvPr>
            <p:ph idx="1"/>
          </p:nvPr>
        </p:nvSpPr>
        <p:spPr/>
        <p:txBody>
          <a:bodyPr>
            <a:normAutofit lnSpcReduction="10000"/>
          </a:bodyPr>
          <a:lstStyle/>
          <a:p>
            <a:r>
              <a:rPr lang="en-US" dirty="0">
                <a:solidFill>
                  <a:schemeClr val="tx1"/>
                </a:solidFill>
              </a:rPr>
              <a:t>De </a:t>
            </a:r>
            <a:r>
              <a:rPr lang="en-US" dirty="0" err="1">
                <a:solidFill>
                  <a:schemeClr val="tx1"/>
                </a:solidFill>
              </a:rPr>
              <a:t>meeste</a:t>
            </a:r>
            <a:r>
              <a:rPr lang="en-US" dirty="0">
                <a:solidFill>
                  <a:schemeClr val="tx1"/>
                </a:solidFill>
              </a:rPr>
              <a:t> </a:t>
            </a:r>
            <a:r>
              <a:rPr lang="en-US" dirty="0" err="1">
                <a:solidFill>
                  <a:schemeClr val="tx1"/>
                </a:solidFill>
              </a:rPr>
              <a:t>merken</a:t>
            </a:r>
            <a:r>
              <a:rPr lang="en-US" dirty="0">
                <a:solidFill>
                  <a:schemeClr val="tx1"/>
                </a:solidFill>
              </a:rPr>
              <a:t> </a:t>
            </a:r>
            <a:r>
              <a:rPr lang="en-US" dirty="0" err="1">
                <a:solidFill>
                  <a:schemeClr val="tx1"/>
                </a:solidFill>
              </a:rPr>
              <a:t>hebben</a:t>
            </a:r>
            <a:r>
              <a:rPr lang="en-US" dirty="0">
                <a:solidFill>
                  <a:schemeClr val="tx1"/>
                </a:solidFill>
              </a:rPr>
              <a:t> </a:t>
            </a:r>
            <a:r>
              <a:rPr lang="en-US" dirty="0" err="1">
                <a:solidFill>
                  <a:schemeClr val="tx1"/>
                </a:solidFill>
              </a:rPr>
              <a:t>een</a:t>
            </a:r>
            <a:r>
              <a:rPr lang="en-US" dirty="0">
                <a:solidFill>
                  <a:schemeClr val="tx1"/>
                </a:solidFill>
              </a:rPr>
              <a:t> </a:t>
            </a:r>
            <a:r>
              <a:rPr lang="en-US" dirty="0">
                <a:solidFill>
                  <a:srgbClr val="0070C0"/>
                </a:solidFill>
              </a:rPr>
              <a:t>“</a:t>
            </a:r>
            <a:r>
              <a:rPr lang="en-US" dirty="0" err="1">
                <a:solidFill>
                  <a:srgbClr val="0070C0"/>
                </a:solidFill>
              </a:rPr>
              <a:t>droge</a:t>
            </a:r>
            <a:r>
              <a:rPr lang="en-US" dirty="0">
                <a:solidFill>
                  <a:srgbClr val="0070C0"/>
                </a:solidFill>
              </a:rPr>
              <a:t>” </a:t>
            </a:r>
            <a:r>
              <a:rPr lang="en-US" dirty="0">
                <a:solidFill>
                  <a:schemeClr val="tx1"/>
                </a:solidFill>
              </a:rPr>
              <a:t>en </a:t>
            </a:r>
            <a:r>
              <a:rPr lang="en-US" dirty="0" err="1">
                <a:solidFill>
                  <a:schemeClr val="tx1"/>
                </a:solidFill>
              </a:rPr>
              <a:t>een</a:t>
            </a:r>
            <a:r>
              <a:rPr lang="en-US" dirty="0">
                <a:solidFill>
                  <a:schemeClr val="tx1"/>
                </a:solidFill>
              </a:rPr>
              <a:t> </a:t>
            </a:r>
            <a:r>
              <a:rPr lang="en-US" dirty="0">
                <a:solidFill>
                  <a:srgbClr val="0070C0"/>
                </a:solidFill>
              </a:rPr>
              <a:t>“</a:t>
            </a:r>
            <a:r>
              <a:rPr lang="en-US" dirty="0" err="1">
                <a:solidFill>
                  <a:srgbClr val="0070C0"/>
                </a:solidFill>
              </a:rPr>
              <a:t>vochtige</a:t>
            </a:r>
            <a:r>
              <a:rPr lang="en-US" dirty="0">
                <a:solidFill>
                  <a:srgbClr val="0070C0"/>
                </a:solidFill>
              </a:rPr>
              <a:t>” </a:t>
            </a:r>
            <a:r>
              <a:rPr lang="en-US" dirty="0">
                <a:solidFill>
                  <a:schemeClr val="tx1"/>
                </a:solidFill>
              </a:rPr>
              <a:t>variant:</a:t>
            </a:r>
          </a:p>
          <a:p>
            <a:pPr lvl="1"/>
            <a:r>
              <a:rPr lang="en-US" dirty="0" err="1">
                <a:solidFill>
                  <a:schemeClr val="tx1"/>
                </a:solidFill>
              </a:rPr>
              <a:t>beide</a:t>
            </a:r>
            <a:r>
              <a:rPr lang="en-US" dirty="0">
                <a:solidFill>
                  <a:schemeClr val="tx1"/>
                </a:solidFill>
              </a:rPr>
              <a:t> </a:t>
            </a:r>
            <a:r>
              <a:rPr lang="en-US" dirty="0" err="1">
                <a:solidFill>
                  <a:schemeClr val="tx1"/>
                </a:solidFill>
              </a:rPr>
              <a:t>varianten</a:t>
            </a:r>
            <a:r>
              <a:rPr lang="en-US" dirty="0">
                <a:solidFill>
                  <a:schemeClr val="tx1"/>
                </a:solidFill>
              </a:rPr>
              <a:t> </a:t>
            </a:r>
            <a:r>
              <a:rPr lang="en-US" dirty="0" err="1">
                <a:solidFill>
                  <a:schemeClr val="tx1"/>
                </a:solidFill>
              </a:rPr>
              <a:t>hebben</a:t>
            </a:r>
            <a:r>
              <a:rPr lang="en-US" dirty="0">
                <a:solidFill>
                  <a:schemeClr val="tx1"/>
                </a:solidFill>
              </a:rPr>
              <a:t> </a:t>
            </a:r>
            <a:r>
              <a:rPr lang="en-US" dirty="0" err="1">
                <a:solidFill>
                  <a:srgbClr val="00B050"/>
                </a:solidFill>
              </a:rPr>
              <a:t>dezelfde</a:t>
            </a:r>
            <a:r>
              <a:rPr lang="en-US" dirty="0">
                <a:solidFill>
                  <a:srgbClr val="00B050"/>
                </a:solidFill>
              </a:rPr>
              <a:t> </a:t>
            </a:r>
            <a:r>
              <a:rPr lang="en-US" dirty="0" err="1">
                <a:solidFill>
                  <a:srgbClr val="00B050"/>
                </a:solidFill>
              </a:rPr>
              <a:t>samenstelling</a:t>
            </a:r>
            <a:r>
              <a:rPr lang="en-US" dirty="0">
                <a:solidFill>
                  <a:schemeClr val="tx1"/>
                </a:solidFill>
              </a:rPr>
              <a:t>;</a:t>
            </a:r>
          </a:p>
          <a:p>
            <a:pPr lvl="1"/>
            <a:r>
              <a:rPr lang="en-US" dirty="0">
                <a:solidFill>
                  <a:schemeClr val="tx1"/>
                </a:solidFill>
              </a:rPr>
              <a:t>de “</a:t>
            </a:r>
            <a:r>
              <a:rPr lang="en-US" dirty="0" err="1">
                <a:solidFill>
                  <a:schemeClr val="tx1"/>
                </a:solidFill>
              </a:rPr>
              <a:t>vochtige</a:t>
            </a:r>
            <a:r>
              <a:rPr lang="en-US" dirty="0">
                <a:solidFill>
                  <a:schemeClr val="tx1"/>
                </a:solidFill>
              </a:rPr>
              <a:t>” variant </a:t>
            </a:r>
            <a:r>
              <a:rPr lang="en-US" dirty="0" err="1">
                <a:solidFill>
                  <a:schemeClr val="tx1"/>
                </a:solidFill>
              </a:rPr>
              <a:t>bevat</a:t>
            </a:r>
            <a:r>
              <a:rPr lang="en-US" dirty="0">
                <a:solidFill>
                  <a:schemeClr val="tx1"/>
                </a:solidFill>
              </a:rPr>
              <a:t> </a:t>
            </a:r>
            <a:r>
              <a:rPr lang="en-US" dirty="0" err="1">
                <a:solidFill>
                  <a:srgbClr val="00B050"/>
                </a:solidFill>
              </a:rPr>
              <a:t>natuurlijke</a:t>
            </a:r>
            <a:r>
              <a:rPr lang="en-US" dirty="0">
                <a:solidFill>
                  <a:srgbClr val="00B050"/>
                </a:solidFill>
              </a:rPr>
              <a:t> honing</a:t>
            </a:r>
            <a:r>
              <a:rPr lang="en-US" dirty="0">
                <a:solidFill>
                  <a:schemeClr val="tx1"/>
                </a:solidFill>
              </a:rPr>
              <a:t>;</a:t>
            </a:r>
          </a:p>
          <a:p>
            <a:pPr lvl="1"/>
            <a:r>
              <a:rPr lang="en-US" dirty="0">
                <a:solidFill>
                  <a:schemeClr val="tx1"/>
                </a:solidFill>
              </a:rPr>
              <a:t>de “</a:t>
            </a:r>
            <a:r>
              <a:rPr lang="en-US" dirty="0" err="1">
                <a:solidFill>
                  <a:schemeClr val="tx1"/>
                </a:solidFill>
              </a:rPr>
              <a:t>droge</a:t>
            </a:r>
            <a:r>
              <a:rPr lang="en-US" dirty="0">
                <a:solidFill>
                  <a:schemeClr val="tx1"/>
                </a:solidFill>
              </a:rPr>
              <a:t>” variant </a:t>
            </a:r>
            <a:r>
              <a:rPr lang="en-US" dirty="0" err="1">
                <a:solidFill>
                  <a:schemeClr val="tx1"/>
                </a:solidFill>
              </a:rPr>
              <a:t>moet</a:t>
            </a:r>
            <a:r>
              <a:rPr lang="en-US" dirty="0">
                <a:solidFill>
                  <a:schemeClr val="tx1"/>
                </a:solidFill>
              </a:rPr>
              <a:t> </a:t>
            </a:r>
            <a:r>
              <a:rPr lang="en-US" dirty="0" err="1">
                <a:solidFill>
                  <a:srgbClr val="00B050"/>
                </a:solidFill>
              </a:rPr>
              <a:t>rul</a:t>
            </a:r>
            <a:r>
              <a:rPr lang="en-US" dirty="0">
                <a:solidFill>
                  <a:srgbClr val="00B050"/>
                </a:solidFill>
              </a:rPr>
              <a:t> </a:t>
            </a:r>
            <a:r>
              <a:rPr lang="en-US" dirty="0" err="1">
                <a:solidFill>
                  <a:schemeClr val="tx1"/>
                </a:solidFill>
              </a:rPr>
              <a:t>worden</a:t>
            </a:r>
            <a:r>
              <a:rPr lang="en-US" dirty="0">
                <a:solidFill>
                  <a:schemeClr val="tx1"/>
                </a:solidFill>
              </a:rPr>
              <a:t> </a:t>
            </a:r>
            <a:r>
              <a:rPr lang="en-US" dirty="0" err="1">
                <a:solidFill>
                  <a:srgbClr val="00B050"/>
                </a:solidFill>
              </a:rPr>
              <a:t>gemaakt</a:t>
            </a:r>
            <a:r>
              <a:rPr lang="en-US" dirty="0">
                <a:solidFill>
                  <a:schemeClr val="tx1"/>
                </a:solidFill>
              </a:rPr>
              <a:t>.</a:t>
            </a:r>
          </a:p>
          <a:p>
            <a:r>
              <a:rPr lang="en-US" dirty="0" err="1">
                <a:solidFill>
                  <a:schemeClr val="tx1"/>
                </a:solidFill>
              </a:rPr>
              <a:t>Voor</a:t>
            </a:r>
            <a:r>
              <a:rPr lang="en-US" dirty="0">
                <a:solidFill>
                  <a:schemeClr val="tx1"/>
                </a:solidFill>
              </a:rPr>
              <a:t> </a:t>
            </a:r>
            <a:r>
              <a:rPr lang="en-US" dirty="0" err="1">
                <a:solidFill>
                  <a:srgbClr val="C00000"/>
                </a:solidFill>
              </a:rPr>
              <a:t>witte</a:t>
            </a:r>
            <a:r>
              <a:rPr lang="en-US" dirty="0">
                <a:solidFill>
                  <a:schemeClr val="tx1"/>
                </a:solidFill>
              </a:rPr>
              <a:t> en </a:t>
            </a:r>
            <a:r>
              <a:rPr lang="en-US" dirty="0" err="1">
                <a:solidFill>
                  <a:schemeClr val="tx1"/>
                </a:solidFill>
              </a:rPr>
              <a:t>mozaiëk</a:t>
            </a:r>
            <a:r>
              <a:rPr lang="en-US" dirty="0">
                <a:solidFill>
                  <a:schemeClr val="tx1"/>
                </a:solidFill>
              </a:rPr>
              <a:t> </a:t>
            </a:r>
            <a:r>
              <a:rPr lang="en-US" dirty="0" err="1">
                <a:solidFill>
                  <a:srgbClr val="C00000"/>
                </a:solidFill>
              </a:rPr>
              <a:t>kanaries</a:t>
            </a:r>
            <a:r>
              <a:rPr lang="en-US" dirty="0">
                <a:solidFill>
                  <a:srgbClr val="C00000"/>
                </a:solidFill>
              </a:rPr>
              <a:t> </a:t>
            </a:r>
            <a:r>
              <a:rPr lang="en-US" dirty="0" err="1">
                <a:solidFill>
                  <a:schemeClr val="tx1"/>
                </a:solidFill>
              </a:rPr>
              <a:t>bestaan</a:t>
            </a:r>
            <a:r>
              <a:rPr lang="en-US" dirty="0">
                <a:solidFill>
                  <a:schemeClr val="tx1"/>
                </a:solidFill>
              </a:rPr>
              <a:t> </a:t>
            </a:r>
            <a:r>
              <a:rPr lang="en-US" dirty="0" err="1">
                <a:solidFill>
                  <a:schemeClr val="tx1"/>
                </a:solidFill>
              </a:rPr>
              <a:t>speciale</a:t>
            </a:r>
            <a:r>
              <a:rPr lang="en-US" dirty="0">
                <a:solidFill>
                  <a:schemeClr val="tx1"/>
                </a:solidFill>
              </a:rPr>
              <a:t> </a:t>
            </a:r>
            <a:r>
              <a:rPr lang="en-US" dirty="0">
                <a:solidFill>
                  <a:srgbClr val="C00000"/>
                </a:solidFill>
              </a:rPr>
              <a:t>“</a:t>
            </a:r>
            <a:r>
              <a:rPr lang="en-US" dirty="0" err="1">
                <a:solidFill>
                  <a:srgbClr val="C00000"/>
                </a:solidFill>
              </a:rPr>
              <a:t>bianco</a:t>
            </a:r>
            <a:r>
              <a:rPr lang="en-US" dirty="0">
                <a:solidFill>
                  <a:srgbClr val="C00000"/>
                </a:solidFill>
              </a:rPr>
              <a:t>” </a:t>
            </a:r>
            <a:r>
              <a:rPr lang="en-US" dirty="0" err="1">
                <a:solidFill>
                  <a:schemeClr val="tx1"/>
                </a:solidFill>
              </a:rPr>
              <a:t>versies</a:t>
            </a:r>
            <a:r>
              <a:rPr lang="en-US" dirty="0">
                <a:solidFill>
                  <a:schemeClr val="tx1"/>
                </a:solidFill>
              </a:rPr>
              <a:t> </a:t>
            </a:r>
            <a:r>
              <a:rPr lang="en-US" dirty="0" err="1">
                <a:solidFill>
                  <a:schemeClr val="tx1"/>
                </a:solidFill>
              </a:rPr>
              <a:t>zonder</a:t>
            </a:r>
            <a:r>
              <a:rPr lang="en-US" dirty="0">
                <a:solidFill>
                  <a:schemeClr val="tx1"/>
                </a:solidFill>
              </a:rPr>
              <a:t> </a:t>
            </a:r>
            <a:r>
              <a:rPr lang="en-US" dirty="0" err="1">
                <a:solidFill>
                  <a:schemeClr val="tx1"/>
                </a:solidFill>
              </a:rPr>
              <a:t>kleurstoffen</a:t>
            </a:r>
            <a:r>
              <a:rPr lang="en-US" dirty="0">
                <a:solidFill>
                  <a:schemeClr val="tx1"/>
                </a:solidFill>
              </a:rPr>
              <a:t>; </a:t>
            </a:r>
          </a:p>
          <a:p>
            <a:pPr lvl="1"/>
            <a:r>
              <a:rPr lang="en-US" dirty="0" err="1">
                <a:solidFill>
                  <a:schemeClr val="tx1"/>
                </a:solidFill>
              </a:rPr>
              <a:t>hierin</a:t>
            </a:r>
            <a:r>
              <a:rPr lang="en-US" dirty="0">
                <a:solidFill>
                  <a:schemeClr val="tx1"/>
                </a:solidFill>
              </a:rPr>
              <a:t> is het  </a:t>
            </a:r>
            <a:r>
              <a:rPr lang="en-US" dirty="0" err="1">
                <a:solidFill>
                  <a:srgbClr val="00B050"/>
                </a:solidFill>
              </a:rPr>
              <a:t>dierlijk</a:t>
            </a:r>
            <a:r>
              <a:rPr lang="en-US" dirty="0">
                <a:solidFill>
                  <a:srgbClr val="00B050"/>
                </a:solidFill>
              </a:rPr>
              <a:t> </a:t>
            </a:r>
            <a:r>
              <a:rPr lang="en-US" dirty="0" err="1">
                <a:solidFill>
                  <a:srgbClr val="00B050"/>
                </a:solidFill>
              </a:rPr>
              <a:t>eiwit</a:t>
            </a:r>
            <a:r>
              <a:rPr lang="en-US" dirty="0">
                <a:solidFill>
                  <a:srgbClr val="00B050"/>
                </a:solidFill>
              </a:rPr>
              <a:t> </a:t>
            </a:r>
            <a:r>
              <a:rPr lang="en-US" dirty="0" err="1">
                <a:solidFill>
                  <a:schemeClr val="tx1"/>
                </a:solidFill>
              </a:rPr>
              <a:t>uit</a:t>
            </a:r>
            <a:r>
              <a:rPr lang="en-US" dirty="0">
                <a:solidFill>
                  <a:schemeClr val="tx1"/>
                </a:solidFill>
              </a:rPr>
              <a:t> </a:t>
            </a:r>
            <a:r>
              <a:rPr lang="en-US" dirty="0" err="1">
                <a:solidFill>
                  <a:schemeClr val="tx1"/>
                </a:solidFill>
              </a:rPr>
              <a:t>eieren</a:t>
            </a:r>
            <a:r>
              <a:rPr lang="en-US" dirty="0">
                <a:solidFill>
                  <a:schemeClr val="tx1"/>
                </a:solidFill>
              </a:rPr>
              <a:t> </a:t>
            </a:r>
            <a:r>
              <a:rPr lang="en-US" dirty="0" err="1">
                <a:solidFill>
                  <a:srgbClr val="00B050"/>
                </a:solidFill>
              </a:rPr>
              <a:t>vervangen</a:t>
            </a:r>
            <a:r>
              <a:rPr lang="en-US" dirty="0">
                <a:solidFill>
                  <a:schemeClr val="tx1"/>
                </a:solidFill>
              </a:rPr>
              <a:t>.</a:t>
            </a:r>
          </a:p>
          <a:p>
            <a:r>
              <a:rPr lang="en-US" dirty="0" err="1">
                <a:solidFill>
                  <a:schemeClr val="tx1"/>
                </a:solidFill>
              </a:rPr>
              <a:t>Voor</a:t>
            </a:r>
            <a:r>
              <a:rPr lang="en-US" dirty="0">
                <a:solidFill>
                  <a:schemeClr val="tx1"/>
                </a:solidFill>
              </a:rPr>
              <a:t> </a:t>
            </a:r>
            <a:r>
              <a:rPr lang="en-US" dirty="0">
                <a:solidFill>
                  <a:srgbClr val="0070C0"/>
                </a:solidFill>
              </a:rPr>
              <a:t>rode </a:t>
            </a:r>
            <a:r>
              <a:rPr lang="en-US" dirty="0" err="1">
                <a:solidFill>
                  <a:srgbClr val="0070C0"/>
                </a:solidFill>
              </a:rPr>
              <a:t>kanaries</a:t>
            </a:r>
            <a:r>
              <a:rPr lang="en-US" dirty="0">
                <a:solidFill>
                  <a:srgbClr val="0070C0"/>
                </a:solidFill>
              </a:rPr>
              <a:t> </a:t>
            </a:r>
            <a:r>
              <a:rPr lang="en-US" dirty="0" err="1">
                <a:solidFill>
                  <a:schemeClr val="tx1"/>
                </a:solidFill>
              </a:rPr>
              <a:t>bestaan</a:t>
            </a:r>
            <a:r>
              <a:rPr lang="en-US" dirty="0">
                <a:solidFill>
                  <a:schemeClr val="tx1"/>
                </a:solidFill>
              </a:rPr>
              <a:t> </a:t>
            </a:r>
            <a:r>
              <a:rPr lang="en-US" dirty="0" err="1">
                <a:solidFill>
                  <a:schemeClr val="tx1"/>
                </a:solidFill>
              </a:rPr>
              <a:t>speciale</a:t>
            </a:r>
            <a:r>
              <a:rPr lang="en-US" dirty="0">
                <a:solidFill>
                  <a:schemeClr val="tx1"/>
                </a:solidFill>
              </a:rPr>
              <a:t> </a:t>
            </a:r>
            <a:r>
              <a:rPr lang="en-US" dirty="0" err="1">
                <a:solidFill>
                  <a:schemeClr val="tx1"/>
                </a:solidFill>
              </a:rPr>
              <a:t>versies</a:t>
            </a:r>
            <a:r>
              <a:rPr lang="en-US" dirty="0">
                <a:solidFill>
                  <a:schemeClr val="tx1"/>
                </a:solidFill>
              </a:rPr>
              <a:t> met </a:t>
            </a:r>
            <a:r>
              <a:rPr lang="en-US" dirty="0" err="1">
                <a:solidFill>
                  <a:srgbClr val="0070C0"/>
                </a:solidFill>
              </a:rPr>
              <a:t>carophyl</a:t>
            </a:r>
            <a:r>
              <a:rPr lang="en-US" dirty="0">
                <a:solidFill>
                  <a:schemeClr val="tx1"/>
                </a:solidFill>
              </a:rPr>
              <a:t> en </a:t>
            </a:r>
            <a:r>
              <a:rPr lang="en-US" dirty="0" err="1">
                <a:solidFill>
                  <a:srgbClr val="0070C0"/>
                </a:solidFill>
              </a:rPr>
              <a:t>canthaxantine</a:t>
            </a:r>
            <a:r>
              <a:rPr lang="en-US" dirty="0">
                <a:solidFill>
                  <a:schemeClr val="tx1"/>
                </a:solidFill>
              </a:rPr>
              <a:t>;</a:t>
            </a:r>
          </a:p>
          <a:p>
            <a:pPr lvl="1"/>
            <a:r>
              <a:rPr lang="en-US" dirty="0">
                <a:solidFill>
                  <a:schemeClr val="tx1"/>
                </a:solidFill>
              </a:rPr>
              <a:t>“</a:t>
            </a:r>
            <a:r>
              <a:rPr lang="en-US" dirty="0" err="1">
                <a:solidFill>
                  <a:schemeClr val="tx1"/>
                </a:solidFill>
              </a:rPr>
              <a:t>echte</a:t>
            </a:r>
            <a:r>
              <a:rPr lang="en-US" dirty="0">
                <a:solidFill>
                  <a:schemeClr val="tx1"/>
                </a:solidFill>
              </a:rPr>
              <a:t>” </a:t>
            </a:r>
            <a:r>
              <a:rPr lang="en-US" dirty="0" err="1">
                <a:solidFill>
                  <a:schemeClr val="tx1"/>
                </a:solidFill>
              </a:rPr>
              <a:t>roodkwekers</a:t>
            </a:r>
            <a:r>
              <a:rPr lang="en-US" dirty="0">
                <a:solidFill>
                  <a:schemeClr val="tx1"/>
                </a:solidFill>
              </a:rPr>
              <a:t> </a:t>
            </a:r>
            <a:r>
              <a:rPr lang="en-US" dirty="0" err="1">
                <a:solidFill>
                  <a:schemeClr val="tx1"/>
                </a:solidFill>
              </a:rPr>
              <a:t>voegen</a:t>
            </a:r>
            <a:r>
              <a:rPr lang="en-US" dirty="0">
                <a:solidFill>
                  <a:schemeClr val="tx1"/>
                </a:solidFill>
              </a:rPr>
              <a:t> </a:t>
            </a:r>
            <a:r>
              <a:rPr lang="en-US" dirty="0" err="1">
                <a:solidFill>
                  <a:schemeClr val="tx1"/>
                </a:solidFill>
              </a:rPr>
              <a:t>dit</a:t>
            </a:r>
            <a:r>
              <a:rPr lang="en-US" dirty="0">
                <a:solidFill>
                  <a:schemeClr val="tx1"/>
                </a:solidFill>
              </a:rPr>
              <a:t> </a:t>
            </a:r>
            <a:r>
              <a:rPr lang="en-US" dirty="0" err="1">
                <a:solidFill>
                  <a:schemeClr val="tx1"/>
                </a:solidFill>
              </a:rPr>
              <a:t>liever</a:t>
            </a:r>
            <a:r>
              <a:rPr lang="en-US" dirty="0">
                <a:solidFill>
                  <a:schemeClr val="tx1"/>
                </a:solidFill>
              </a:rPr>
              <a:t> </a:t>
            </a:r>
            <a:r>
              <a:rPr lang="en-US" dirty="0" err="1">
                <a:solidFill>
                  <a:schemeClr val="tx1"/>
                </a:solidFill>
              </a:rPr>
              <a:t>zelf</a:t>
            </a:r>
            <a:r>
              <a:rPr lang="en-US" dirty="0">
                <a:solidFill>
                  <a:schemeClr val="tx1"/>
                </a:solidFill>
              </a:rPr>
              <a:t> toe aan het </a:t>
            </a:r>
            <a:r>
              <a:rPr lang="en-US" dirty="0" err="1">
                <a:solidFill>
                  <a:schemeClr val="tx1"/>
                </a:solidFill>
              </a:rPr>
              <a:t>eivoer</a:t>
            </a:r>
            <a:r>
              <a:rPr lang="en-US" dirty="0">
                <a:solidFill>
                  <a:schemeClr val="tx1"/>
                </a:solidFill>
              </a:rPr>
              <a:t> </a:t>
            </a:r>
            <a:r>
              <a:rPr lang="en-US" dirty="0" err="1">
                <a:solidFill>
                  <a:schemeClr val="tx1"/>
                </a:solidFill>
              </a:rPr>
              <a:t>i.v.m</a:t>
            </a:r>
            <a:r>
              <a:rPr lang="en-US" dirty="0">
                <a:solidFill>
                  <a:schemeClr val="tx1"/>
                </a:solidFill>
              </a:rPr>
              <a:t>. </a:t>
            </a:r>
            <a:r>
              <a:rPr lang="en-US" dirty="0" err="1">
                <a:solidFill>
                  <a:schemeClr val="tx1"/>
                </a:solidFill>
              </a:rPr>
              <a:t>controle</a:t>
            </a:r>
            <a:r>
              <a:rPr lang="en-US" dirty="0">
                <a:solidFill>
                  <a:schemeClr val="tx1"/>
                </a:solidFill>
              </a:rPr>
              <a:t> over de </a:t>
            </a:r>
            <a:r>
              <a:rPr lang="en-US" dirty="0" err="1">
                <a:solidFill>
                  <a:schemeClr val="tx1"/>
                </a:solidFill>
              </a:rPr>
              <a:t>hoeveelheid</a:t>
            </a:r>
            <a:r>
              <a:rPr lang="en-US" dirty="0">
                <a:solidFill>
                  <a:schemeClr val="tx1"/>
                </a:solidFill>
              </a:rPr>
              <a:t>.</a:t>
            </a:r>
          </a:p>
          <a:p>
            <a:pPr lvl="1"/>
            <a:r>
              <a:rPr lang="en-US" dirty="0">
                <a:solidFill>
                  <a:schemeClr val="tx1"/>
                </a:solidFill>
              </a:rPr>
              <a:t>bij </a:t>
            </a:r>
            <a:r>
              <a:rPr lang="en-US" dirty="0" err="1">
                <a:solidFill>
                  <a:srgbClr val="00B050"/>
                </a:solidFill>
              </a:rPr>
              <a:t>gele</a:t>
            </a:r>
            <a:r>
              <a:rPr lang="en-US" dirty="0">
                <a:solidFill>
                  <a:srgbClr val="00B050"/>
                </a:solidFill>
              </a:rPr>
              <a:t> </a:t>
            </a:r>
            <a:r>
              <a:rPr lang="en-US" dirty="0" err="1">
                <a:solidFill>
                  <a:srgbClr val="00B050"/>
                </a:solidFill>
              </a:rPr>
              <a:t>lipochroomvogels</a:t>
            </a:r>
            <a:r>
              <a:rPr lang="en-US" dirty="0">
                <a:solidFill>
                  <a:srgbClr val="00B050"/>
                </a:solidFill>
              </a:rPr>
              <a:t> </a:t>
            </a:r>
            <a:r>
              <a:rPr lang="en-US" dirty="0">
                <a:solidFill>
                  <a:schemeClr val="tx1"/>
                </a:solidFill>
              </a:rPr>
              <a:t>– en </a:t>
            </a:r>
            <a:r>
              <a:rPr lang="en-US" dirty="0" err="1">
                <a:solidFill>
                  <a:schemeClr val="tx1"/>
                </a:solidFill>
              </a:rPr>
              <a:t>ook</a:t>
            </a:r>
            <a:r>
              <a:rPr lang="en-US" dirty="0">
                <a:solidFill>
                  <a:schemeClr val="tx1"/>
                </a:solidFill>
              </a:rPr>
              <a:t> bij </a:t>
            </a:r>
            <a:r>
              <a:rPr lang="en-US" dirty="0" err="1">
                <a:solidFill>
                  <a:schemeClr val="tx1"/>
                </a:solidFill>
              </a:rPr>
              <a:t>postuurkanaries</a:t>
            </a:r>
            <a:r>
              <a:rPr lang="en-US" dirty="0">
                <a:solidFill>
                  <a:schemeClr val="tx1"/>
                </a:solidFill>
              </a:rPr>
              <a:t> – is </a:t>
            </a:r>
            <a:r>
              <a:rPr lang="en-US" dirty="0" err="1">
                <a:solidFill>
                  <a:schemeClr val="tx1"/>
                </a:solidFill>
              </a:rPr>
              <a:t>een</a:t>
            </a:r>
            <a:r>
              <a:rPr lang="en-US" dirty="0">
                <a:solidFill>
                  <a:schemeClr val="tx1"/>
                </a:solidFill>
              </a:rPr>
              <a:t> </a:t>
            </a:r>
            <a:r>
              <a:rPr lang="en-US" dirty="0" err="1">
                <a:solidFill>
                  <a:schemeClr val="tx1"/>
                </a:solidFill>
              </a:rPr>
              <a:t>vergelijkbare</a:t>
            </a:r>
            <a:r>
              <a:rPr lang="en-US" dirty="0">
                <a:solidFill>
                  <a:schemeClr val="tx1"/>
                </a:solidFill>
              </a:rPr>
              <a:t> </a:t>
            </a:r>
            <a:r>
              <a:rPr lang="en-US" dirty="0" err="1">
                <a:solidFill>
                  <a:schemeClr val="tx1"/>
                </a:solidFill>
              </a:rPr>
              <a:t>ontwikkeling</a:t>
            </a:r>
            <a:r>
              <a:rPr lang="en-US" dirty="0">
                <a:solidFill>
                  <a:schemeClr val="tx1"/>
                </a:solidFill>
              </a:rPr>
              <a:t> </a:t>
            </a:r>
            <a:r>
              <a:rPr lang="en-US" dirty="0" err="1">
                <a:solidFill>
                  <a:schemeClr val="tx1"/>
                </a:solidFill>
              </a:rPr>
              <a:t>te</a:t>
            </a:r>
            <a:r>
              <a:rPr lang="en-US" dirty="0">
                <a:solidFill>
                  <a:schemeClr val="tx1"/>
                </a:solidFill>
              </a:rPr>
              <a:t> </a:t>
            </a:r>
            <a:r>
              <a:rPr lang="en-US" dirty="0" err="1">
                <a:solidFill>
                  <a:schemeClr val="tx1"/>
                </a:solidFill>
              </a:rPr>
              <a:t>zien</a:t>
            </a:r>
            <a:r>
              <a:rPr lang="en-US" dirty="0">
                <a:solidFill>
                  <a:schemeClr val="tx1"/>
                </a:solidFill>
              </a:rPr>
              <a:t> met de </a:t>
            </a:r>
            <a:r>
              <a:rPr lang="en-US" dirty="0" err="1">
                <a:solidFill>
                  <a:schemeClr val="tx1"/>
                </a:solidFill>
              </a:rPr>
              <a:t>toevoeging</a:t>
            </a:r>
            <a:r>
              <a:rPr lang="en-US" dirty="0">
                <a:solidFill>
                  <a:schemeClr val="tx1"/>
                </a:solidFill>
              </a:rPr>
              <a:t> van </a:t>
            </a:r>
            <a:r>
              <a:rPr lang="en-US" dirty="0" err="1">
                <a:solidFill>
                  <a:srgbClr val="00B050"/>
                </a:solidFill>
              </a:rPr>
              <a:t>luteïne</a:t>
            </a:r>
            <a:r>
              <a:rPr lang="en-US" dirty="0">
                <a:solidFill>
                  <a:schemeClr val="tx1"/>
                </a:solidFill>
              </a:rPr>
              <a:t>.</a:t>
            </a:r>
          </a:p>
          <a:p>
            <a:r>
              <a:rPr lang="en-US" dirty="0">
                <a:solidFill>
                  <a:schemeClr val="tx1"/>
                </a:solidFill>
              </a:rPr>
              <a:t>Veel </a:t>
            </a:r>
            <a:r>
              <a:rPr lang="en-US" dirty="0" err="1">
                <a:solidFill>
                  <a:schemeClr val="tx1"/>
                </a:solidFill>
              </a:rPr>
              <a:t>liefhebbers</a:t>
            </a:r>
            <a:r>
              <a:rPr lang="en-US" dirty="0">
                <a:solidFill>
                  <a:schemeClr val="tx1"/>
                </a:solidFill>
              </a:rPr>
              <a:t> </a:t>
            </a:r>
            <a:r>
              <a:rPr lang="en-US" dirty="0" err="1">
                <a:solidFill>
                  <a:schemeClr val="tx1"/>
                </a:solidFill>
              </a:rPr>
              <a:t>voegen</a:t>
            </a:r>
            <a:r>
              <a:rPr lang="en-US" dirty="0">
                <a:solidFill>
                  <a:schemeClr val="tx1"/>
                </a:solidFill>
              </a:rPr>
              <a:t> </a:t>
            </a:r>
            <a:r>
              <a:rPr lang="en-US" dirty="0" err="1">
                <a:solidFill>
                  <a:schemeClr val="tx1"/>
                </a:solidFill>
              </a:rPr>
              <a:t>nog</a:t>
            </a:r>
            <a:r>
              <a:rPr lang="en-US" dirty="0">
                <a:solidFill>
                  <a:schemeClr val="tx1"/>
                </a:solidFill>
              </a:rPr>
              <a:t> </a:t>
            </a:r>
            <a:r>
              <a:rPr lang="en-US" dirty="0" err="1">
                <a:solidFill>
                  <a:srgbClr val="C00000"/>
                </a:solidFill>
              </a:rPr>
              <a:t>supplementen</a:t>
            </a:r>
            <a:r>
              <a:rPr lang="en-US" dirty="0">
                <a:solidFill>
                  <a:schemeClr val="tx1"/>
                </a:solidFill>
              </a:rPr>
              <a:t> toe voor extra </a:t>
            </a:r>
            <a:r>
              <a:rPr lang="en-US" dirty="0" err="1">
                <a:solidFill>
                  <a:schemeClr val="tx1"/>
                </a:solidFill>
              </a:rPr>
              <a:t>vitaminen</a:t>
            </a:r>
            <a:r>
              <a:rPr lang="en-US" dirty="0">
                <a:solidFill>
                  <a:schemeClr val="tx1"/>
                </a:solidFill>
              </a:rPr>
              <a:t>, </a:t>
            </a:r>
            <a:r>
              <a:rPr lang="en-US" dirty="0" err="1">
                <a:solidFill>
                  <a:schemeClr val="tx1"/>
                </a:solidFill>
              </a:rPr>
              <a:t>mineralen</a:t>
            </a:r>
            <a:r>
              <a:rPr lang="en-US" dirty="0">
                <a:solidFill>
                  <a:schemeClr val="tx1"/>
                </a:solidFill>
              </a:rPr>
              <a:t>, </a:t>
            </a:r>
            <a:r>
              <a:rPr lang="en-US" dirty="0" err="1">
                <a:solidFill>
                  <a:schemeClr val="tx1"/>
                </a:solidFill>
              </a:rPr>
              <a:t>sporenelementen</a:t>
            </a:r>
            <a:r>
              <a:rPr lang="en-US" dirty="0">
                <a:solidFill>
                  <a:schemeClr val="tx1"/>
                </a:solidFill>
              </a:rPr>
              <a:t>, en </a:t>
            </a:r>
            <a:r>
              <a:rPr lang="en-US" dirty="0" err="1">
                <a:solidFill>
                  <a:schemeClr val="tx1"/>
                </a:solidFill>
              </a:rPr>
              <a:t>essentiële</a:t>
            </a:r>
            <a:r>
              <a:rPr lang="en-US" dirty="0">
                <a:solidFill>
                  <a:schemeClr val="tx1"/>
                </a:solidFill>
              </a:rPr>
              <a:t> </a:t>
            </a:r>
            <a:r>
              <a:rPr lang="en-US" dirty="0" err="1">
                <a:solidFill>
                  <a:schemeClr val="tx1"/>
                </a:solidFill>
              </a:rPr>
              <a:t>vetzuren</a:t>
            </a:r>
            <a:r>
              <a:rPr lang="en-US" dirty="0">
                <a:solidFill>
                  <a:schemeClr val="tx1"/>
                </a:solidFill>
              </a:rPr>
              <a:t> en </a:t>
            </a:r>
            <a:r>
              <a:rPr lang="en-US" dirty="0" err="1">
                <a:solidFill>
                  <a:schemeClr val="tx1"/>
                </a:solidFill>
              </a:rPr>
              <a:t>aminozuren</a:t>
            </a:r>
            <a:r>
              <a:rPr lang="en-US" dirty="0">
                <a:solidFill>
                  <a:schemeClr val="tx1"/>
                </a:solidFill>
              </a:rPr>
              <a:t>.</a:t>
            </a:r>
          </a:p>
        </p:txBody>
      </p:sp>
      <p:sp>
        <p:nvSpPr>
          <p:cNvPr id="4" name="Date Placeholder 3">
            <a:extLst>
              <a:ext uri="{FF2B5EF4-FFF2-40B4-BE49-F238E27FC236}">
                <a16:creationId xmlns:a16="http://schemas.microsoft.com/office/drawing/2014/main" xmlns="" id="{8775DB79-EFBF-473D-BC80-987D9ABEAD01}"/>
              </a:ext>
            </a:extLst>
          </p:cNvPr>
          <p:cNvSpPr>
            <a:spLocks noGrp="1"/>
          </p:cNvSpPr>
          <p:nvPr>
            <p:ph type="dt" sz="half" idx="10"/>
          </p:nvPr>
        </p:nvSpPr>
        <p:spPr/>
        <p:txBody>
          <a:bodyPr/>
          <a:lstStyle/>
          <a:p>
            <a:r>
              <a:rPr lang="en-US"/>
              <a:t>06-Feb-24</a:t>
            </a:r>
            <a:endParaRPr lang="en-US" dirty="0"/>
          </a:p>
        </p:txBody>
      </p:sp>
      <p:sp>
        <p:nvSpPr>
          <p:cNvPr id="5" name="Slide Number Placeholder 4">
            <a:extLst>
              <a:ext uri="{FF2B5EF4-FFF2-40B4-BE49-F238E27FC236}">
                <a16:creationId xmlns:a16="http://schemas.microsoft.com/office/drawing/2014/main" xmlns="" id="{C9EAD7CE-E7AD-48A8-84BC-116184911FD7}"/>
              </a:ext>
            </a:extLst>
          </p:cNvPr>
          <p:cNvSpPr>
            <a:spLocks noGrp="1"/>
          </p:cNvSpPr>
          <p:nvPr>
            <p:ph type="sldNum" sz="quarter" idx="12"/>
          </p:nvPr>
        </p:nvSpPr>
        <p:spPr/>
        <p:txBody>
          <a:bodyPr/>
          <a:lstStyle/>
          <a:p>
            <a:fld id="{4FAB73BC-B049-4115-A692-8D63A059BFB8}" type="slidenum">
              <a:rPr lang="en-US" smtClean="0"/>
              <a:pPr/>
              <a:t>52</a:t>
            </a:fld>
            <a:endParaRPr lang="en-US" dirty="0"/>
          </a:p>
        </p:txBody>
      </p:sp>
      <p:sp>
        <p:nvSpPr>
          <p:cNvPr id="6" name="Footer Placeholder 5">
            <a:extLst>
              <a:ext uri="{FF2B5EF4-FFF2-40B4-BE49-F238E27FC236}">
                <a16:creationId xmlns:a16="http://schemas.microsoft.com/office/drawing/2014/main" xmlns="" id="{757363E0-AC8F-3AB0-E24F-B01E2D01ABEE}"/>
              </a:ext>
            </a:extLst>
          </p:cNvPr>
          <p:cNvSpPr>
            <a:spLocks noGrp="1"/>
          </p:cNvSpPr>
          <p:nvPr>
            <p:ph type="ftr" sz="quarter" idx="11"/>
          </p:nvPr>
        </p:nvSpPr>
        <p:spPr/>
        <p:txBody>
          <a:bodyPr/>
          <a:lstStyle/>
          <a:p>
            <a:r>
              <a:rPr lang="nl-NL"/>
              <a:t>Omstandigheden voor de Kleurkanariekweek: Voeding</a:t>
            </a:r>
            <a:endParaRPr lang="en-US" dirty="0"/>
          </a:p>
        </p:txBody>
      </p:sp>
    </p:spTree>
    <p:extLst>
      <p:ext uri="{BB962C8B-B14F-4D97-AF65-F5344CB8AC3E}">
        <p14:creationId xmlns:p14="http://schemas.microsoft.com/office/powerpoint/2010/main" val="402392924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xmlns="" id="{DE04A370-9469-4BBB-A22B-5C410715F67E}"/>
              </a:ext>
            </a:extLst>
          </p:cNvPr>
          <p:cNvSpPr>
            <a:spLocks noGrp="1"/>
          </p:cNvSpPr>
          <p:nvPr>
            <p:ph type="title"/>
          </p:nvPr>
        </p:nvSpPr>
        <p:spPr/>
        <p:txBody>
          <a:bodyPr/>
          <a:lstStyle/>
          <a:p>
            <a:r>
              <a:rPr lang="en-US" dirty="0"/>
              <a:t>Easyyem </a:t>
            </a:r>
            <a:r>
              <a:rPr lang="en-US" dirty="0" err="1"/>
              <a:t>eivoer</a:t>
            </a:r>
            <a:r>
              <a:rPr lang="en-US" dirty="0"/>
              <a:t> </a:t>
            </a:r>
            <a:r>
              <a:rPr lang="en-US" dirty="0" err="1"/>
              <a:t>voor</a:t>
            </a:r>
            <a:r>
              <a:rPr lang="en-US" dirty="0"/>
              <a:t> </a:t>
            </a:r>
            <a:r>
              <a:rPr lang="en-US" dirty="0" err="1"/>
              <a:t>kanaries</a:t>
            </a:r>
            <a:endParaRPr lang="en-US" dirty="0"/>
          </a:p>
        </p:txBody>
      </p:sp>
      <p:sp>
        <p:nvSpPr>
          <p:cNvPr id="2" name="Date Placeholder 1">
            <a:extLst>
              <a:ext uri="{FF2B5EF4-FFF2-40B4-BE49-F238E27FC236}">
                <a16:creationId xmlns:a16="http://schemas.microsoft.com/office/drawing/2014/main" xmlns="" id="{5F0D35D0-D5AE-403A-87DC-61FC617ADDC0}"/>
              </a:ext>
            </a:extLst>
          </p:cNvPr>
          <p:cNvSpPr>
            <a:spLocks noGrp="1"/>
          </p:cNvSpPr>
          <p:nvPr>
            <p:ph type="dt" sz="half" idx="10"/>
          </p:nvPr>
        </p:nvSpPr>
        <p:spPr/>
        <p:txBody>
          <a:bodyPr/>
          <a:lstStyle/>
          <a:p>
            <a:r>
              <a:rPr lang="en-US"/>
              <a:t>06-Feb-24</a:t>
            </a:r>
            <a:endParaRPr lang="en-US" dirty="0"/>
          </a:p>
        </p:txBody>
      </p:sp>
      <p:sp>
        <p:nvSpPr>
          <p:cNvPr id="3" name="Slide Number Placeholder 2">
            <a:extLst>
              <a:ext uri="{FF2B5EF4-FFF2-40B4-BE49-F238E27FC236}">
                <a16:creationId xmlns:a16="http://schemas.microsoft.com/office/drawing/2014/main" xmlns="" id="{AA23BF50-8E51-4E7B-9CF8-F18B3242AF9E}"/>
              </a:ext>
            </a:extLst>
          </p:cNvPr>
          <p:cNvSpPr>
            <a:spLocks noGrp="1"/>
          </p:cNvSpPr>
          <p:nvPr>
            <p:ph type="sldNum" sz="quarter" idx="12"/>
          </p:nvPr>
        </p:nvSpPr>
        <p:spPr/>
        <p:txBody>
          <a:bodyPr/>
          <a:lstStyle/>
          <a:p>
            <a:fld id="{4FAB73BC-B049-4115-A692-8D63A059BFB8}" type="slidenum">
              <a:rPr lang="en-US" smtClean="0"/>
              <a:pPr/>
              <a:t>53</a:t>
            </a:fld>
            <a:endParaRPr lang="en-US" dirty="0"/>
          </a:p>
        </p:txBody>
      </p:sp>
      <p:pic>
        <p:nvPicPr>
          <p:cNvPr id="5" name="Picture 4">
            <a:extLst>
              <a:ext uri="{FF2B5EF4-FFF2-40B4-BE49-F238E27FC236}">
                <a16:creationId xmlns:a16="http://schemas.microsoft.com/office/drawing/2014/main" xmlns="" id="{C84DA695-7DFD-487B-ADBF-F96B6A3B99C3}"/>
              </a:ext>
            </a:extLst>
          </p:cNvPr>
          <p:cNvPicPr>
            <a:picLocks noChangeAspect="1"/>
          </p:cNvPicPr>
          <p:nvPr/>
        </p:nvPicPr>
        <p:blipFill>
          <a:blip r:embed="rId2"/>
          <a:stretch>
            <a:fillRect/>
          </a:stretch>
        </p:blipFill>
        <p:spPr>
          <a:xfrm>
            <a:off x="2999881" y="583267"/>
            <a:ext cx="2607298" cy="3724712"/>
          </a:xfrm>
          <a:prstGeom prst="rect">
            <a:avLst/>
          </a:prstGeom>
        </p:spPr>
      </p:pic>
      <p:graphicFrame>
        <p:nvGraphicFramePr>
          <p:cNvPr id="7" name="Table 6">
            <a:extLst>
              <a:ext uri="{FF2B5EF4-FFF2-40B4-BE49-F238E27FC236}">
                <a16:creationId xmlns:a16="http://schemas.microsoft.com/office/drawing/2014/main" xmlns="" id="{C1EC0AE3-9483-4791-8DAA-84FCC2A8468D}"/>
              </a:ext>
            </a:extLst>
          </p:cNvPr>
          <p:cNvGraphicFramePr>
            <a:graphicFrameLocks noGrp="1"/>
          </p:cNvGraphicFramePr>
          <p:nvPr>
            <p:extLst>
              <p:ext uri="{D42A27DB-BD31-4B8C-83A1-F6EECF244321}">
                <p14:modId xmlns:p14="http://schemas.microsoft.com/office/powerpoint/2010/main" val="601004010"/>
              </p:ext>
            </p:extLst>
          </p:nvPr>
        </p:nvGraphicFramePr>
        <p:xfrm>
          <a:off x="5963093" y="616823"/>
          <a:ext cx="2744679" cy="3657600"/>
        </p:xfrm>
        <a:graphic>
          <a:graphicData uri="http://schemas.openxmlformats.org/drawingml/2006/table">
            <a:tbl>
              <a:tblPr firstRow="1" bandRow="1">
                <a:tableStyleId>{5C22544A-7EE6-4342-B048-85BDC9FD1C3A}</a:tableStyleId>
              </a:tblPr>
              <a:tblGrid>
                <a:gridCol w="1459707">
                  <a:extLst>
                    <a:ext uri="{9D8B030D-6E8A-4147-A177-3AD203B41FA5}">
                      <a16:colId xmlns:a16="http://schemas.microsoft.com/office/drawing/2014/main" xmlns="" val="96838182"/>
                    </a:ext>
                  </a:extLst>
                </a:gridCol>
                <a:gridCol w="1284972">
                  <a:extLst>
                    <a:ext uri="{9D8B030D-6E8A-4147-A177-3AD203B41FA5}">
                      <a16:colId xmlns:a16="http://schemas.microsoft.com/office/drawing/2014/main" xmlns="" val="1381881266"/>
                    </a:ext>
                  </a:extLst>
                </a:gridCol>
              </a:tblGrid>
              <a:tr h="365760">
                <a:tc gridSpan="2">
                  <a:txBody>
                    <a:bodyPr/>
                    <a:lstStyle/>
                    <a:p>
                      <a:pPr algn="ctr"/>
                      <a:r>
                        <a:rPr lang="en-US" dirty="0"/>
                        <a:t>Analyse</a:t>
                      </a:r>
                    </a:p>
                  </a:txBody>
                  <a:tcPr/>
                </a:tc>
                <a:tc hMerge="1">
                  <a:txBody>
                    <a:bodyPr/>
                    <a:lstStyle/>
                    <a:p>
                      <a:endParaRPr lang="en-US" dirty="0"/>
                    </a:p>
                  </a:txBody>
                  <a:tcPr/>
                </a:tc>
                <a:extLst>
                  <a:ext uri="{0D108BD9-81ED-4DB2-BD59-A6C34878D82A}">
                    <a16:rowId xmlns:a16="http://schemas.microsoft.com/office/drawing/2014/main" xmlns="" val="105688101"/>
                  </a:ext>
                </a:extLst>
              </a:tr>
              <a:tr h="365760">
                <a:tc>
                  <a:txBody>
                    <a:bodyPr/>
                    <a:lstStyle/>
                    <a:p>
                      <a:r>
                        <a:rPr lang="en-US" dirty="0"/>
                        <a:t>Eiwit</a:t>
                      </a:r>
                    </a:p>
                  </a:txBody>
                  <a:tcPr/>
                </a:tc>
                <a:tc>
                  <a:txBody>
                    <a:bodyPr/>
                    <a:lstStyle/>
                    <a:p>
                      <a:r>
                        <a:rPr lang="en-US" dirty="0">
                          <a:solidFill>
                            <a:srgbClr val="C00000"/>
                          </a:solidFill>
                        </a:rPr>
                        <a:t>22,0 %</a:t>
                      </a:r>
                    </a:p>
                  </a:txBody>
                  <a:tcPr/>
                </a:tc>
                <a:extLst>
                  <a:ext uri="{0D108BD9-81ED-4DB2-BD59-A6C34878D82A}">
                    <a16:rowId xmlns:a16="http://schemas.microsoft.com/office/drawing/2014/main" xmlns="" val="3547061973"/>
                  </a:ext>
                </a:extLst>
              </a:tr>
              <a:tr h="365760">
                <a:tc>
                  <a:txBody>
                    <a:bodyPr/>
                    <a:lstStyle/>
                    <a:p>
                      <a:r>
                        <a:rPr lang="en-US" dirty="0" err="1"/>
                        <a:t>Vetten</a:t>
                      </a:r>
                      <a:endParaRPr lang="en-US" dirty="0"/>
                    </a:p>
                  </a:txBody>
                  <a:tcPr/>
                </a:tc>
                <a:tc>
                  <a:txBody>
                    <a:bodyPr/>
                    <a:lstStyle/>
                    <a:p>
                      <a:r>
                        <a:rPr lang="en-US" dirty="0"/>
                        <a:t>8,0 %</a:t>
                      </a:r>
                    </a:p>
                  </a:txBody>
                  <a:tcPr/>
                </a:tc>
                <a:extLst>
                  <a:ext uri="{0D108BD9-81ED-4DB2-BD59-A6C34878D82A}">
                    <a16:rowId xmlns:a16="http://schemas.microsoft.com/office/drawing/2014/main" xmlns="" val="3002686720"/>
                  </a:ext>
                </a:extLst>
              </a:tr>
              <a:tr h="365760">
                <a:tc>
                  <a:txBody>
                    <a:bodyPr/>
                    <a:lstStyle/>
                    <a:p>
                      <a:r>
                        <a:rPr lang="en-US" dirty="0" err="1"/>
                        <a:t>Ruwe</a:t>
                      </a:r>
                      <a:r>
                        <a:rPr lang="en-US" dirty="0"/>
                        <a:t> As</a:t>
                      </a:r>
                    </a:p>
                  </a:txBody>
                  <a:tcPr/>
                </a:tc>
                <a:tc>
                  <a:txBody>
                    <a:bodyPr/>
                    <a:lstStyle/>
                    <a:p>
                      <a:r>
                        <a:rPr lang="en-US" dirty="0"/>
                        <a:t>3,8 %</a:t>
                      </a:r>
                    </a:p>
                  </a:txBody>
                  <a:tcPr/>
                </a:tc>
                <a:extLst>
                  <a:ext uri="{0D108BD9-81ED-4DB2-BD59-A6C34878D82A}">
                    <a16:rowId xmlns:a16="http://schemas.microsoft.com/office/drawing/2014/main" xmlns="" val="3103455149"/>
                  </a:ext>
                </a:extLst>
              </a:tr>
              <a:tr h="365760">
                <a:tc>
                  <a:txBody>
                    <a:bodyPr/>
                    <a:lstStyle/>
                    <a:p>
                      <a:r>
                        <a:rPr lang="en-US" dirty="0"/>
                        <a:t>Calcium</a:t>
                      </a:r>
                    </a:p>
                  </a:txBody>
                  <a:tcPr/>
                </a:tc>
                <a:tc>
                  <a:txBody>
                    <a:bodyPr/>
                    <a:lstStyle/>
                    <a:p>
                      <a:r>
                        <a:rPr lang="en-US" dirty="0"/>
                        <a:t>0,10 %</a:t>
                      </a:r>
                    </a:p>
                  </a:txBody>
                  <a:tcPr/>
                </a:tc>
                <a:extLst>
                  <a:ext uri="{0D108BD9-81ED-4DB2-BD59-A6C34878D82A}">
                    <a16:rowId xmlns:a16="http://schemas.microsoft.com/office/drawing/2014/main" xmlns="" val="2220811664"/>
                  </a:ext>
                </a:extLst>
              </a:tr>
              <a:tr h="365760">
                <a:tc>
                  <a:txBody>
                    <a:bodyPr/>
                    <a:lstStyle/>
                    <a:p>
                      <a:r>
                        <a:rPr lang="en-US" dirty="0"/>
                        <a:t>Fosfor</a:t>
                      </a:r>
                    </a:p>
                  </a:txBody>
                  <a:tcPr/>
                </a:tc>
                <a:tc>
                  <a:txBody>
                    <a:bodyPr/>
                    <a:lstStyle/>
                    <a:p>
                      <a:r>
                        <a:rPr lang="en-US" dirty="0"/>
                        <a:t>0,04 %</a:t>
                      </a:r>
                    </a:p>
                  </a:txBody>
                  <a:tcPr/>
                </a:tc>
                <a:extLst>
                  <a:ext uri="{0D108BD9-81ED-4DB2-BD59-A6C34878D82A}">
                    <a16:rowId xmlns:a16="http://schemas.microsoft.com/office/drawing/2014/main" xmlns="" val="3464822325"/>
                  </a:ext>
                </a:extLst>
              </a:tr>
              <a:tr h="365760">
                <a:tc>
                  <a:txBody>
                    <a:bodyPr/>
                    <a:lstStyle/>
                    <a:p>
                      <a:r>
                        <a:rPr lang="en-US" dirty="0"/>
                        <a:t>Magnesium</a:t>
                      </a:r>
                    </a:p>
                  </a:txBody>
                  <a:tcPr/>
                </a:tc>
                <a:tc>
                  <a:txBody>
                    <a:bodyPr/>
                    <a:lstStyle/>
                    <a:p>
                      <a:r>
                        <a:rPr lang="en-US" dirty="0"/>
                        <a:t>0,13 %</a:t>
                      </a:r>
                    </a:p>
                  </a:txBody>
                  <a:tcPr/>
                </a:tc>
                <a:extLst>
                  <a:ext uri="{0D108BD9-81ED-4DB2-BD59-A6C34878D82A}">
                    <a16:rowId xmlns:a16="http://schemas.microsoft.com/office/drawing/2014/main" xmlns="" val="3448561051"/>
                  </a:ext>
                </a:extLst>
              </a:tr>
              <a:tr h="365760">
                <a:tc>
                  <a:txBody>
                    <a:bodyPr/>
                    <a:lstStyle/>
                    <a:p>
                      <a:r>
                        <a:rPr lang="en-US" dirty="0"/>
                        <a:t>Choline</a:t>
                      </a:r>
                    </a:p>
                  </a:txBody>
                  <a:tcPr/>
                </a:tc>
                <a:tc>
                  <a:txBody>
                    <a:bodyPr/>
                    <a:lstStyle/>
                    <a:p>
                      <a:r>
                        <a:rPr lang="en-US" dirty="0"/>
                        <a:t>500 mg/kg</a:t>
                      </a:r>
                    </a:p>
                  </a:txBody>
                  <a:tcPr/>
                </a:tc>
                <a:extLst>
                  <a:ext uri="{0D108BD9-81ED-4DB2-BD59-A6C34878D82A}">
                    <a16:rowId xmlns:a16="http://schemas.microsoft.com/office/drawing/2014/main" xmlns="" val="1026661291"/>
                  </a:ext>
                </a:extLst>
              </a:tr>
              <a:tr h="365760">
                <a:tc>
                  <a:txBody>
                    <a:bodyPr/>
                    <a:lstStyle/>
                    <a:p>
                      <a:r>
                        <a:rPr lang="en-US" dirty="0" err="1"/>
                        <a:t>Lisine</a:t>
                      </a:r>
                      <a:endParaRPr lang="en-US" dirty="0"/>
                    </a:p>
                  </a:txBody>
                  <a:tcPr/>
                </a:tc>
                <a:tc>
                  <a:txBody>
                    <a:bodyPr/>
                    <a:lstStyle/>
                    <a:p>
                      <a:r>
                        <a:rPr lang="en-US" dirty="0"/>
                        <a:t>160 mg/kg</a:t>
                      </a:r>
                    </a:p>
                  </a:txBody>
                  <a:tcPr/>
                </a:tc>
                <a:extLst>
                  <a:ext uri="{0D108BD9-81ED-4DB2-BD59-A6C34878D82A}">
                    <a16:rowId xmlns:a16="http://schemas.microsoft.com/office/drawing/2014/main" xmlns="" val="1310396914"/>
                  </a:ext>
                </a:extLst>
              </a:tr>
              <a:tr h="365760">
                <a:tc>
                  <a:txBody>
                    <a:bodyPr/>
                    <a:lstStyle/>
                    <a:p>
                      <a:r>
                        <a:rPr lang="en-US" dirty="0"/>
                        <a:t>Threonine</a:t>
                      </a:r>
                    </a:p>
                  </a:txBody>
                  <a:tcPr/>
                </a:tc>
                <a:tc>
                  <a:txBody>
                    <a:bodyPr/>
                    <a:lstStyle/>
                    <a:p>
                      <a:r>
                        <a:rPr lang="en-US" dirty="0"/>
                        <a:t>600 mg/kg</a:t>
                      </a:r>
                    </a:p>
                  </a:txBody>
                  <a:tcPr/>
                </a:tc>
                <a:extLst>
                  <a:ext uri="{0D108BD9-81ED-4DB2-BD59-A6C34878D82A}">
                    <a16:rowId xmlns:a16="http://schemas.microsoft.com/office/drawing/2014/main" xmlns="" val="4289371248"/>
                  </a:ext>
                </a:extLst>
              </a:tr>
            </a:tbl>
          </a:graphicData>
        </a:graphic>
      </p:graphicFrame>
      <p:sp>
        <p:nvSpPr>
          <p:cNvPr id="8" name="TextBox 7">
            <a:extLst>
              <a:ext uri="{FF2B5EF4-FFF2-40B4-BE49-F238E27FC236}">
                <a16:creationId xmlns:a16="http://schemas.microsoft.com/office/drawing/2014/main" xmlns="" id="{27A96167-22BF-43B9-AFE6-ABE1324270E3}"/>
              </a:ext>
            </a:extLst>
          </p:cNvPr>
          <p:cNvSpPr txBox="1"/>
          <p:nvPr/>
        </p:nvSpPr>
        <p:spPr>
          <a:xfrm>
            <a:off x="2910980" y="4543750"/>
            <a:ext cx="5796792" cy="1754326"/>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nl-NL" b="1" dirty="0"/>
              <a:t>Samenstelling</a:t>
            </a:r>
            <a:r>
              <a:rPr lang="nl-NL" dirty="0"/>
              <a:t>: Speciale bakkerijproducten, ei, graan, groenten, plantaardig eiwit niet genetische gemanipuleerd, vitamines, mineralen, sporenelementen.</a:t>
            </a:r>
            <a:br>
              <a:rPr lang="nl-NL" dirty="0"/>
            </a:br>
            <a:r>
              <a:rPr lang="nl-NL" b="1" dirty="0"/>
              <a:t>Toepassing</a:t>
            </a:r>
            <a:r>
              <a:rPr lang="nl-NL" dirty="0"/>
              <a:t>: 3 delen </a:t>
            </a:r>
            <a:r>
              <a:rPr lang="nl-NL" dirty="0" err="1"/>
              <a:t>eivoer</a:t>
            </a:r>
            <a:r>
              <a:rPr lang="nl-NL" dirty="0"/>
              <a:t> + 1 deel water + 5 min. wachten, of met kiemzaad, geraspt fruit/groente bevochtigen. In de kweektijd elke dag, anders 3 keer per week.</a:t>
            </a:r>
            <a:endParaRPr lang="en-US" dirty="0"/>
          </a:p>
        </p:txBody>
      </p:sp>
      <p:pic>
        <p:nvPicPr>
          <p:cNvPr id="9" name="Picture 8">
            <a:extLst>
              <a:ext uri="{FF2B5EF4-FFF2-40B4-BE49-F238E27FC236}">
                <a16:creationId xmlns:a16="http://schemas.microsoft.com/office/drawing/2014/main" xmlns="" id="{D8523901-2809-4D0F-BE8E-37DD00133B0A}"/>
              </a:ext>
            </a:extLst>
          </p:cNvPr>
          <p:cNvPicPr>
            <a:picLocks noChangeAspect="1"/>
          </p:cNvPicPr>
          <p:nvPr/>
        </p:nvPicPr>
        <p:blipFill>
          <a:blip r:embed="rId3"/>
          <a:stretch>
            <a:fillRect/>
          </a:stretch>
        </p:blipFill>
        <p:spPr>
          <a:xfrm>
            <a:off x="196849" y="961275"/>
            <a:ext cx="1959220" cy="724912"/>
          </a:xfrm>
          <a:prstGeom prst="rect">
            <a:avLst/>
          </a:prstGeom>
        </p:spPr>
      </p:pic>
      <p:sp>
        <p:nvSpPr>
          <p:cNvPr id="4" name="Footer Placeholder 3">
            <a:extLst>
              <a:ext uri="{FF2B5EF4-FFF2-40B4-BE49-F238E27FC236}">
                <a16:creationId xmlns:a16="http://schemas.microsoft.com/office/drawing/2014/main" xmlns="" id="{DC95577C-C7B0-A0F0-2ED4-E9E1D883D7B2}"/>
              </a:ext>
            </a:extLst>
          </p:cNvPr>
          <p:cNvSpPr>
            <a:spLocks noGrp="1"/>
          </p:cNvSpPr>
          <p:nvPr>
            <p:ph type="ftr" sz="quarter" idx="11"/>
          </p:nvPr>
        </p:nvSpPr>
        <p:spPr/>
        <p:txBody>
          <a:bodyPr/>
          <a:lstStyle/>
          <a:p>
            <a:r>
              <a:rPr lang="nl-NL"/>
              <a:t>Omstandigheden voor de Kleurkanariekweek: Voeding</a:t>
            </a:r>
            <a:endParaRPr lang="en-US" dirty="0"/>
          </a:p>
        </p:txBody>
      </p:sp>
    </p:spTree>
    <p:extLst>
      <p:ext uri="{BB962C8B-B14F-4D97-AF65-F5344CB8AC3E}">
        <p14:creationId xmlns:p14="http://schemas.microsoft.com/office/powerpoint/2010/main" val="425732548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8D3F501-C29D-4EC7-9DE5-5FAABC0963EE}"/>
              </a:ext>
            </a:extLst>
          </p:cNvPr>
          <p:cNvSpPr>
            <a:spLocks noGrp="1"/>
          </p:cNvSpPr>
          <p:nvPr>
            <p:ph type="title"/>
          </p:nvPr>
        </p:nvSpPr>
        <p:spPr/>
        <p:txBody>
          <a:bodyPr/>
          <a:lstStyle/>
          <a:p>
            <a:r>
              <a:rPr lang="en-US" dirty="0" err="1"/>
              <a:t>Orlux</a:t>
            </a:r>
            <a:r>
              <a:rPr lang="en-US" dirty="0"/>
              <a:t> </a:t>
            </a:r>
            <a:r>
              <a:rPr lang="en-US" dirty="0" err="1"/>
              <a:t>eivoer</a:t>
            </a:r>
            <a:r>
              <a:rPr lang="en-US" dirty="0"/>
              <a:t> </a:t>
            </a:r>
            <a:r>
              <a:rPr lang="en-US" dirty="0" err="1"/>
              <a:t>droog</a:t>
            </a:r>
            <a:r>
              <a:rPr lang="en-US" dirty="0"/>
              <a:t> </a:t>
            </a:r>
            <a:r>
              <a:rPr lang="en-US" dirty="0" err="1"/>
              <a:t>kanaries</a:t>
            </a:r>
            <a:r>
              <a:rPr lang="en-US" dirty="0"/>
              <a:t/>
            </a:r>
            <a:br>
              <a:rPr lang="en-US" dirty="0"/>
            </a:br>
            <a:r>
              <a:rPr lang="en-US" dirty="0"/>
              <a:t/>
            </a:r>
            <a:br>
              <a:rPr lang="en-US" dirty="0"/>
            </a:br>
            <a:endParaRPr lang="en-US" dirty="0"/>
          </a:p>
        </p:txBody>
      </p:sp>
      <p:sp>
        <p:nvSpPr>
          <p:cNvPr id="3" name="Date Placeholder 2">
            <a:extLst>
              <a:ext uri="{FF2B5EF4-FFF2-40B4-BE49-F238E27FC236}">
                <a16:creationId xmlns:a16="http://schemas.microsoft.com/office/drawing/2014/main" xmlns="" id="{39E0563A-18BE-42C1-AAB9-5641ED37D459}"/>
              </a:ext>
            </a:extLst>
          </p:cNvPr>
          <p:cNvSpPr>
            <a:spLocks noGrp="1"/>
          </p:cNvSpPr>
          <p:nvPr>
            <p:ph type="dt" sz="half" idx="10"/>
          </p:nvPr>
        </p:nvSpPr>
        <p:spPr/>
        <p:txBody>
          <a:bodyPr/>
          <a:lstStyle/>
          <a:p>
            <a:r>
              <a:rPr lang="en-US"/>
              <a:t>06-Feb-24</a:t>
            </a:r>
            <a:endParaRPr lang="en-US" dirty="0"/>
          </a:p>
        </p:txBody>
      </p:sp>
      <p:sp>
        <p:nvSpPr>
          <p:cNvPr id="4" name="Slide Number Placeholder 3">
            <a:extLst>
              <a:ext uri="{FF2B5EF4-FFF2-40B4-BE49-F238E27FC236}">
                <a16:creationId xmlns:a16="http://schemas.microsoft.com/office/drawing/2014/main" xmlns="" id="{495AE9D8-F882-4924-BA94-5E3F8FBB7669}"/>
              </a:ext>
            </a:extLst>
          </p:cNvPr>
          <p:cNvSpPr>
            <a:spLocks noGrp="1"/>
          </p:cNvSpPr>
          <p:nvPr>
            <p:ph type="sldNum" sz="quarter" idx="12"/>
          </p:nvPr>
        </p:nvSpPr>
        <p:spPr/>
        <p:txBody>
          <a:bodyPr/>
          <a:lstStyle/>
          <a:p>
            <a:fld id="{4FAB73BC-B049-4115-A692-8D63A059BFB8}" type="slidenum">
              <a:rPr lang="en-US" smtClean="0"/>
              <a:pPr/>
              <a:t>54</a:t>
            </a:fld>
            <a:endParaRPr lang="en-US" dirty="0"/>
          </a:p>
        </p:txBody>
      </p:sp>
      <p:pic>
        <p:nvPicPr>
          <p:cNvPr id="6" name="Picture 5">
            <a:extLst>
              <a:ext uri="{FF2B5EF4-FFF2-40B4-BE49-F238E27FC236}">
                <a16:creationId xmlns:a16="http://schemas.microsoft.com/office/drawing/2014/main" xmlns="" id="{6BB0ECAF-DA98-4AB9-BFDF-4A1DFAA8D23C}"/>
              </a:ext>
            </a:extLst>
          </p:cNvPr>
          <p:cNvPicPr>
            <a:picLocks noChangeAspect="1"/>
          </p:cNvPicPr>
          <p:nvPr/>
        </p:nvPicPr>
        <p:blipFill>
          <a:blip r:embed="rId2"/>
          <a:stretch>
            <a:fillRect/>
          </a:stretch>
        </p:blipFill>
        <p:spPr>
          <a:xfrm>
            <a:off x="5545123" y="3602226"/>
            <a:ext cx="2969840" cy="2969840"/>
          </a:xfrm>
          <a:prstGeom prst="rect">
            <a:avLst/>
          </a:prstGeom>
        </p:spPr>
      </p:pic>
      <p:graphicFrame>
        <p:nvGraphicFramePr>
          <p:cNvPr id="7" name="Table 6">
            <a:extLst>
              <a:ext uri="{FF2B5EF4-FFF2-40B4-BE49-F238E27FC236}">
                <a16:creationId xmlns:a16="http://schemas.microsoft.com/office/drawing/2014/main" xmlns="" id="{0D6D3413-4B59-452E-904C-A15E40158428}"/>
              </a:ext>
            </a:extLst>
          </p:cNvPr>
          <p:cNvGraphicFramePr>
            <a:graphicFrameLocks noGrp="1"/>
          </p:cNvGraphicFramePr>
          <p:nvPr>
            <p:extLst>
              <p:ext uri="{D42A27DB-BD31-4B8C-83A1-F6EECF244321}">
                <p14:modId xmlns:p14="http://schemas.microsoft.com/office/powerpoint/2010/main" val="3407416459"/>
              </p:ext>
            </p:extLst>
          </p:nvPr>
        </p:nvGraphicFramePr>
        <p:xfrm>
          <a:off x="2862255" y="1997711"/>
          <a:ext cx="2307395" cy="4358640"/>
        </p:xfrm>
        <a:graphic>
          <a:graphicData uri="http://schemas.openxmlformats.org/drawingml/2006/table">
            <a:tbl>
              <a:tblPr firstRow="1" bandRow="1">
                <a:tableStyleId>{7DF18680-E054-41AD-8BC1-D1AEF772440D}</a:tableStyleId>
              </a:tblPr>
              <a:tblGrid>
                <a:gridCol w="1362528">
                  <a:extLst>
                    <a:ext uri="{9D8B030D-6E8A-4147-A177-3AD203B41FA5}">
                      <a16:colId xmlns:a16="http://schemas.microsoft.com/office/drawing/2014/main" xmlns="" val="96838182"/>
                    </a:ext>
                  </a:extLst>
                </a:gridCol>
                <a:gridCol w="944867">
                  <a:extLst>
                    <a:ext uri="{9D8B030D-6E8A-4147-A177-3AD203B41FA5}">
                      <a16:colId xmlns:a16="http://schemas.microsoft.com/office/drawing/2014/main" xmlns="" val="1381881266"/>
                    </a:ext>
                  </a:extLst>
                </a:gridCol>
              </a:tblGrid>
              <a:tr h="0">
                <a:tc gridSpan="2">
                  <a:txBody>
                    <a:bodyPr/>
                    <a:lstStyle/>
                    <a:p>
                      <a:pPr algn="ctr"/>
                      <a:r>
                        <a:rPr lang="en-US" sz="1600" dirty="0"/>
                        <a:t>Analyse</a:t>
                      </a:r>
                    </a:p>
                  </a:txBody>
                  <a:tcPr/>
                </a:tc>
                <a:tc hMerge="1">
                  <a:txBody>
                    <a:bodyPr/>
                    <a:lstStyle/>
                    <a:p>
                      <a:endParaRPr lang="en-US" dirty="0"/>
                    </a:p>
                  </a:txBody>
                  <a:tcPr/>
                </a:tc>
                <a:extLst>
                  <a:ext uri="{0D108BD9-81ED-4DB2-BD59-A6C34878D82A}">
                    <a16:rowId xmlns:a16="http://schemas.microsoft.com/office/drawing/2014/main" xmlns="" val="105688101"/>
                  </a:ext>
                </a:extLst>
              </a:tr>
              <a:tr h="333309">
                <a:tc>
                  <a:txBody>
                    <a:bodyPr/>
                    <a:lstStyle/>
                    <a:p>
                      <a:r>
                        <a:rPr lang="en-US" sz="1600" dirty="0" err="1"/>
                        <a:t>Ruw</a:t>
                      </a:r>
                      <a:r>
                        <a:rPr lang="en-US" sz="1600" dirty="0"/>
                        <a:t> Eiwit</a:t>
                      </a:r>
                    </a:p>
                  </a:txBody>
                  <a:tcPr/>
                </a:tc>
                <a:tc>
                  <a:txBody>
                    <a:bodyPr/>
                    <a:lstStyle/>
                    <a:p>
                      <a:r>
                        <a:rPr lang="en-US" sz="1600" dirty="0">
                          <a:solidFill>
                            <a:srgbClr val="C00000"/>
                          </a:solidFill>
                        </a:rPr>
                        <a:t>17,0 %</a:t>
                      </a:r>
                    </a:p>
                  </a:txBody>
                  <a:tcPr/>
                </a:tc>
                <a:extLst>
                  <a:ext uri="{0D108BD9-81ED-4DB2-BD59-A6C34878D82A}">
                    <a16:rowId xmlns:a16="http://schemas.microsoft.com/office/drawing/2014/main" xmlns="" val="3547061973"/>
                  </a:ext>
                </a:extLst>
              </a:tr>
              <a:tr h="333309">
                <a:tc>
                  <a:txBody>
                    <a:bodyPr/>
                    <a:lstStyle/>
                    <a:p>
                      <a:r>
                        <a:rPr lang="en-US" sz="1600" dirty="0" err="1"/>
                        <a:t>Ruw</a:t>
                      </a:r>
                      <a:r>
                        <a:rPr lang="en-US" sz="1600" dirty="0"/>
                        <a:t> Vet</a:t>
                      </a:r>
                    </a:p>
                  </a:txBody>
                  <a:tcPr/>
                </a:tc>
                <a:tc>
                  <a:txBody>
                    <a:bodyPr/>
                    <a:lstStyle/>
                    <a:p>
                      <a:r>
                        <a:rPr lang="en-US" sz="1600" dirty="0"/>
                        <a:t>4,8 %</a:t>
                      </a:r>
                    </a:p>
                  </a:txBody>
                  <a:tcPr/>
                </a:tc>
                <a:extLst>
                  <a:ext uri="{0D108BD9-81ED-4DB2-BD59-A6C34878D82A}">
                    <a16:rowId xmlns:a16="http://schemas.microsoft.com/office/drawing/2014/main" xmlns="" val="3002686720"/>
                  </a:ext>
                </a:extLst>
              </a:tr>
              <a:tr h="333309">
                <a:tc>
                  <a:txBody>
                    <a:bodyPr/>
                    <a:lstStyle/>
                    <a:p>
                      <a:r>
                        <a:rPr lang="en-US" sz="1600" dirty="0" err="1"/>
                        <a:t>Ruwe</a:t>
                      </a:r>
                      <a:r>
                        <a:rPr lang="en-US" sz="1600" dirty="0"/>
                        <a:t> As</a:t>
                      </a:r>
                    </a:p>
                  </a:txBody>
                  <a:tcPr/>
                </a:tc>
                <a:tc>
                  <a:txBody>
                    <a:bodyPr/>
                    <a:lstStyle/>
                    <a:p>
                      <a:r>
                        <a:rPr lang="en-US" sz="1600" dirty="0"/>
                        <a:t>2,0 %</a:t>
                      </a:r>
                    </a:p>
                  </a:txBody>
                  <a:tcPr/>
                </a:tc>
                <a:extLst>
                  <a:ext uri="{0D108BD9-81ED-4DB2-BD59-A6C34878D82A}">
                    <a16:rowId xmlns:a16="http://schemas.microsoft.com/office/drawing/2014/main" xmlns="" val="3103455149"/>
                  </a:ext>
                </a:extLst>
              </a:tr>
              <a:tr h="333309">
                <a:tc>
                  <a:txBody>
                    <a:bodyPr/>
                    <a:lstStyle/>
                    <a:p>
                      <a:r>
                        <a:rPr lang="en-US" sz="1600" dirty="0" err="1"/>
                        <a:t>Celstof</a:t>
                      </a:r>
                      <a:endParaRPr lang="en-US" sz="1600" dirty="0"/>
                    </a:p>
                  </a:txBody>
                  <a:tcPr/>
                </a:tc>
                <a:tc>
                  <a:txBody>
                    <a:bodyPr/>
                    <a:lstStyle/>
                    <a:p>
                      <a:r>
                        <a:rPr lang="en-US" sz="1600" dirty="0"/>
                        <a:t>1,5 %</a:t>
                      </a:r>
                    </a:p>
                  </a:txBody>
                  <a:tcPr/>
                </a:tc>
                <a:extLst>
                  <a:ext uri="{0D108BD9-81ED-4DB2-BD59-A6C34878D82A}">
                    <a16:rowId xmlns:a16="http://schemas.microsoft.com/office/drawing/2014/main" xmlns="" val="252846097"/>
                  </a:ext>
                </a:extLst>
              </a:tr>
              <a:tr h="333309">
                <a:tc>
                  <a:txBody>
                    <a:bodyPr/>
                    <a:lstStyle/>
                    <a:p>
                      <a:r>
                        <a:rPr lang="en-US" sz="1600" dirty="0"/>
                        <a:t>Calcium</a:t>
                      </a:r>
                    </a:p>
                  </a:txBody>
                  <a:tcPr/>
                </a:tc>
                <a:tc>
                  <a:txBody>
                    <a:bodyPr/>
                    <a:lstStyle/>
                    <a:p>
                      <a:r>
                        <a:rPr lang="en-US" sz="1600" dirty="0"/>
                        <a:t>1,5 %</a:t>
                      </a:r>
                    </a:p>
                  </a:txBody>
                  <a:tcPr/>
                </a:tc>
                <a:extLst>
                  <a:ext uri="{0D108BD9-81ED-4DB2-BD59-A6C34878D82A}">
                    <a16:rowId xmlns:a16="http://schemas.microsoft.com/office/drawing/2014/main" xmlns="" val="2220811664"/>
                  </a:ext>
                </a:extLst>
              </a:tr>
              <a:tr h="333309">
                <a:tc>
                  <a:txBody>
                    <a:bodyPr/>
                    <a:lstStyle/>
                    <a:p>
                      <a:r>
                        <a:rPr lang="en-US" sz="1600" dirty="0"/>
                        <a:t>Fosfor</a:t>
                      </a:r>
                    </a:p>
                  </a:txBody>
                  <a:tcPr/>
                </a:tc>
                <a:tc>
                  <a:txBody>
                    <a:bodyPr/>
                    <a:lstStyle/>
                    <a:p>
                      <a:r>
                        <a:rPr lang="en-US" sz="1600" dirty="0"/>
                        <a:t>0,4 %</a:t>
                      </a:r>
                    </a:p>
                  </a:txBody>
                  <a:tcPr/>
                </a:tc>
                <a:extLst>
                  <a:ext uri="{0D108BD9-81ED-4DB2-BD59-A6C34878D82A}">
                    <a16:rowId xmlns:a16="http://schemas.microsoft.com/office/drawing/2014/main" xmlns="" val="3464822325"/>
                  </a:ext>
                </a:extLst>
              </a:tr>
              <a:tr h="333309">
                <a:tc>
                  <a:txBody>
                    <a:bodyPr/>
                    <a:lstStyle/>
                    <a:p>
                      <a:r>
                        <a:rPr lang="en-US" sz="1600" dirty="0"/>
                        <a:t>Choline</a:t>
                      </a:r>
                    </a:p>
                  </a:txBody>
                  <a:tcPr/>
                </a:tc>
                <a:tc>
                  <a:txBody>
                    <a:bodyPr/>
                    <a:lstStyle/>
                    <a:p>
                      <a:r>
                        <a:rPr lang="en-US" sz="1600" dirty="0"/>
                        <a:t>500 mg</a:t>
                      </a:r>
                    </a:p>
                  </a:txBody>
                  <a:tcPr/>
                </a:tc>
                <a:extLst>
                  <a:ext uri="{0D108BD9-81ED-4DB2-BD59-A6C34878D82A}">
                    <a16:rowId xmlns:a16="http://schemas.microsoft.com/office/drawing/2014/main" xmlns="" val="1192568636"/>
                  </a:ext>
                </a:extLst>
              </a:tr>
              <a:tr h="333309">
                <a:tc>
                  <a:txBody>
                    <a:bodyPr/>
                    <a:lstStyle/>
                    <a:p>
                      <a:r>
                        <a:rPr lang="en-US" sz="1600" dirty="0"/>
                        <a:t>Lysine</a:t>
                      </a:r>
                    </a:p>
                  </a:txBody>
                  <a:tcPr/>
                </a:tc>
                <a:tc>
                  <a:txBody>
                    <a:bodyPr/>
                    <a:lstStyle/>
                    <a:p>
                      <a:r>
                        <a:rPr lang="en-US" sz="1600" dirty="0"/>
                        <a:t>0,92 %</a:t>
                      </a:r>
                    </a:p>
                  </a:txBody>
                  <a:tcPr/>
                </a:tc>
                <a:extLst>
                  <a:ext uri="{0D108BD9-81ED-4DB2-BD59-A6C34878D82A}">
                    <a16:rowId xmlns:a16="http://schemas.microsoft.com/office/drawing/2014/main" xmlns="" val="1383411730"/>
                  </a:ext>
                </a:extLst>
              </a:tr>
              <a:tr h="333309">
                <a:tc>
                  <a:txBody>
                    <a:bodyPr/>
                    <a:lstStyle/>
                    <a:p>
                      <a:r>
                        <a:rPr lang="en-US" sz="1600" dirty="0"/>
                        <a:t>Threonine</a:t>
                      </a:r>
                    </a:p>
                  </a:txBody>
                  <a:tcPr/>
                </a:tc>
                <a:tc>
                  <a:txBody>
                    <a:bodyPr/>
                    <a:lstStyle/>
                    <a:p>
                      <a:r>
                        <a:rPr lang="en-US" sz="1600" dirty="0"/>
                        <a:t>0,69 %</a:t>
                      </a:r>
                    </a:p>
                  </a:txBody>
                  <a:tcPr/>
                </a:tc>
                <a:extLst>
                  <a:ext uri="{0D108BD9-81ED-4DB2-BD59-A6C34878D82A}">
                    <a16:rowId xmlns:a16="http://schemas.microsoft.com/office/drawing/2014/main" xmlns="" val="4289371248"/>
                  </a:ext>
                </a:extLst>
              </a:tr>
              <a:tr h="333309">
                <a:tc>
                  <a:txBody>
                    <a:bodyPr/>
                    <a:lstStyle/>
                    <a:p>
                      <a:r>
                        <a:rPr lang="en-US" sz="1600" dirty="0"/>
                        <a:t>Methionine</a:t>
                      </a:r>
                    </a:p>
                  </a:txBody>
                  <a:tcPr/>
                </a:tc>
                <a:tc>
                  <a:txBody>
                    <a:bodyPr/>
                    <a:lstStyle/>
                    <a:p>
                      <a:r>
                        <a:rPr lang="en-US" sz="1600" dirty="0"/>
                        <a:t>0,38 %</a:t>
                      </a:r>
                    </a:p>
                  </a:txBody>
                  <a:tcPr/>
                </a:tc>
                <a:extLst>
                  <a:ext uri="{0D108BD9-81ED-4DB2-BD59-A6C34878D82A}">
                    <a16:rowId xmlns:a16="http://schemas.microsoft.com/office/drawing/2014/main" xmlns="" val="2861477887"/>
                  </a:ext>
                </a:extLst>
              </a:tr>
              <a:tr h="333309">
                <a:tc>
                  <a:txBody>
                    <a:bodyPr/>
                    <a:lstStyle/>
                    <a:p>
                      <a:r>
                        <a:rPr lang="en-US" sz="1600" dirty="0"/>
                        <a:t>Tryptofaan</a:t>
                      </a:r>
                    </a:p>
                  </a:txBody>
                  <a:tcPr/>
                </a:tc>
                <a:tc>
                  <a:txBody>
                    <a:bodyPr/>
                    <a:lstStyle/>
                    <a:p>
                      <a:r>
                        <a:rPr lang="en-US" sz="1600" dirty="0"/>
                        <a:t>0,19 %</a:t>
                      </a:r>
                    </a:p>
                  </a:txBody>
                  <a:tcPr/>
                </a:tc>
                <a:extLst>
                  <a:ext uri="{0D108BD9-81ED-4DB2-BD59-A6C34878D82A}">
                    <a16:rowId xmlns:a16="http://schemas.microsoft.com/office/drawing/2014/main" xmlns="" val="1849000088"/>
                  </a:ext>
                </a:extLst>
              </a:tr>
              <a:tr h="333309">
                <a:tc>
                  <a:txBody>
                    <a:bodyPr/>
                    <a:lstStyle/>
                    <a:p>
                      <a:r>
                        <a:rPr lang="en-US" sz="1600" dirty="0"/>
                        <a:t>Cystine</a:t>
                      </a:r>
                    </a:p>
                  </a:txBody>
                  <a:tcPr/>
                </a:tc>
                <a:tc>
                  <a:txBody>
                    <a:bodyPr/>
                    <a:lstStyle/>
                    <a:p>
                      <a:r>
                        <a:rPr lang="en-US" sz="1600" dirty="0"/>
                        <a:t>0,34 %</a:t>
                      </a:r>
                    </a:p>
                  </a:txBody>
                  <a:tcPr/>
                </a:tc>
                <a:extLst>
                  <a:ext uri="{0D108BD9-81ED-4DB2-BD59-A6C34878D82A}">
                    <a16:rowId xmlns:a16="http://schemas.microsoft.com/office/drawing/2014/main" xmlns="" val="631593288"/>
                  </a:ext>
                </a:extLst>
              </a:tr>
            </a:tbl>
          </a:graphicData>
        </a:graphic>
      </p:graphicFrame>
      <p:sp>
        <p:nvSpPr>
          <p:cNvPr id="8" name="TextBox 7">
            <a:extLst>
              <a:ext uri="{FF2B5EF4-FFF2-40B4-BE49-F238E27FC236}">
                <a16:creationId xmlns:a16="http://schemas.microsoft.com/office/drawing/2014/main" xmlns="" id="{5ABB4373-5760-473A-8F49-C4E9EA5DDBCE}"/>
              </a:ext>
            </a:extLst>
          </p:cNvPr>
          <p:cNvSpPr txBox="1"/>
          <p:nvPr/>
        </p:nvSpPr>
        <p:spPr>
          <a:xfrm>
            <a:off x="2862255" y="369726"/>
            <a:ext cx="5853906" cy="1477328"/>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nl-NL" b="1" dirty="0"/>
              <a:t>Orlux </a:t>
            </a:r>
            <a:r>
              <a:rPr lang="nl-NL" b="1" dirty="0" err="1"/>
              <a:t>Eivoer</a:t>
            </a:r>
            <a:r>
              <a:rPr lang="nl-NL" b="1" dirty="0"/>
              <a:t> droog kanaries</a:t>
            </a:r>
            <a:r>
              <a:rPr lang="nl-NL" dirty="0"/>
              <a:t> is ideaal voor de kweek van kleur-, postuur- en zangkanaries. Dit </a:t>
            </a:r>
            <a:r>
              <a:rPr lang="nl-NL" dirty="0" err="1"/>
              <a:t>eivoer</a:t>
            </a:r>
            <a:r>
              <a:rPr lang="nl-NL" dirty="0"/>
              <a:t> heeft een grove structuur waarmee een betere opname wordt bereikt met minder verlies. De extra toegevoegde lysine en </a:t>
            </a:r>
            <a:r>
              <a:rPr lang="nl-NL" dirty="0" err="1"/>
              <a:t>methionine</a:t>
            </a:r>
            <a:r>
              <a:rPr lang="nl-NL" dirty="0"/>
              <a:t> zorgen voor een optimale groei en vederopbouw. </a:t>
            </a:r>
            <a:endParaRPr lang="en-US" dirty="0"/>
          </a:p>
        </p:txBody>
      </p:sp>
      <p:sp>
        <p:nvSpPr>
          <p:cNvPr id="9" name="TextBox 8">
            <a:extLst>
              <a:ext uri="{FF2B5EF4-FFF2-40B4-BE49-F238E27FC236}">
                <a16:creationId xmlns:a16="http://schemas.microsoft.com/office/drawing/2014/main" xmlns="" id="{02804E2A-391F-4585-A341-B529D9FFE9CA}"/>
              </a:ext>
            </a:extLst>
          </p:cNvPr>
          <p:cNvSpPr txBox="1"/>
          <p:nvPr/>
        </p:nvSpPr>
        <p:spPr>
          <a:xfrm>
            <a:off x="5374984" y="1997711"/>
            <a:ext cx="3341177" cy="1477328"/>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b="1" dirty="0" err="1"/>
              <a:t>Orlux</a:t>
            </a:r>
            <a:r>
              <a:rPr lang="en-US" b="1" dirty="0"/>
              <a:t> </a:t>
            </a:r>
            <a:r>
              <a:rPr lang="en-US" b="1" dirty="0" err="1"/>
              <a:t>Eivoer</a:t>
            </a:r>
            <a:r>
              <a:rPr lang="en-US" b="1" dirty="0"/>
              <a:t> </a:t>
            </a:r>
            <a:r>
              <a:rPr lang="en-US" b="1" dirty="0" err="1"/>
              <a:t>droog</a:t>
            </a:r>
            <a:r>
              <a:rPr lang="en-US" b="1" dirty="0"/>
              <a:t> </a:t>
            </a:r>
            <a:r>
              <a:rPr lang="en-US" b="1" dirty="0" err="1"/>
              <a:t>kanaries</a:t>
            </a:r>
            <a:r>
              <a:rPr lang="en-US" dirty="0"/>
              <a:t> is </a:t>
            </a:r>
            <a:r>
              <a:rPr lang="en-US" dirty="0" err="1"/>
              <a:t>bovendien</a:t>
            </a:r>
            <a:r>
              <a:rPr lang="en-US" dirty="0"/>
              <a:t> </a:t>
            </a:r>
            <a:r>
              <a:rPr lang="en-US" dirty="0" err="1"/>
              <a:t>verrijkt</a:t>
            </a:r>
            <a:r>
              <a:rPr lang="en-US" dirty="0"/>
              <a:t> met </a:t>
            </a:r>
            <a:r>
              <a:rPr lang="en-US" dirty="0" err="1"/>
              <a:t>drie</a:t>
            </a:r>
            <a:r>
              <a:rPr lang="en-US" dirty="0"/>
              <a:t> nutraceuticals: </a:t>
            </a:r>
            <a:r>
              <a:rPr lang="en-US" dirty="0" err="1"/>
              <a:t>Florastimul</a:t>
            </a:r>
            <a:r>
              <a:rPr lang="en-US" dirty="0"/>
              <a:t>®,       L-carnitine (Pro-Growth) en omega-3 </a:t>
            </a:r>
            <a:r>
              <a:rPr lang="en-US" dirty="0" err="1"/>
              <a:t>vetzuren</a:t>
            </a:r>
            <a:r>
              <a:rPr lang="en-US" dirty="0"/>
              <a:t> (Pro-Feather).</a:t>
            </a:r>
          </a:p>
        </p:txBody>
      </p:sp>
      <p:pic>
        <p:nvPicPr>
          <p:cNvPr id="11" name="Picture 10">
            <a:extLst>
              <a:ext uri="{FF2B5EF4-FFF2-40B4-BE49-F238E27FC236}">
                <a16:creationId xmlns:a16="http://schemas.microsoft.com/office/drawing/2014/main" xmlns="" id="{BFC90136-3DF3-4D62-BD74-239BB57AA3E2}"/>
              </a:ext>
            </a:extLst>
          </p:cNvPr>
          <p:cNvPicPr>
            <a:picLocks noChangeAspect="1"/>
          </p:cNvPicPr>
          <p:nvPr/>
        </p:nvPicPr>
        <p:blipFill>
          <a:blip r:embed="rId3"/>
          <a:stretch>
            <a:fillRect/>
          </a:stretch>
        </p:blipFill>
        <p:spPr>
          <a:xfrm>
            <a:off x="348421" y="3927795"/>
            <a:ext cx="1905000" cy="1905000"/>
          </a:xfrm>
          <a:prstGeom prst="rect">
            <a:avLst/>
          </a:prstGeom>
        </p:spPr>
      </p:pic>
      <p:sp>
        <p:nvSpPr>
          <p:cNvPr id="5" name="Footer Placeholder 4">
            <a:extLst>
              <a:ext uri="{FF2B5EF4-FFF2-40B4-BE49-F238E27FC236}">
                <a16:creationId xmlns:a16="http://schemas.microsoft.com/office/drawing/2014/main" xmlns="" id="{4ECE6ABA-35A1-3764-2DD1-7F68D224118A}"/>
              </a:ext>
            </a:extLst>
          </p:cNvPr>
          <p:cNvSpPr>
            <a:spLocks noGrp="1"/>
          </p:cNvSpPr>
          <p:nvPr>
            <p:ph type="ftr" sz="quarter" idx="11"/>
          </p:nvPr>
        </p:nvSpPr>
        <p:spPr/>
        <p:txBody>
          <a:bodyPr/>
          <a:lstStyle/>
          <a:p>
            <a:r>
              <a:rPr lang="nl-NL"/>
              <a:t>Omstandigheden voor de Kleurkanariekweek: Voeding</a:t>
            </a:r>
            <a:endParaRPr lang="en-US" dirty="0"/>
          </a:p>
        </p:txBody>
      </p:sp>
    </p:spTree>
    <p:extLst>
      <p:ext uri="{BB962C8B-B14F-4D97-AF65-F5344CB8AC3E}">
        <p14:creationId xmlns:p14="http://schemas.microsoft.com/office/powerpoint/2010/main" val="287484551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CFC07A-73CB-4615-A500-9F9511ACAA03}"/>
              </a:ext>
            </a:extLst>
          </p:cNvPr>
          <p:cNvSpPr>
            <a:spLocks noGrp="1"/>
          </p:cNvSpPr>
          <p:nvPr>
            <p:ph type="title"/>
          </p:nvPr>
        </p:nvSpPr>
        <p:spPr/>
        <p:txBody>
          <a:bodyPr/>
          <a:lstStyle/>
          <a:p>
            <a:r>
              <a:rPr lang="en-US" dirty="0" err="1"/>
              <a:t>Cédé</a:t>
            </a:r>
            <a:r>
              <a:rPr lang="en-US" dirty="0"/>
              <a:t> </a:t>
            </a:r>
            <a:r>
              <a:rPr lang="en-US" dirty="0" err="1"/>
              <a:t>Eivoer</a:t>
            </a:r>
            <a:r>
              <a:rPr lang="en-US" dirty="0"/>
              <a:t> </a:t>
            </a:r>
            <a:r>
              <a:rPr lang="en-US" dirty="0" err="1"/>
              <a:t>Kanaries</a:t>
            </a:r>
            <a:r>
              <a:rPr lang="en-US" dirty="0"/>
              <a:t/>
            </a:r>
            <a:br>
              <a:rPr lang="en-US" dirty="0"/>
            </a:br>
            <a:r>
              <a:rPr lang="en-US" dirty="0"/>
              <a:t/>
            </a:r>
            <a:br>
              <a:rPr lang="en-US" dirty="0"/>
            </a:br>
            <a:r>
              <a:rPr lang="en-US" dirty="0"/>
              <a:t/>
            </a:r>
            <a:br>
              <a:rPr lang="en-US" dirty="0"/>
            </a:br>
            <a:endParaRPr lang="en-US" dirty="0"/>
          </a:p>
        </p:txBody>
      </p:sp>
      <p:sp>
        <p:nvSpPr>
          <p:cNvPr id="3" name="Date Placeholder 2">
            <a:extLst>
              <a:ext uri="{FF2B5EF4-FFF2-40B4-BE49-F238E27FC236}">
                <a16:creationId xmlns:a16="http://schemas.microsoft.com/office/drawing/2014/main" xmlns="" id="{A27963CB-4186-48BC-BF2D-55604BEF5256}"/>
              </a:ext>
            </a:extLst>
          </p:cNvPr>
          <p:cNvSpPr>
            <a:spLocks noGrp="1"/>
          </p:cNvSpPr>
          <p:nvPr>
            <p:ph type="dt" sz="half" idx="10"/>
          </p:nvPr>
        </p:nvSpPr>
        <p:spPr/>
        <p:txBody>
          <a:bodyPr/>
          <a:lstStyle/>
          <a:p>
            <a:r>
              <a:rPr lang="en-US"/>
              <a:t>06-Feb-24</a:t>
            </a:r>
            <a:endParaRPr lang="en-US" dirty="0"/>
          </a:p>
        </p:txBody>
      </p:sp>
      <p:sp>
        <p:nvSpPr>
          <p:cNvPr id="4" name="Slide Number Placeholder 3">
            <a:extLst>
              <a:ext uri="{FF2B5EF4-FFF2-40B4-BE49-F238E27FC236}">
                <a16:creationId xmlns:a16="http://schemas.microsoft.com/office/drawing/2014/main" xmlns="" id="{7F75A87C-0724-418E-A62D-BF5611CBEC07}"/>
              </a:ext>
            </a:extLst>
          </p:cNvPr>
          <p:cNvSpPr>
            <a:spLocks noGrp="1"/>
          </p:cNvSpPr>
          <p:nvPr>
            <p:ph type="sldNum" sz="quarter" idx="12"/>
          </p:nvPr>
        </p:nvSpPr>
        <p:spPr/>
        <p:txBody>
          <a:bodyPr/>
          <a:lstStyle/>
          <a:p>
            <a:fld id="{4FAB73BC-B049-4115-A692-8D63A059BFB8}" type="slidenum">
              <a:rPr lang="en-US" smtClean="0"/>
              <a:pPr/>
              <a:t>55</a:t>
            </a:fld>
            <a:endParaRPr lang="en-US" dirty="0"/>
          </a:p>
        </p:txBody>
      </p:sp>
      <p:pic>
        <p:nvPicPr>
          <p:cNvPr id="6" name="Picture 5">
            <a:extLst>
              <a:ext uri="{FF2B5EF4-FFF2-40B4-BE49-F238E27FC236}">
                <a16:creationId xmlns:a16="http://schemas.microsoft.com/office/drawing/2014/main" xmlns="" id="{FF401A23-0F57-4634-9026-6596836C59A4}"/>
              </a:ext>
            </a:extLst>
          </p:cNvPr>
          <p:cNvPicPr>
            <a:picLocks noChangeAspect="1"/>
          </p:cNvPicPr>
          <p:nvPr/>
        </p:nvPicPr>
        <p:blipFill rotWithShape="1">
          <a:blip r:embed="rId2"/>
          <a:srcRect l="14709" r="16343"/>
          <a:stretch/>
        </p:blipFill>
        <p:spPr>
          <a:xfrm>
            <a:off x="5629012" y="2765446"/>
            <a:ext cx="2660627" cy="3858853"/>
          </a:xfrm>
          <a:prstGeom prst="rect">
            <a:avLst/>
          </a:prstGeom>
        </p:spPr>
      </p:pic>
      <p:graphicFrame>
        <p:nvGraphicFramePr>
          <p:cNvPr id="7" name="Table 6">
            <a:extLst>
              <a:ext uri="{FF2B5EF4-FFF2-40B4-BE49-F238E27FC236}">
                <a16:creationId xmlns:a16="http://schemas.microsoft.com/office/drawing/2014/main" xmlns="" id="{AC81C1AE-1156-467E-BF9D-7540C1D232A2}"/>
              </a:ext>
            </a:extLst>
          </p:cNvPr>
          <p:cNvGraphicFramePr>
            <a:graphicFrameLocks noGrp="1"/>
          </p:cNvGraphicFramePr>
          <p:nvPr>
            <p:extLst>
              <p:ext uri="{D42A27DB-BD31-4B8C-83A1-F6EECF244321}">
                <p14:modId xmlns:p14="http://schemas.microsoft.com/office/powerpoint/2010/main" val="2207263104"/>
              </p:ext>
            </p:extLst>
          </p:nvPr>
        </p:nvGraphicFramePr>
        <p:xfrm>
          <a:off x="2944085" y="2666275"/>
          <a:ext cx="2295583" cy="3688080"/>
        </p:xfrm>
        <a:graphic>
          <a:graphicData uri="http://schemas.openxmlformats.org/drawingml/2006/table">
            <a:tbl>
              <a:tblPr firstRow="1" bandRow="1">
                <a:tableStyleId>{7DF18680-E054-41AD-8BC1-D1AEF772440D}</a:tableStyleId>
              </a:tblPr>
              <a:tblGrid>
                <a:gridCol w="1354240">
                  <a:extLst>
                    <a:ext uri="{9D8B030D-6E8A-4147-A177-3AD203B41FA5}">
                      <a16:colId xmlns:a16="http://schemas.microsoft.com/office/drawing/2014/main" xmlns="" val="96838182"/>
                    </a:ext>
                  </a:extLst>
                </a:gridCol>
                <a:gridCol w="941343">
                  <a:extLst>
                    <a:ext uri="{9D8B030D-6E8A-4147-A177-3AD203B41FA5}">
                      <a16:colId xmlns:a16="http://schemas.microsoft.com/office/drawing/2014/main" xmlns="" val="1381881266"/>
                    </a:ext>
                  </a:extLst>
                </a:gridCol>
              </a:tblGrid>
              <a:tr h="0">
                <a:tc gridSpan="2">
                  <a:txBody>
                    <a:bodyPr/>
                    <a:lstStyle/>
                    <a:p>
                      <a:pPr algn="ctr"/>
                      <a:r>
                        <a:rPr lang="en-US" sz="1600" dirty="0"/>
                        <a:t>Analyse</a:t>
                      </a:r>
                    </a:p>
                  </a:txBody>
                  <a:tcPr/>
                </a:tc>
                <a:tc hMerge="1">
                  <a:txBody>
                    <a:bodyPr/>
                    <a:lstStyle/>
                    <a:p>
                      <a:endParaRPr lang="en-US" dirty="0"/>
                    </a:p>
                  </a:txBody>
                  <a:tcPr/>
                </a:tc>
                <a:extLst>
                  <a:ext uri="{0D108BD9-81ED-4DB2-BD59-A6C34878D82A}">
                    <a16:rowId xmlns:a16="http://schemas.microsoft.com/office/drawing/2014/main" xmlns="" val="105688101"/>
                  </a:ext>
                </a:extLst>
              </a:tr>
              <a:tr h="333309">
                <a:tc>
                  <a:txBody>
                    <a:bodyPr/>
                    <a:lstStyle/>
                    <a:p>
                      <a:r>
                        <a:rPr lang="en-US" sz="1600" dirty="0" err="1"/>
                        <a:t>Ruw</a:t>
                      </a:r>
                      <a:r>
                        <a:rPr lang="en-US" sz="1600" dirty="0"/>
                        <a:t> Eiwit</a:t>
                      </a:r>
                    </a:p>
                  </a:txBody>
                  <a:tcPr/>
                </a:tc>
                <a:tc>
                  <a:txBody>
                    <a:bodyPr/>
                    <a:lstStyle/>
                    <a:p>
                      <a:r>
                        <a:rPr lang="en-US" sz="1600" dirty="0">
                          <a:solidFill>
                            <a:srgbClr val="C00000"/>
                          </a:solidFill>
                        </a:rPr>
                        <a:t>16 %</a:t>
                      </a:r>
                    </a:p>
                  </a:txBody>
                  <a:tcPr/>
                </a:tc>
                <a:extLst>
                  <a:ext uri="{0D108BD9-81ED-4DB2-BD59-A6C34878D82A}">
                    <a16:rowId xmlns:a16="http://schemas.microsoft.com/office/drawing/2014/main" xmlns="" val="3547061973"/>
                  </a:ext>
                </a:extLst>
              </a:tr>
              <a:tr h="333309">
                <a:tc>
                  <a:txBody>
                    <a:bodyPr/>
                    <a:lstStyle/>
                    <a:p>
                      <a:r>
                        <a:rPr lang="en-US" sz="1600" dirty="0" err="1"/>
                        <a:t>Ruw</a:t>
                      </a:r>
                      <a:r>
                        <a:rPr lang="en-US" sz="1600" dirty="0"/>
                        <a:t> Vet</a:t>
                      </a:r>
                    </a:p>
                  </a:txBody>
                  <a:tcPr/>
                </a:tc>
                <a:tc>
                  <a:txBody>
                    <a:bodyPr/>
                    <a:lstStyle/>
                    <a:p>
                      <a:r>
                        <a:rPr lang="en-US" sz="1600" dirty="0"/>
                        <a:t>7,9 %</a:t>
                      </a:r>
                    </a:p>
                  </a:txBody>
                  <a:tcPr/>
                </a:tc>
                <a:extLst>
                  <a:ext uri="{0D108BD9-81ED-4DB2-BD59-A6C34878D82A}">
                    <a16:rowId xmlns:a16="http://schemas.microsoft.com/office/drawing/2014/main" xmlns="" val="3002686720"/>
                  </a:ext>
                </a:extLst>
              </a:tr>
              <a:tr h="333309">
                <a:tc>
                  <a:txBody>
                    <a:bodyPr/>
                    <a:lstStyle/>
                    <a:p>
                      <a:r>
                        <a:rPr lang="en-US" sz="1600" dirty="0" err="1"/>
                        <a:t>Ruwe</a:t>
                      </a:r>
                      <a:r>
                        <a:rPr lang="en-US" sz="1600" dirty="0"/>
                        <a:t> As</a:t>
                      </a:r>
                    </a:p>
                  </a:txBody>
                  <a:tcPr/>
                </a:tc>
                <a:tc>
                  <a:txBody>
                    <a:bodyPr/>
                    <a:lstStyle/>
                    <a:p>
                      <a:r>
                        <a:rPr lang="en-US" sz="1600" dirty="0"/>
                        <a:t>4,6 %</a:t>
                      </a:r>
                    </a:p>
                  </a:txBody>
                  <a:tcPr/>
                </a:tc>
                <a:extLst>
                  <a:ext uri="{0D108BD9-81ED-4DB2-BD59-A6C34878D82A}">
                    <a16:rowId xmlns:a16="http://schemas.microsoft.com/office/drawing/2014/main" xmlns="" val="3103455149"/>
                  </a:ext>
                </a:extLst>
              </a:tr>
              <a:tr h="333309">
                <a:tc>
                  <a:txBody>
                    <a:bodyPr/>
                    <a:lstStyle/>
                    <a:p>
                      <a:r>
                        <a:rPr lang="en-US" sz="1600" dirty="0" err="1"/>
                        <a:t>Ruwe</a:t>
                      </a:r>
                      <a:r>
                        <a:rPr lang="en-US" sz="1600" dirty="0"/>
                        <a:t> </a:t>
                      </a:r>
                      <a:r>
                        <a:rPr lang="en-US" sz="1600" dirty="0" err="1"/>
                        <a:t>Celstof</a:t>
                      </a:r>
                      <a:endParaRPr lang="en-US" sz="1600" dirty="0"/>
                    </a:p>
                  </a:txBody>
                  <a:tcPr/>
                </a:tc>
                <a:tc>
                  <a:txBody>
                    <a:bodyPr/>
                    <a:lstStyle/>
                    <a:p>
                      <a:r>
                        <a:rPr lang="en-US" sz="1600" dirty="0"/>
                        <a:t>3 %</a:t>
                      </a:r>
                    </a:p>
                  </a:txBody>
                  <a:tcPr/>
                </a:tc>
                <a:extLst>
                  <a:ext uri="{0D108BD9-81ED-4DB2-BD59-A6C34878D82A}">
                    <a16:rowId xmlns:a16="http://schemas.microsoft.com/office/drawing/2014/main" xmlns="" val="252846097"/>
                  </a:ext>
                </a:extLst>
              </a:tr>
              <a:tr h="333309">
                <a:tc>
                  <a:txBody>
                    <a:bodyPr/>
                    <a:lstStyle/>
                    <a:p>
                      <a:r>
                        <a:rPr lang="en-US" sz="1600" dirty="0"/>
                        <a:t>Calcium</a:t>
                      </a:r>
                    </a:p>
                  </a:txBody>
                  <a:tcPr/>
                </a:tc>
                <a:tc>
                  <a:txBody>
                    <a:bodyPr/>
                    <a:lstStyle/>
                    <a:p>
                      <a:r>
                        <a:rPr lang="en-US" sz="1600" dirty="0"/>
                        <a:t>0,9 %</a:t>
                      </a:r>
                    </a:p>
                  </a:txBody>
                  <a:tcPr/>
                </a:tc>
                <a:extLst>
                  <a:ext uri="{0D108BD9-81ED-4DB2-BD59-A6C34878D82A}">
                    <a16:rowId xmlns:a16="http://schemas.microsoft.com/office/drawing/2014/main" xmlns="" val="2220811664"/>
                  </a:ext>
                </a:extLst>
              </a:tr>
              <a:tr h="333309">
                <a:tc>
                  <a:txBody>
                    <a:bodyPr/>
                    <a:lstStyle/>
                    <a:p>
                      <a:r>
                        <a:rPr lang="en-US" sz="1600" dirty="0"/>
                        <a:t>Fosfor</a:t>
                      </a:r>
                    </a:p>
                  </a:txBody>
                  <a:tcPr/>
                </a:tc>
                <a:tc>
                  <a:txBody>
                    <a:bodyPr/>
                    <a:lstStyle/>
                    <a:p>
                      <a:r>
                        <a:rPr lang="en-US" sz="1600" dirty="0"/>
                        <a:t>0,4 %</a:t>
                      </a:r>
                    </a:p>
                  </a:txBody>
                  <a:tcPr/>
                </a:tc>
                <a:extLst>
                  <a:ext uri="{0D108BD9-81ED-4DB2-BD59-A6C34878D82A}">
                    <a16:rowId xmlns:a16="http://schemas.microsoft.com/office/drawing/2014/main" xmlns="" val="3464822325"/>
                  </a:ext>
                </a:extLst>
              </a:tr>
              <a:tr h="333309">
                <a:tc>
                  <a:txBody>
                    <a:bodyPr/>
                    <a:lstStyle/>
                    <a:p>
                      <a:r>
                        <a:rPr lang="en-US" sz="1600" dirty="0"/>
                        <a:t>Natrium</a:t>
                      </a:r>
                    </a:p>
                  </a:txBody>
                  <a:tcPr/>
                </a:tc>
                <a:tc>
                  <a:txBody>
                    <a:bodyPr/>
                    <a:lstStyle/>
                    <a:p>
                      <a:r>
                        <a:rPr lang="en-US" sz="1600" dirty="0"/>
                        <a:t>0,5 %</a:t>
                      </a:r>
                    </a:p>
                  </a:txBody>
                  <a:tcPr/>
                </a:tc>
                <a:extLst>
                  <a:ext uri="{0D108BD9-81ED-4DB2-BD59-A6C34878D82A}">
                    <a16:rowId xmlns:a16="http://schemas.microsoft.com/office/drawing/2014/main" xmlns="" val="1310396914"/>
                  </a:ext>
                </a:extLst>
              </a:tr>
              <a:tr h="333309">
                <a:tc>
                  <a:txBody>
                    <a:bodyPr/>
                    <a:lstStyle/>
                    <a:p>
                      <a:r>
                        <a:rPr lang="en-US" sz="1600" dirty="0"/>
                        <a:t>Choline</a:t>
                      </a:r>
                    </a:p>
                  </a:txBody>
                  <a:tcPr/>
                </a:tc>
                <a:tc>
                  <a:txBody>
                    <a:bodyPr/>
                    <a:lstStyle/>
                    <a:p>
                      <a:r>
                        <a:rPr lang="en-US" sz="1600" dirty="0"/>
                        <a:t>210 mg</a:t>
                      </a:r>
                    </a:p>
                  </a:txBody>
                  <a:tcPr/>
                </a:tc>
                <a:extLst>
                  <a:ext uri="{0D108BD9-81ED-4DB2-BD59-A6C34878D82A}">
                    <a16:rowId xmlns:a16="http://schemas.microsoft.com/office/drawing/2014/main" xmlns="" val="1192568636"/>
                  </a:ext>
                </a:extLst>
              </a:tr>
              <a:tr h="333309">
                <a:tc>
                  <a:txBody>
                    <a:bodyPr/>
                    <a:lstStyle/>
                    <a:p>
                      <a:r>
                        <a:rPr lang="en-US" sz="1600" dirty="0"/>
                        <a:t>Lysine</a:t>
                      </a:r>
                    </a:p>
                  </a:txBody>
                  <a:tcPr/>
                </a:tc>
                <a:tc>
                  <a:txBody>
                    <a:bodyPr/>
                    <a:lstStyle/>
                    <a:p>
                      <a:r>
                        <a:rPr lang="en-US" sz="1600" dirty="0"/>
                        <a:t>1300 mg</a:t>
                      </a:r>
                    </a:p>
                  </a:txBody>
                  <a:tcPr/>
                </a:tc>
                <a:extLst>
                  <a:ext uri="{0D108BD9-81ED-4DB2-BD59-A6C34878D82A}">
                    <a16:rowId xmlns:a16="http://schemas.microsoft.com/office/drawing/2014/main" xmlns="" val="1383411730"/>
                  </a:ext>
                </a:extLst>
              </a:tr>
              <a:tr h="333309">
                <a:tc>
                  <a:txBody>
                    <a:bodyPr/>
                    <a:lstStyle/>
                    <a:p>
                      <a:r>
                        <a:rPr lang="en-US" sz="1600" dirty="0"/>
                        <a:t>Methionine</a:t>
                      </a:r>
                    </a:p>
                  </a:txBody>
                  <a:tcPr/>
                </a:tc>
                <a:tc>
                  <a:txBody>
                    <a:bodyPr/>
                    <a:lstStyle/>
                    <a:p>
                      <a:r>
                        <a:rPr lang="en-US" sz="1600" dirty="0"/>
                        <a:t>250 mg</a:t>
                      </a:r>
                    </a:p>
                  </a:txBody>
                  <a:tcPr/>
                </a:tc>
                <a:extLst>
                  <a:ext uri="{0D108BD9-81ED-4DB2-BD59-A6C34878D82A}">
                    <a16:rowId xmlns:a16="http://schemas.microsoft.com/office/drawing/2014/main" xmlns="" val="4289371248"/>
                  </a:ext>
                </a:extLst>
              </a:tr>
            </a:tbl>
          </a:graphicData>
        </a:graphic>
      </p:graphicFrame>
      <p:sp>
        <p:nvSpPr>
          <p:cNvPr id="8" name="TextBox 7">
            <a:extLst>
              <a:ext uri="{FF2B5EF4-FFF2-40B4-BE49-F238E27FC236}">
                <a16:creationId xmlns:a16="http://schemas.microsoft.com/office/drawing/2014/main" xmlns="" id="{737604C2-E211-407B-A720-F23F7826437A}"/>
              </a:ext>
            </a:extLst>
          </p:cNvPr>
          <p:cNvSpPr txBox="1"/>
          <p:nvPr/>
        </p:nvSpPr>
        <p:spPr>
          <a:xfrm>
            <a:off x="2640325" y="444922"/>
            <a:ext cx="6140741" cy="203132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nl-NL" b="1" dirty="0" err="1"/>
              <a:t>CéDé</a:t>
            </a:r>
            <a:r>
              <a:rPr lang="nl-NL" b="1" dirty="0"/>
              <a:t>® </a:t>
            </a:r>
            <a:r>
              <a:rPr lang="nl-NL" b="1" dirty="0" err="1"/>
              <a:t>eivoer</a:t>
            </a:r>
            <a:r>
              <a:rPr lang="nl-NL" b="1" dirty="0"/>
              <a:t> </a:t>
            </a:r>
            <a:r>
              <a:rPr lang="nl-NL" dirty="0"/>
              <a:t>is een aanvullend voer voor zang-, kleur- en postuurkanaries. </a:t>
            </a:r>
            <a:r>
              <a:rPr lang="nl-NL" dirty="0" err="1"/>
              <a:t>CéDé</a:t>
            </a:r>
            <a:r>
              <a:rPr lang="nl-NL" dirty="0"/>
              <a:t>® </a:t>
            </a:r>
            <a:r>
              <a:rPr lang="nl-NL" dirty="0" err="1"/>
              <a:t>eivoer</a:t>
            </a:r>
            <a:r>
              <a:rPr lang="nl-NL" dirty="0"/>
              <a:t> bevat hoogwaardige eiwitten, dierlijke en plantaardige, alle noodzakelijke vitaminen, </a:t>
            </a:r>
            <a:r>
              <a:rPr lang="nl-NL" dirty="0" err="1"/>
              <a:t>amino-zuren</a:t>
            </a:r>
            <a:r>
              <a:rPr lang="nl-NL" dirty="0"/>
              <a:t>, mineralen en sporenelementen voor de kweek.              De toevoeging van essentiële aminozuren bevordert de rui.</a:t>
            </a:r>
          </a:p>
          <a:p>
            <a:r>
              <a:rPr lang="nl-NL" b="1" dirty="0"/>
              <a:t>Samenstelling:</a:t>
            </a:r>
            <a:r>
              <a:rPr lang="nl-NL" dirty="0"/>
              <a:t>  Bakkerijproducten, ei en </a:t>
            </a:r>
            <a:r>
              <a:rPr lang="nl-NL" dirty="0" err="1"/>
              <a:t>eiproducten</a:t>
            </a:r>
            <a:r>
              <a:rPr lang="nl-NL" dirty="0"/>
              <a:t>, suikers, zaden, plantaardige eiwitextracten, oliën en vetten, mineralen.</a:t>
            </a:r>
            <a:endParaRPr lang="en-US" dirty="0"/>
          </a:p>
        </p:txBody>
      </p:sp>
      <p:pic>
        <p:nvPicPr>
          <p:cNvPr id="10" name="Picture 9">
            <a:extLst>
              <a:ext uri="{FF2B5EF4-FFF2-40B4-BE49-F238E27FC236}">
                <a16:creationId xmlns:a16="http://schemas.microsoft.com/office/drawing/2014/main" xmlns="" id="{BB9C696D-F988-47EF-9CD0-A3F107445A0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foregroundMark x1="45624" y1="9419" x2="1435" y2="23987"/>
                        <a14:foregroundMark x1="28407" y1="12267" x2="14347" y2="19058"/>
                      </a14:backgroundRemoval>
                    </a14:imgEffect>
                  </a14:imgLayer>
                </a14:imgProps>
              </a:ext>
            </a:extLst>
          </a:blip>
          <a:stretch>
            <a:fillRect/>
          </a:stretch>
        </p:blipFill>
        <p:spPr>
          <a:xfrm>
            <a:off x="-1" y="3736831"/>
            <a:ext cx="1803633" cy="2362578"/>
          </a:xfrm>
          <a:prstGeom prst="rect">
            <a:avLst/>
          </a:prstGeom>
        </p:spPr>
      </p:pic>
      <p:sp>
        <p:nvSpPr>
          <p:cNvPr id="5" name="Footer Placeholder 4">
            <a:extLst>
              <a:ext uri="{FF2B5EF4-FFF2-40B4-BE49-F238E27FC236}">
                <a16:creationId xmlns:a16="http://schemas.microsoft.com/office/drawing/2014/main" xmlns="" id="{CC05917A-EB73-502B-14E2-292236C43097}"/>
              </a:ext>
            </a:extLst>
          </p:cNvPr>
          <p:cNvSpPr>
            <a:spLocks noGrp="1"/>
          </p:cNvSpPr>
          <p:nvPr>
            <p:ph type="ftr" sz="quarter" idx="11"/>
          </p:nvPr>
        </p:nvSpPr>
        <p:spPr/>
        <p:txBody>
          <a:bodyPr/>
          <a:lstStyle/>
          <a:p>
            <a:r>
              <a:rPr lang="nl-NL"/>
              <a:t>Omstandigheden voor de Kleurkanariekweek: Voeding</a:t>
            </a:r>
            <a:endParaRPr lang="en-US" dirty="0"/>
          </a:p>
        </p:txBody>
      </p:sp>
    </p:spTree>
    <p:extLst>
      <p:ext uri="{BB962C8B-B14F-4D97-AF65-F5344CB8AC3E}">
        <p14:creationId xmlns:p14="http://schemas.microsoft.com/office/powerpoint/2010/main" val="141226343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7FE6B2F-7B4B-474B-B0FD-935688C1C8B5}"/>
              </a:ext>
            </a:extLst>
          </p:cNvPr>
          <p:cNvSpPr>
            <a:spLocks noGrp="1"/>
          </p:cNvSpPr>
          <p:nvPr>
            <p:ph type="title"/>
          </p:nvPr>
        </p:nvSpPr>
        <p:spPr/>
        <p:txBody>
          <a:bodyPr/>
          <a:lstStyle/>
          <a:p>
            <a:r>
              <a:rPr lang="en-US" dirty="0"/>
              <a:t>Witte </a:t>
            </a:r>
            <a:r>
              <a:rPr lang="en-US" dirty="0" err="1"/>
              <a:t>Molen</a:t>
            </a:r>
            <a:r>
              <a:rPr lang="en-US" dirty="0"/>
              <a:t> </a:t>
            </a:r>
            <a:r>
              <a:rPr lang="en-US" dirty="0" err="1"/>
              <a:t>Eivoer</a:t>
            </a:r>
            <a:r>
              <a:rPr lang="en-US" dirty="0"/>
              <a:t> Next Generation</a:t>
            </a:r>
          </a:p>
        </p:txBody>
      </p:sp>
      <p:sp>
        <p:nvSpPr>
          <p:cNvPr id="3" name="Date Placeholder 2">
            <a:extLst>
              <a:ext uri="{FF2B5EF4-FFF2-40B4-BE49-F238E27FC236}">
                <a16:creationId xmlns:a16="http://schemas.microsoft.com/office/drawing/2014/main" xmlns="" id="{DE86DD1D-924C-4D8C-9575-4860120EC5DE}"/>
              </a:ext>
            </a:extLst>
          </p:cNvPr>
          <p:cNvSpPr>
            <a:spLocks noGrp="1"/>
          </p:cNvSpPr>
          <p:nvPr>
            <p:ph type="dt" sz="half" idx="10"/>
          </p:nvPr>
        </p:nvSpPr>
        <p:spPr/>
        <p:txBody>
          <a:bodyPr/>
          <a:lstStyle/>
          <a:p>
            <a:r>
              <a:rPr lang="en-US"/>
              <a:t>06-Feb-24</a:t>
            </a:r>
            <a:endParaRPr lang="en-US" dirty="0"/>
          </a:p>
        </p:txBody>
      </p:sp>
      <p:sp>
        <p:nvSpPr>
          <p:cNvPr id="4" name="Slide Number Placeholder 3">
            <a:extLst>
              <a:ext uri="{FF2B5EF4-FFF2-40B4-BE49-F238E27FC236}">
                <a16:creationId xmlns:a16="http://schemas.microsoft.com/office/drawing/2014/main" xmlns="" id="{077097F3-6892-4C22-9BC5-B5DBE6E2B0D6}"/>
              </a:ext>
            </a:extLst>
          </p:cNvPr>
          <p:cNvSpPr>
            <a:spLocks noGrp="1"/>
          </p:cNvSpPr>
          <p:nvPr>
            <p:ph type="sldNum" sz="quarter" idx="12"/>
          </p:nvPr>
        </p:nvSpPr>
        <p:spPr/>
        <p:txBody>
          <a:bodyPr/>
          <a:lstStyle/>
          <a:p>
            <a:fld id="{4FAB73BC-B049-4115-A692-8D63A059BFB8}" type="slidenum">
              <a:rPr lang="en-US" smtClean="0"/>
              <a:pPr/>
              <a:t>56</a:t>
            </a:fld>
            <a:endParaRPr lang="en-US" dirty="0"/>
          </a:p>
        </p:txBody>
      </p:sp>
      <p:graphicFrame>
        <p:nvGraphicFramePr>
          <p:cNvPr id="7" name="Table 6">
            <a:extLst>
              <a:ext uri="{FF2B5EF4-FFF2-40B4-BE49-F238E27FC236}">
                <a16:creationId xmlns:a16="http://schemas.microsoft.com/office/drawing/2014/main" xmlns="" id="{C19EDD39-8940-4A1D-BA8D-468D20466830}"/>
              </a:ext>
            </a:extLst>
          </p:cNvPr>
          <p:cNvGraphicFramePr>
            <a:graphicFrameLocks noGrp="1"/>
          </p:cNvGraphicFramePr>
          <p:nvPr>
            <p:extLst>
              <p:ext uri="{D42A27DB-BD31-4B8C-83A1-F6EECF244321}">
                <p14:modId xmlns:p14="http://schemas.microsoft.com/office/powerpoint/2010/main" val="562021982"/>
              </p:ext>
            </p:extLst>
          </p:nvPr>
        </p:nvGraphicFramePr>
        <p:xfrm>
          <a:off x="2748582" y="3715058"/>
          <a:ext cx="2475203" cy="2682240"/>
        </p:xfrm>
        <a:graphic>
          <a:graphicData uri="http://schemas.openxmlformats.org/drawingml/2006/table">
            <a:tbl>
              <a:tblPr firstRow="1" bandRow="1">
                <a:tableStyleId>{7DF18680-E054-41AD-8BC1-D1AEF772440D}</a:tableStyleId>
              </a:tblPr>
              <a:tblGrid>
                <a:gridCol w="1460204">
                  <a:extLst>
                    <a:ext uri="{9D8B030D-6E8A-4147-A177-3AD203B41FA5}">
                      <a16:colId xmlns:a16="http://schemas.microsoft.com/office/drawing/2014/main" xmlns="" val="96838182"/>
                    </a:ext>
                  </a:extLst>
                </a:gridCol>
                <a:gridCol w="1014999">
                  <a:extLst>
                    <a:ext uri="{9D8B030D-6E8A-4147-A177-3AD203B41FA5}">
                      <a16:colId xmlns:a16="http://schemas.microsoft.com/office/drawing/2014/main" xmlns="" val="1381881266"/>
                    </a:ext>
                  </a:extLst>
                </a:gridCol>
              </a:tblGrid>
              <a:tr h="235390">
                <a:tc gridSpan="2">
                  <a:txBody>
                    <a:bodyPr/>
                    <a:lstStyle/>
                    <a:p>
                      <a:pPr algn="ctr"/>
                      <a:r>
                        <a:rPr lang="en-US" sz="1600" dirty="0"/>
                        <a:t>Analyse</a:t>
                      </a:r>
                    </a:p>
                  </a:txBody>
                  <a:tcPr/>
                </a:tc>
                <a:tc hMerge="1">
                  <a:txBody>
                    <a:bodyPr/>
                    <a:lstStyle/>
                    <a:p>
                      <a:endParaRPr lang="en-US" dirty="0"/>
                    </a:p>
                  </a:txBody>
                  <a:tcPr/>
                </a:tc>
                <a:extLst>
                  <a:ext uri="{0D108BD9-81ED-4DB2-BD59-A6C34878D82A}">
                    <a16:rowId xmlns:a16="http://schemas.microsoft.com/office/drawing/2014/main" xmlns="" val="105688101"/>
                  </a:ext>
                </a:extLst>
              </a:tr>
              <a:tr h="333309">
                <a:tc>
                  <a:txBody>
                    <a:bodyPr/>
                    <a:lstStyle/>
                    <a:p>
                      <a:r>
                        <a:rPr lang="en-US" sz="1600" dirty="0" err="1"/>
                        <a:t>Ruw</a:t>
                      </a:r>
                      <a:r>
                        <a:rPr lang="en-US" sz="1600" dirty="0"/>
                        <a:t> Eiwit</a:t>
                      </a:r>
                    </a:p>
                  </a:txBody>
                  <a:tcPr/>
                </a:tc>
                <a:tc>
                  <a:txBody>
                    <a:bodyPr/>
                    <a:lstStyle/>
                    <a:p>
                      <a:r>
                        <a:rPr lang="en-US" sz="1600" dirty="0">
                          <a:solidFill>
                            <a:srgbClr val="C00000"/>
                          </a:solidFill>
                        </a:rPr>
                        <a:t>14,1 %</a:t>
                      </a:r>
                    </a:p>
                  </a:txBody>
                  <a:tcPr/>
                </a:tc>
                <a:extLst>
                  <a:ext uri="{0D108BD9-81ED-4DB2-BD59-A6C34878D82A}">
                    <a16:rowId xmlns:a16="http://schemas.microsoft.com/office/drawing/2014/main" xmlns="" val="3547061973"/>
                  </a:ext>
                </a:extLst>
              </a:tr>
              <a:tr h="333309">
                <a:tc>
                  <a:txBody>
                    <a:bodyPr/>
                    <a:lstStyle/>
                    <a:p>
                      <a:r>
                        <a:rPr lang="en-US" sz="1600" dirty="0" err="1"/>
                        <a:t>Ruw</a:t>
                      </a:r>
                      <a:r>
                        <a:rPr lang="en-US" sz="1600" dirty="0"/>
                        <a:t> Vet</a:t>
                      </a:r>
                    </a:p>
                  </a:txBody>
                  <a:tcPr/>
                </a:tc>
                <a:tc>
                  <a:txBody>
                    <a:bodyPr/>
                    <a:lstStyle/>
                    <a:p>
                      <a:r>
                        <a:rPr lang="en-US" sz="1600" dirty="0"/>
                        <a:t>10,5%</a:t>
                      </a:r>
                    </a:p>
                  </a:txBody>
                  <a:tcPr/>
                </a:tc>
                <a:extLst>
                  <a:ext uri="{0D108BD9-81ED-4DB2-BD59-A6C34878D82A}">
                    <a16:rowId xmlns:a16="http://schemas.microsoft.com/office/drawing/2014/main" xmlns="" val="441374079"/>
                  </a:ext>
                </a:extLst>
              </a:tr>
              <a:tr h="333309">
                <a:tc>
                  <a:txBody>
                    <a:bodyPr/>
                    <a:lstStyle/>
                    <a:p>
                      <a:r>
                        <a:rPr lang="en-US" sz="1600" dirty="0" err="1"/>
                        <a:t>Ruwe</a:t>
                      </a:r>
                      <a:r>
                        <a:rPr lang="en-US" sz="1600" dirty="0"/>
                        <a:t> As</a:t>
                      </a:r>
                    </a:p>
                  </a:txBody>
                  <a:tcPr/>
                </a:tc>
                <a:tc>
                  <a:txBody>
                    <a:bodyPr/>
                    <a:lstStyle/>
                    <a:p>
                      <a:r>
                        <a:rPr lang="en-US" sz="1600" dirty="0"/>
                        <a:t>2,2 %</a:t>
                      </a:r>
                    </a:p>
                  </a:txBody>
                  <a:tcPr/>
                </a:tc>
                <a:extLst>
                  <a:ext uri="{0D108BD9-81ED-4DB2-BD59-A6C34878D82A}">
                    <a16:rowId xmlns:a16="http://schemas.microsoft.com/office/drawing/2014/main" xmlns="" val="3002686720"/>
                  </a:ext>
                </a:extLst>
              </a:tr>
              <a:tr h="333309">
                <a:tc>
                  <a:txBody>
                    <a:bodyPr/>
                    <a:lstStyle/>
                    <a:p>
                      <a:r>
                        <a:rPr lang="en-US" sz="1600" dirty="0" err="1"/>
                        <a:t>Ruwe</a:t>
                      </a:r>
                      <a:r>
                        <a:rPr lang="en-US" sz="1600" dirty="0"/>
                        <a:t> </a:t>
                      </a:r>
                      <a:r>
                        <a:rPr lang="en-US" sz="1600" dirty="0" err="1"/>
                        <a:t>Celstof</a:t>
                      </a:r>
                      <a:endParaRPr lang="en-US" sz="1600" dirty="0"/>
                    </a:p>
                  </a:txBody>
                  <a:tcPr/>
                </a:tc>
                <a:tc>
                  <a:txBody>
                    <a:bodyPr/>
                    <a:lstStyle/>
                    <a:p>
                      <a:r>
                        <a:rPr lang="en-US" sz="1600" dirty="0"/>
                        <a:t>1,9 %</a:t>
                      </a:r>
                    </a:p>
                  </a:txBody>
                  <a:tcPr/>
                </a:tc>
                <a:extLst>
                  <a:ext uri="{0D108BD9-81ED-4DB2-BD59-A6C34878D82A}">
                    <a16:rowId xmlns:a16="http://schemas.microsoft.com/office/drawing/2014/main" xmlns="" val="1068176247"/>
                  </a:ext>
                </a:extLst>
              </a:tr>
              <a:tr h="333309">
                <a:tc>
                  <a:txBody>
                    <a:bodyPr/>
                    <a:lstStyle/>
                    <a:p>
                      <a:r>
                        <a:rPr lang="en-US" sz="1600" dirty="0"/>
                        <a:t>Calcium</a:t>
                      </a:r>
                    </a:p>
                  </a:txBody>
                  <a:tcPr/>
                </a:tc>
                <a:tc>
                  <a:txBody>
                    <a:bodyPr/>
                    <a:lstStyle/>
                    <a:p>
                      <a:r>
                        <a:rPr lang="en-US" sz="1600" dirty="0"/>
                        <a:t>1,2 %</a:t>
                      </a:r>
                    </a:p>
                  </a:txBody>
                  <a:tcPr/>
                </a:tc>
                <a:extLst>
                  <a:ext uri="{0D108BD9-81ED-4DB2-BD59-A6C34878D82A}">
                    <a16:rowId xmlns:a16="http://schemas.microsoft.com/office/drawing/2014/main" xmlns="" val="4193481177"/>
                  </a:ext>
                </a:extLst>
              </a:tr>
              <a:tr h="333309">
                <a:tc>
                  <a:txBody>
                    <a:bodyPr/>
                    <a:lstStyle/>
                    <a:p>
                      <a:r>
                        <a:rPr lang="en-US" sz="1600" dirty="0"/>
                        <a:t>Fosfor</a:t>
                      </a:r>
                    </a:p>
                  </a:txBody>
                  <a:tcPr/>
                </a:tc>
                <a:tc>
                  <a:txBody>
                    <a:bodyPr/>
                    <a:lstStyle/>
                    <a:p>
                      <a:r>
                        <a:rPr lang="en-US" sz="1600" dirty="0"/>
                        <a:t>2,5 %</a:t>
                      </a:r>
                    </a:p>
                  </a:txBody>
                  <a:tcPr/>
                </a:tc>
                <a:extLst>
                  <a:ext uri="{0D108BD9-81ED-4DB2-BD59-A6C34878D82A}">
                    <a16:rowId xmlns:a16="http://schemas.microsoft.com/office/drawing/2014/main" xmlns="" val="1723134441"/>
                  </a:ext>
                </a:extLst>
              </a:tr>
              <a:tr h="333309">
                <a:tc>
                  <a:txBody>
                    <a:bodyPr/>
                    <a:lstStyle/>
                    <a:p>
                      <a:r>
                        <a:rPr lang="en-US" sz="1600" dirty="0"/>
                        <a:t>Natrium</a:t>
                      </a:r>
                    </a:p>
                  </a:txBody>
                  <a:tcPr/>
                </a:tc>
                <a:tc>
                  <a:txBody>
                    <a:bodyPr/>
                    <a:lstStyle/>
                    <a:p>
                      <a:r>
                        <a:rPr lang="en-US" sz="1600" dirty="0"/>
                        <a:t>6,1 %</a:t>
                      </a:r>
                    </a:p>
                  </a:txBody>
                  <a:tcPr/>
                </a:tc>
                <a:extLst>
                  <a:ext uri="{0D108BD9-81ED-4DB2-BD59-A6C34878D82A}">
                    <a16:rowId xmlns:a16="http://schemas.microsoft.com/office/drawing/2014/main" xmlns="" val="2362010937"/>
                  </a:ext>
                </a:extLst>
              </a:tr>
            </a:tbl>
          </a:graphicData>
        </a:graphic>
      </p:graphicFrame>
      <p:sp>
        <p:nvSpPr>
          <p:cNvPr id="8" name="TextBox 7">
            <a:extLst>
              <a:ext uri="{FF2B5EF4-FFF2-40B4-BE49-F238E27FC236}">
                <a16:creationId xmlns:a16="http://schemas.microsoft.com/office/drawing/2014/main" xmlns="" id="{F2E2B31E-D0AB-46CD-BEA4-BF08F41E1D08}"/>
              </a:ext>
            </a:extLst>
          </p:cNvPr>
          <p:cNvSpPr txBox="1"/>
          <p:nvPr/>
        </p:nvSpPr>
        <p:spPr>
          <a:xfrm>
            <a:off x="2748582" y="249214"/>
            <a:ext cx="5972961" cy="3370153"/>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spcAft>
                <a:spcPts val="600"/>
              </a:spcAft>
            </a:pPr>
            <a:r>
              <a:rPr lang="nl-NL" b="1" dirty="0"/>
              <a:t>Witte Molen </a:t>
            </a:r>
            <a:r>
              <a:rPr lang="nl-NL" dirty="0"/>
              <a:t>rul </a:t>
            </a:r>
            <a:r>
              <a:rPr lang="nl-NL" dirty="0" err="1"/>
              <a:t>eivoer</a:t>
            </a:r>
            <a:r>
              <a:rPr lang="nl-NL" dirty="0"/>
              <a:t> </a:t>
            </a:r>
            <a:r>
              <a:rPr lang="nl-NL" b="1" dirty="0"/>
              <a:t>Next </a:t>
            </a:r>
            <a:r>
              <a:rPr lang="nl-NL" b="1" dirty="0" err="1"/>
              <a:t>Generation</a:t>
            </a:r>
            <a:r>
              <a:rPr lang="nl-NL" dirty="0"/>
              <a:t> is een </a:t>
            </a:r>
            <a:r>
              <a:rPr lang="nl-NL" dirty="0" err="1"/>
              <a:t>eivoer</a:t>
            </a:r>
            <a:r>
              <a:rPr lang="nl-NL" dirty="0"/>
              <a:t> met een hoge acceptatie onder vogelsoorten. Met toegevoegde aminozuren om te voorzien in de eiwitbehoefte.</a:t>
            </a:r>
          </a:p>
          <a:p>
            <a:pPr>
              <a:spcAft>
                <a:spcPts val="600"/>
              </a:spcAft>
            </a:pPr>
            <a:r>
              <a:rPr lang="nl-NL" dirty="0"/>
              <a:t>Dit </a:t>
            </a:r>
            <a:r>
              <a:rPr lang="nl-NL" dirty="0" err="1"/>
              <a:t>eivoer</a:t>
            </a:r>
            <a:r>
              <a:rPr lang="nl-NL" dirty="0"/>
              <a:t> is gebaseerd op het bekende rulle </a:t>
            </a:r>
            <a:r>
              <a:rPr lang="nl-NL" dirty="0" err="1"/>
              <a:t>eivoer</a:t>
            </a:r>
            <a:r>
              <a:rPr lang="nl-NL" dirty="0"/>
              <a:t> van Witte Molen, en heeft daarnaast de volgende eigenschappen:</a:t>
            </a:r>
          </a:p>
          <a:p>
            <a:pPr>
              <a:spcAft>
                <a:spcPts val="600"/>
              </a:spcAft>
            </a:pPr>
            <a:r>
              <a:rPr lang="nl-NL" dirty="0"/>
              <a:t>  - geen kunstmatige kleurstoffen;</a:t>
            </a:r>
            <a:br>
              <a:rPr lang="nl-NL" dirty="0"/>
            </a:br>
            <a:r>
              <a:rPr lang="nl-NL" dirty="0"/>
              <a:t>  - geen kunstmatige conserveringsmiddelen;</a:t>
            </a:r>
            <a:br>
              <a:rPr lang="nl-NL" dirty="0"/>
            </a:br>
            <a:r>
              <a:rPr lang="nl-NL" dirty="0"/>
              <a:t>  - met biergist voor extra vitaminen en mineralen;</a:t>
            </a:r>
            <a:br>
              <a:rPr lang="nl-NL" dirty="0"/>
            </a:br>
            <a:r>
              <a:rPr lang="nl-NL" dirty="0"/>
              <a:t>  - eiwitgehalte van meer dan 14%. </a:t>
            </a:r>
          </a:p>
          <a:p>
            <a:r>
              <a:rPr lang="nl-NL" b="1" dirty="0"/>
              <a:t>Samenstelling: </a:t>
            </a:r>
            <a:r>
              <a:rPr lang="nl-NL" dirty="0"/>
              <a:t>bakkerijproducten, oliën en vetten, granen, zaden, mineralen, suiker, ei en </a:t>
            </a:r>
            <a:r>
              <a:rPr lang="nl-NL" dirty="0" err="1"/>
              <a:t>eiproducten</a:t>
            </a:r>
            <a:r>
              <a:rPr lang="nl-NL" dirty="0"/>
              <a:t>.</a:t>
            </a:r>
          </a:p>
        </p:txBody>
      </p:sp>
      <p:pic>
        <p:nvPicPr>
          <p:cNvPr id="10" name="Picture 9">
            <a:extLst>
              <a:ext uri="{FF2B5EF4-FFF2-40B4-BE49-F238E27FC236}">
                <a16:creationId xmlns:a16="http://schemas.microsoft.com/office/drawing/2014/main" xmlns="" id="{54CC6323-7FEF-4573-8AAC-FC3299816126}"/>
              </a:ext>
            </a:extLst>
          </p:cNvPr>
          <p:cNvPicPr>
            <a:picLocks noChangeAspect="1"/>
          </p:cNvPicPr>
          <p:nvPr/>
        </p:nvPicPr>
        <p:blipFill rotWithShape="1">
          <a:blip r:embed="rId2"/>
          <a:srcRect l="16679" r="20789"/>
          <a:stretch/>
        </p:blipFill>
        <p:spPr>
          <a:xfrm>
            <a:off x="6229026" y="3748488"/>
            <a:ext cx="1859072" cy="2972988"/>
          </a:xfrm>
          <a:prstGeom prst="rect">
            <a:avLst/>
          </a:prstGeom>
        </p:spPr>
      </p:pic>
      <p:pic>
        <p:nvPicPr>
          <p:cNvPr id="11" name="Picture 10">
            <a:extLst>
              <a:ext uri="{FF2B5EF4-FFF2-40B4-BE49-F238E27FC236}">
                <a16:creationId xmlns:a16="http://schemas.microsoft.com/office/drawing/2014/main" xmlns="" id="{14E98BF5-8558-4064-97CF-34A0D48600A6}"/>
              </a:ext>
            </a:extLst>
          </p:cNvPr>
          <p:cNvPicPr>
            <a:picLocks noChangeAspect="1"/>
          </p:cNvPicPr>
          <p:nvPr/>
        </p:nvPicPr>
        <p:blipFill>
          <a:blip r:embed="rId3"/>
          <a:stretch>
            <a:fillRect/>
          </a:stretch>
        </p:blipFill>
        <p:spPr>
          <a:xfrm>
            <a:off x="240896" y="1039324"/>
            <a:ext cx="2159405" cy="821924"/>
          </a:xfrm>
          <a:prstGeom prst="rect">
            <a:avLst/>
          </a:prstGeom>
        </p:spPr>
      </p:pic>
      <p:sp>
        <p:nvSpPr>
          <p:cNvPr id="5" name="Footer Placeholder 4">
            <a:extLst>
              <a:ext uri="{FF2B5EF4-FFF2-40B4-BE49-F238E27FC236}">
                <a16:creationId xmlns:a16="http://schemas.microsoft.com/office/drawing/2014/main" xmlns="" id="{32FA69A4-D152-2693-B3E0-06696C40D7FD}"/>
              </a:ext>
            </a:extLst>
          </p:cNvPr>
          <p:cNvSpPr>
            <a:spLocks noGrp="1"/>
          </p:cNvSpPr>
          <p:nvPr>
            <p:ph type="ftr" sz="quarter" idx="11"/>
          </p:nvPr>
        </p:nvSpPr>
        <p:spPr/>
        <p:txBody>
          <a:bodyPr/>
          <a:lstStyle/>
          <a:p>
            <a:r>
              <a:rPr lang="nl-NL"/>
              <a:t>Omstandigheden voor de Kleurkanariekweek: Voeding</a:t>
            </a:r>
            <a:endParaRPr lang="en-US" dirty="0"/>
          </a:p>
        </p:txBody>
      </p:sp>
    </p:spTree>
    <p:extLst>
      <p:ext uri="{BB962C8B-B14F-4D97-AF65-F5344CB8AC3E}">
        <p14:creationId xmlns:p14="http://schemas.microsoft.com/office/powerpoint/2010/main" val="48148678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91CE85C-3B3A-4AA7-A322-B85CE63EA4FA}"/>
              </a:ext>
            </a:extLst>
          </p:cNvPr>
          <p:cNvSpPr>
            <a:spLocks noGrp="1"/>
          </p:cNvSpPr>
          <p:nvPr>
            <p:ph type="title"/>
          </p:nvPr>
        </p:nvSpPr>
        <p:spPr>
          <a:xfrm>
            <a:off x="80631" y="1123838"/>
            <a:ext cx="2427677" cy="4601183"/>
          </a:xfrm>
        </p:spPr>
        <p:txBody>
          <a:bodyPr/>
          <a:lstStyle/>
          <a:p>
            <a:r>
              <a:rPr lang="en-US" dirty="0" err="1"/>
              <a:t>Samenstelling</a:t>
            </a:r>
            <a:r>
              <a:rPr lang="en-US" dirty="0"/>
              <a:t> </a:t>
            </a:r>
            <a:r>
              <a:rPr lang="en-US" dirty="0" err="1"/>
              <a:t>Droog</a:t>
            </a:r>
            <a:r>
              <a:rPr lang="en-US" dirty="0"/>
              <a:t> </a:t>
            </a:r>
            <a:r>
              <a:rPr lang="en-US" dirty="0" err="1"/>
              <a:t>Eivoer</a:t>
            </a:r>
            <a:endParaRPr lang="en-US" dirty="0"/>
          </a:p>
        </p:txBody>
      </p:sp>
      <p:sp>
        <p:nvSpPr>
          <p:cNvPr id="4" name="Date Placeholder 3">
            <a:extLst>
              <a:ext uri="{FF2B5EF4-FFF2-40B4-BE49-F238E27FC236}">
                <a16:creationId xmlns:a16="http://schemas.microsoft.com/office/drawing/2014/main" xmlns="" id="{1CB736D7-5C23-4AF8-852A-773A229924E3}"/>
              </a:ext>
            </a:extLst>
          </p:cNvPr>
          <p:cNvSpPr>
            <a:spLocks noGrp="1"/>
          </p:cNvSpPr>
          <p:nvPr>
            <p:ph type="dt" sz="half" idx="10"/>
          </p:nvPr>
        </p:nvSpPr>
        <p:spPr/>
        <p:txBody>
          <a:bodyPr/>
          <a:lstStyle/>
          <a:p>
            <a:r>
              <a:rPr lang="en-US"/>
              <a:t>06-Feb-24</a:t>
            </a:r>
            <a:endParaRPr lang="en-US" dirty="0"/>
          </a:p>
        </p:txBody>
      </p:sp>
      <p:sp>
        <p:nvSpPr>
          <p:cNvPr id="5" name="Slide Number Placeholder 4">
            <a:extLst>
              <a:ext uri="{FF2B5EF4-FFF2-40B4-BE49-F238E27FC236}">
                <a16:creationId xmlns:a16="http://schemas.microsoft.com/office/drawing/2014/main" xmlns="" id="{2E8587F7-DFA5-4EFB-B948-799291CA2A5F}"/>
              </a:ext>
            </a:extLst>
          </p:cNvPr>
          <p:cNvSpPr>
            <a:spLocks noGrp="1"/>
          </p:cNvSpPr>
          <p:nvPr>
            <p:ph type="sldNum" sz="quarter" idx="12"/>
          </p:nvPr>
        </p:nvSpPr>
        <p:spPr/>
        <p:txBody>
          <a:bodyPr/>
          <a:lstStyle/>
          <a:p>
            <a:fld id="{4FAB73BC-B049-4115-A692-8D63A059BFB8}" type="slidenum">
              <a:rPr lang="en-US" smtClean="0"/>
              <a:pPr/>
              <a:t>57</a:t>
            </a:fld>
            <a:endParaRPr lang="en-US" dirty="0"/>
          </a:p>
        </p:txBody>
      </p:sp>
      <p:sp>
        <p:nvSpPr>
          <p:cNvPr id="8" name="TextBox 7">
            <a:extLst>
              <a:ext uri="{FF2B5EF4-FFF2-40B4-BE49-F238E27FC236}">
                <a16:creationId xmlns:a16="http://schemas.microsoft.com/office/drawing/2014/main" xmlns="" id="{6A51A71E-0AD5-4507-A5C3-EC2FE86C5C28}"/>
              </a:ext>
            </a:extLst>
          </p:cNvPr>
          <p:cNvSpPr txBox="1"/>
          <p:nvPr/>
        </p:nvSpPr>
        <p:spPr>
          <a:xfrm>
            <a:off x="3579709" y="1317072"/>
            <a:ext cx="352338" cy="400110"/>
          </a:xfrm>
          <a:prstGeom prst="rect">
            <a:avLst/>
          </a:prstGeom>
          <a:noFill/>
        </p:spPr>
        <p:txBody>
          <a:bodyPr wrap="square" rtlCol="0">
            <a:spAutoFit/>
          </a:bodyPr>
          <a:lstStyle/>
          <a:p>
            <a:r>
              <a:rPr lang="en-US" sz="2000" dirty="0"/>
              <a:t>?</a:t>
            </a:r>
            <a:endParaRPr lang="en-US" dirty="0"/>
          </a:p>
        </p:txBody>
      </p:sp>
      <p:graphicFrame>
        <p:nvGraphicFramePr>
          <p:cNvPr id="10" name="Content Placeholder 9">
            <a:extLst>
              <a:ext uri="{FF2B5EF4-FFF2-40B4-BE49-F238E27FC236}">
                <a16:creationId xmlns:a16="http://schemas.microsoft.com/office/drawing/2014/main" xmlns="" id="{3231DA9D-F82D-45C2-BC34-F27A19AC934D}"/>
              </a:ext>
            </a:extLst>
          </p:cNvPr>
          <p:cNvGraphicFramePr>
            <a:graphicFrameLocks noGrp="1"/>
          </p:cNvGraphicFramePr>
          <p:nvPr>
            <p:ph idx="1"/>
            <p:extLst>
              <p:ext uri="{D42A27DB-BD31-4B8C-83A1-F6EECF244321}">
                <p14:modId xmlns:p14="http://schemas.microsoft.com/office/powerpoint/2010/main" val="3325460842"/>
              </p:ext>
            </p:extLst>
          </p:nvPr>
        </p:nvGraphicFramePr>
        <p:xfrm>
          <a:off x="2901950" y="863600"/>
          <a:ext cx="5486400" cy="5121275"/>
        </p:xfrm>
        <a:graphic>
          <a:graphicData uri="http://schemas.openxmlformats.org/drawingml/2006/chart">
            <c:chart xmlns:c="http://schemas.openxmlformats.org/drawingml/2006/chart" xmlns:r="http://schemas.openxmlformats.org/officeDocument/2006/relationships" r:id="rId2"/>
          </a:graphicData>
        </a:graphic>
      </p:graphicFrame>
      <p:sp>
        <p:nvSpPr>
          <p:cNvPr id="3" name="Footer Placeholder 2">
            <a:extLst>
              <a:ext uri="{FF2B5EF4-FFF2-40B4-BE49-F238E27FC236}">
                <a16:creationId xmlns:a16="http://schemas.microsoft.com/office/drawing/2014/main" xmlns="" id="{C439B800-874C-4F5B-12BA-334B2B8C3B21}"/>
              </a:ext>
            </a:extLst>
          </p:cNvPr>
          <p:cNvSpPr>
            <a:spLocks noGrp="1"/>
          </p:cNvSpPr>
          <p:nvPr>
            <p:ph type="ftr" sz="quarter" idx="11"/>
          </p:nvPr>
        </p:nvSpPr>
        <p:spPr/>
        <p:txBody>
          <a:bodyPr/>
          <a:lstStyle/>
          <a:p>
            <a:r>
              <a:rPr lang="nl-NL"/>
              <a:t>Omstandigheden voor de Kleurkanariekweek: Voeding</a:t>
            </a:r>
            <a:endParaRPr lang="en-US" dirty="0"/>
          </a:p>
        </p:txBody>
      </p:sp>
      <p:sp>
        <p:nvSpPr>
          <p:cNvPr id="6" name="TextBox 5">
            <a:extLst>
              <a:ext uri="{FF2B5EF4-FFF2-40B4-BE49-F238E27FC236}">
                <a16:creationId xmlns:a16="http://schemas.microsoft.com/office/drawing/2014/main" xmlns="" id="{528AC736-DE43-6E55-35E6-769F46CF990A}"/>
              </a:ext>
            </a:extLst>
          </p:cNvPr>
          <p:cNvSpPr txBox="1"/>
          <p:nvPr/>
        </p:nvSpPr>
        <p:spPr>
          <a:xfrm>
            <a:off x="3579709" y="1302755"/>
            <a:ext cx="304800" cy="400110"/>
          </a:xfrm>
          <a:prstGeom prst="rect">
            <a:avLst/>
          </a:prstGeom>
          <a:noFill/>
        </p:spPr>
        <p:txBody>
          <a:bodyPr wrap="square" rtlCol="0">
            <a:spAutoFit/>
          </a:bodyPr>
          <a:lstStyle/>
          <a:p>
            <a:r>
              <a:rPr lang="en-US" sz="2000" dirty="0"/>
              <a:t>?</a:t>
            </a:r>
          </a:p>
        </p:txBody>
      </p:sp>
    </p:spTree>
    <p:extLst>
      <p:ext uri="{BB962C8B-B14F-4D97-AF65-F5344CB8AC3E}">
        <p14:creationId xmlns:p14="http://schemas.microsoft.com/office/powerpoint/2010/main" val="226142231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57690F0-4AD6-464B-8D24-F4DBD6E77123}"/>
              </a:ext>
            </a:extLst>
          </p:cNvPr>
          <p:cNvSpPr>
            <a:spLocks noGrp="1"/>
          </p:cNvSpPr>
          <p:nvPr>
            <p:ph type="title"/>
          </p:nvPr>
        </p:nvSpPr>
        <p:spPr>
          <a:xfrm>
            <a:off x="38687" y="1123838"/>
            <a:ext cx="2511566" cy="4601183"/>
          </a:xfrm>
        </p:spPr>
        <p:txBody>
          <a:bodyPr/>
          <a:lstStyle/>
          <a:p>
            <a:r>
              <a:rPr lang="en-US" dirty="0" err="1"/>
              <a:t>Samenstelling</a:t>
            </a:r>
            <a:r>
              <a:rPr lang="en-US" dirty="0"/>
              <a:t> </a:t>
            </a:r>
            <a:r>
              <a:rPr lang="en-US" dirty="0" err="1"/>
              <a:t>Vochtig</a:t>
            </a:r>
            <a:r>
              <a:rPr lang="en-US" dirty="0"/>
              <a:t> </a:t>
            </a:r>
            <a:r>
              <a:rPr lang="en-US" dirty="0" err="1"/>
              <a:t>Eivoer</a:t>
            </a:r>
            <a:r>
              <a:rPr lang="en-US" dirty="0"/>
              <a:t>, </a:t>
            </a:r>
            <a:r>
              <a:rPr lang="en-US" dirty="0" err="1"/>
              <a:t>Patee</a:t>
            </a:r>
            <a:endParaRPr lang="en-US" dirty="0"/>
          </a:p>
        </p:txBody>
      </p:sp>
      <p:sp>
        <p:nvSpPr>
          <p:cNvPr id="4" name="Date Placeholder 3">
            <a:extLst>
              <a:ext uri="{FF2B5EF4-FFF2-40B4-BE49-F238E27FC236}">
                <a16:creationId xmlns:a16="http://schemas.microsoft.com/office/drawing/2014/main" xmlns="" id="{299AEEAC-9DB8-421E-BCD7-24857112CCEE}"/>
              </a:ext>
            </a:extLst>
          </p:cNvPr>
          <p:cNvSpPr>
            <a:spLocks noGrp="1"/>
          </p:cNvSpPr>
          <p:nvPr>
            <p:ph type="dt" sz="half" idx="10"/>
          </p:nvPr>
        </p:nvSpPr>
        <p:spPr/>
        <p:txBody>
          <a:bodyPr/>
          <a:lstStyle/>
          <a:p>
            <a:r>
              <a:rPr lang="en-US"/>
              <a:t>06-Feb-24</a:t>
            </a:r>
            <a:endParaRPr lang="en-US" dirty="0"/>
          </a:p>
        </p:txBody>
      </p:sp>
      <p:sp>
        <p:nvSpPr>
          <p:cNvPr id="5" name="Slide Number Placeholder 4">
            <a:extLst>
              <a:ext uri="{FF2B5EF4-FFF2-40B4-BE49-F238E27FC236}">
                <a16:creationId xmlns:a16="http://schemas.microsoft.com/office/drawing/2014/main" xmlns="" id="{62571CD0-6CDB-474D-8D33-9B6C97179C22}"/>
              </a:ext>
            </a:extLst>
          </p:cNvPr>
          <p:cNvSpPr>
            <a:spLocks noGrp="1"/>
          </p:cNvSpPr>
          <p:nvPr>
            <p:ph type="sldNum" sz="quarter" idx="12"/>
          </p:nvPr>
        </p:nvSpPr>
        <p:spPr/>
        <p:txBody>
          <a:bodyPr/>
          <a:lstStyle/>
          <a:p>
            <a:fld id="{4FAB73BC-B049-4115-A692-8D63A059BFB8}" type="slidenum">
              <a:rPr lang="en-US" smtClean="0"/>
              <a:pPr/>
              <a:t>58</a:t>
            </a:fld>
            <a:endParaRPr lang="en-US" dirty="0"/>
          </a:p>
        </p:txBody>
      </p:sp>
      <p:graphicFrame>
        <p:nvGraphicFramePr>
          <p:cNvPr id="10" name="Content Placeholder 9">
            <a:extLst>
              <a:ext uri="{FF2B5EF4-FFF2-40B4-BE49-F238E27FC236}">
                <a16:creationId xmlns:a16="http://schemas.microsoft.com/office/drawing/2014/main" xmlns="" id="{234CD985-32D3-46E9-9684-0248D36FCE01}"/>
              </a:ext>
            </a:extLst>
          </p:cNvPr>
          <p:cNvGraphicFramePr>
            <a:graphicFrameLocks noGrp="1"/>
          </p:cNvGraphicFramePr>
          <p:nvPr>
            <p:ph idx="1"/>
            <p:extLst>
              <p:ext uri="{D42A27DB-BD31-4B8C-83A1-F6EECF244321}">
                <p14:modId xmlns:p14="http://schemas.microsoft.com/office/powerpoint/2010/main" val="1532552562"/>
              </p:ext>
            </p:extLst>
          </p:nvPr>
        </p:nvGraphicFramePr>
        <p:xfrm>
          <a:off x="2901950" y="863600"/>
          <a:ext cx="5486400" cy="5121275"/>
        </p:xfrm>
        <a:graphic>
          <a:graphicData uri="http://schemas.openxmlformats.org/drawingml/2006/chart">
            <c:chart xmlns:c="http://schemas.openxmlformats.org/drawingml/2006/chart" xmlns:r="http://schemas.openxmlformats.org/officeDocument/2006/relationships" r:id="rId2"/>
          </a:graphicData>
        </a:graphic>
      </p:graphicFrame>
      <p:sp>
        <p:nvSpPr>
          <p:cNvPr id="3" name="Explosion: 14 Points 2">
            <a:extLst>
              <a:ext uri="{FF2B5EF4-FFF2-40B4-BE49-F238E27FC236}">
                <a16:creationId xmlns:a16="http://schemas.microsoft.com/office/drawing/2014/main" xmlns="" id="{CAA554FB-FFCA-7D57-1952-CEDBFDC25A73}"/>
              </a:ext>
            </a:extLst>
          </p:cNvPr>
          <p:cNvSpPr/>
          <p:nvPr/>
        </p:nvSpPr>
        <p:spPr>
          <a:xfrm>
            <a:off x="427838" y="136524"/>
            <a:ext cx="3825380" cy="2120115"/>
          </a:xfrm>
          <a:prstGeom prst="irregularSeal2">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000" dirty="0" err="1"/>
              <a:t>Hetzelfde</a:t>
            </a:r>
            <a:r>
              <a:rPr lang="en-US" sz="2000" dirty="0"/>
              <a:t> </a:t>
            </a:r>
            <a:r>
              <a:rPr lang="en-US" sz="2000" dirty="0" err="1"/>
              <a:t>eiwitgehalte</a:t>
            </a:r>
            <a:r>
              <a:rPr lang="en-US" sz="2000" dirty="0"/>
              <a:t>, </a:t>
            </a:r>
            <a:r>
              <a:rPr lang="en-US" sz="2000" dirty="0" err="1"/>
              <a:t>meer</a:t>
            </a:r>
            <a:r>
              <a:rPr lang="en-US" sz="2000" dirty="0"/>
              <a:t> vet</a:t>
            </a:r>
          </a:p>
        </p:txBody>
      </p:sp>
      <p:sp>
        <p:nvSpPr>
          <p:cNvPr id="6" name="Footer Placeholder 5">
            <a:extLst>
              <a:ext uri="{FF2B5EF4-FFF2-40B4-BE49-F238E27FC236}">
                <a16:creationId xmlns:a16="http://schemas.microsoft.com/office/drawing/2014/main" xmlns="" id="{89C3B0A0-FE76-03F9-0818-00917075F5D9}"/>
              </a:ext>
            </a:extLst>
          </p:cNvPr>
          <p:cNvSpPr>
            <a:spLocks noGrp="1"/>
          </p:cNvSpPr>
          <p:nvPr>
            <p:ph type="ftr" sz="quarter" idx="11"/>
          </p:nvPr>
        </p:nvSpPr>
        <p:spPr/>
        <p:txBody>
          <a:bodyPr/>
          <a:lstStyle/>
          <a:p>
            <a:r>
              <a:rPr lang="nl-NL"/>
              <a:t>Omstandigheden voor de Kleurkanariekweek: Voeding</a:t>
            </a:r>
            <a:endParaRPr lang="en-US" dirty="0"/>
          </a:p>
        </p:txBody>
      </p:sp>
    </p:spTree>
    <p:extLst>
      <p:ext uri="{BB962C8B-B14F-4D97-AF65-F5344CB8AC3E}">
        <p14:creationId xmlns:p14="http://schemas.microsoft.com/office/powerpoint/2010/main" val="3863333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xmlns="" id="{0DC88BBE-9AB9-8FF5-24EA-35CB48961086}"/>
              </a:ext>
            </a:extLst>
          </p:cNvPr>
          <p:cNvSpPr>
            <a:spLocks noGrp="1"/>
          </p:cNvSpPr>
          <p:nvPr>
            <p:ph type="title"/>
          </p:nvPr>
        </p:nvSpPr>
        <p:spPr/>
        <p:txBody>
          <a:bodyPr/>
          <a:lstStyle/>
          <a:p>
            <a:r>
              <a:rPr lang="en-US" dirty="0">
                <a:solidFill>
                  <a:schemeClr val="tx2"/>
                </a:solidFill>
              </a:rPr>
              <a:t>6. </a:t>
            </a:r>
            <a:r>
              <a:rPr lang="en-US" dirty="0" err="1">
                <a:solidFill>
                  <a:schemeClr val="tx2"/>
                </a:solidFill>
              </a:rPr>
              <a:t>Combineren</a:t>
            </a:r>
            <a:r>
              <a:rPr lang="en-US" dirty="0">
                <a:solidFill>
                  <a:schemeClr val="tx2"/>
                </a:solidFill>
              </a:rPr>
              <a:t> van </a:t>
            </a:r>
            <a:r>
              <a:rPr lang="en-US" dirty="0" err="1">
                <a:solidFill>
                  <a:schemeClr val="tx2"/>
                </a:solidFill>
              </a:rPr>
              <a:t>Zaad</a:t>
            </a:r>
            <a:r>
              <a:rPr lang="en-US" dirty="0">
                <a:solidFill>
                  <a:schemeClr val="tx2"/>
                </a:solidFill>
              </a:rPr>
              <a:t> en </a:t>
            </a:r>
            <a:r>
              <a:rPr lang="en-US" dirty="0" err="1">
                <a:solidFill>
                  <a:schemeClr val="tx2"/>
                </a:solidFill>
              </a:rPr>
              <a:t>Eivoer</a:t>
            </a:r>
            <a:endParaRPr lang="en-US" dirty="0">
              <a:solidFill>
                <a:schemeClr val="tx2"/>
              </a:solidFill>
            </a:endParaRPr>
          </a:p>
        </p:txBody>
      </p:sp>
      <p:sp>
        <p:nvSpPr>
          <p:cNvPr id="7" name="Text Placeholder 6">
            <a:extLst>
              <a:ext uri="{FF2B5EF4-FFF2-40B4-BE49-F238E27FC236}">
                <a16:creationId xmlns:a16="http://schemas.microsoft.com/office/drawing/2014/main" xmlns="" id="{59D36099-5B96-987E-AAB1-74A66428B3ED}"/>
              </a:ext>
            </a:extLst>
          </p:cNvPr>
          <p:cNvSpPr>
            <a:spLocks noGrp="1"/>
          </p:cNvSpPr>
          <p:nvPr>
            <p:ph type="body" idx="1"/>
          </p:nvPr>
        </p:nvSpPr>
        <p:spPr/>
        <p:txBody>
          <a:bodyPr/>
          <a:lstStyle/>
          <a:p>
            <a:r>
              <a:rPr lang="en-US" dirty="0" err="1">
                <a:solidFill>
                  <a:srgbClr val="0070C0"/>
                </a:solidFill>
              </a:rPr>
              <a:t>Afstemming</a:t>
            </a:r>
            <a:r>
              <a:rPr lang="en-US" dirty="0">
                <a:solidFill>
                  <a:srgbClr val="0070C0"/>
                </a:solidFill>
              </a:rPr>
              <a:t> van het </a:t>
            </a:r>
            <a:r>
              <a:rPr lang="en-US" dirty="0" err="1">
                <a:solidFill>
                  <a:srgbClr val="0070C0"/>
                </a:solidFill>
              </a:rPr>
              <a:t>eiwitgehalte</a:t>
            </a:r>
            <a:endParaRPr lang="en-US" dirty="0">
              <a:solidFill>
                <a:srgbClr val="0070C0"/>
              </a:solidFill>
            </a:endParaRPr>
          </a:p>
        </p:txBody>
      </p:sp>
      <p:sp>
        <p:nvSpPr>
          <p:cNvPr id="4" name="Date Placeholder 3">
            <a:extLst>
              <a:ext uri="{FF2B5EF4-FFF2-40B4-BE49-F238E27FC236}">
                <a16:creationId xmlns:a16="http://schemas.microsoft.com/office/drawing/2014/main" xmlns="" id="{725C1009-FDE6-BB21-F3F0-3D69F5F854F3}"/>
              </a:ext>
            </a:extLst>
          </p:cNvPr>
          <p:cNvSpPr>
            <a:spLocks noGrp="1"/>
          </p:cNvSpPr>
          <p:nvPr>
            <p:ph type="dt" sz="half" idx="10"/>
          </p:nvPr>
        </p:nvSpPr>
        <p:spPr/>
        <p:txBody>
          <a:bodyPr/>
          <a:lstStyle/>
          <a:p>
            <a:r>
              <a:rPr lang="en-US"/>
              <a:t>06-Feb-24</a:t>
            </a:r>
            <a:endParaRPr lang="en-US" dirty="0"/>
          </a:p>
        </p:txBody>
      </p:sp>
      <p:sp>
        <p:nvSpPr>
          <p:cNvPr id="5" name="Slide Number Placeholder 4">
            <a:extLst>
              <a:ext uri="{FF2B5EF4-FFF2-40B4-BE49-F238E27FC236}">
                <a16:creationId xmlns:a16="http://schemas.microsoft.com/office/drawing/2014/main" xmlns="" id="{CC53CA4E-3B55-5124-884B-C9A3515989D1}"/>
              </a:ext>
            </a:extLst>
          </p:cNvPr>
          <p:cNvSpPr>
            <a:spLocks noGrp="1"/>
          </p:cNvSpPr>
          <p:nvPr>
            <p:ph type="sldNum" sz="quarter" idx="12"/>
          </p:nvPr>
        </p:nvSpPr>
        <p:spPr/>
        <p:txBody>
          <a:bodyPr/>
          <a:lstStyle/>
          <a:p>
            <a:fld id="{4FAB73BC-B049-4115-A692-8D63A059BFB8}" type="slidenum">
              <a:rPr lang="en-US" smtClean="0"/>
              <a:pPr/>
              <a:t>59</a:t>
            </a:fld>
            <a:endParaRPr lang="en-US" dirty="0"/>
          </a:p>
        </p:txBody>
      </p:sp>
      <p:sp>
        <p:nvSpPr>
          <p:cNvPr id="8" name="Footer Placeholder 7">
            <a:extLst>
              <a:ext uri="{FF2B5EF4-FFF2-40B4-BE49-F238E27FC236}">
                <a16:creationId xmlns:a16="http://schemas.microsoft.com/office/drawing/2014/main" xmlns="" id="{539A209D-48BF-D48E-1CCF-1B1387F4580B}"/>
              </a:ext>
            </a:extLst>
          </p:cNvPr>
          <p:cNvSpPr>
            <a:spLocks noGrp="1"/>
          </p:cNvSpPr>
          <p:nvPr>
            <p:ph type="ftr" sz="quarter" idx="11"/>
          </p:nvPr>
        </p:nvSpPr>
        <p:spPr/>
        <p:txBody>
          <a:bodyPr/>
          <a:lstStyle/>
          <a:p>
            <a:r>
              <a:rPr lang="nl-NL"/>
              <a:t>Omstandigheden voor de Kleurkanariekweek: Voeding</a:t>
            </a:r>
            <a:endParaRPr lang="en-US" dirty="0"/>
          </a:p>
        </p:txBody>
      </p:sp>
    </p:spTree>
    <p:extLst>
      <p:ext uri="{BB962C8B-B14F-4D97-AF65-F5344CB8AC3E}">
        <p14:creationId xmlns:p14="http://schemas.microsoft.com/office/powerpoint/2010/main" val="6631864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xmlns="" id="{9994F5B8-0EED-F6BE-450C-A41F93408C32}"/>
              </a:ext>
            </a:extLst>
          </p:cNvPr>
          <p:cNvSpPr>
            <a:spLocks noGrp="1"/>
          </p:cNvSpPr>
          <p:nvPr>
            <p:ph type="title"/>
          </p:nvPr>
        </p:nvSpPr>
        <p:spPr/>
        <p:txBody>
          <a:bodyPr/>
          <a:lstStyle/>
          <a:p>
            <a:r>
              <a:rPr lang="en-US" dirty="0"/>
              <a:t>Vogels in   het Wild</a:t>
            </a:r>
          </a:p>
        </p:txBody>
      </p:sp>
      <p:sp>
        <p:nvSpPr>
          <p:cNvPr id="8" name="Content Placeholder 7">
            <a:extLst>
              <a:ext uri="{FF2B5EF4-FFF2-40B4-BE49-F238E27FC236}">
                <a16:creationId xmlns:a16="http://schemas.microsoft.com/office/drawing/2014/main" xmlns="" id="{AACD7557-9236-84EF-A551-14B27CDCB7CD}"/>
              </a:ext>
            </a:extLst>
          </p:cNvPr>
          <p:cNvSpPr>
            <a:spLocks noGrp="1"/>
          </p:cNvSpPr>
          <p:nvPr>
            <p:ph idx="1"/>
          </p:nvPr>
        </p:nvSpPr>
        <p:spPr/>
        <p:txBody>
          <a:bodyPr>
            <a:normAutofit/>
          </a:bodyPr>
          <a:lstStyle/>
          <a:p>
            <a:r>
              <a:rPr lang="en-US" sz="2400" dirty="0">
                <a:solidFill>
                  <a:schemeClr val="tx2"/>
                </a:solidFill>
              </a:rPr>
              <a:t>De </a:t>
            </a:r>
            <a:r>
              <a:rPr lang="en-US" sz="2400" dirty="0" err="1">
                <a:solidFill>
                  <a:schemeClr val="tx2"/>
                </a:solidFill>
              </a:rPr>
              <a:t>kanarie</a:t>
            </a:r>
            <a:r>
              <a:rPr lang="en-US" sz="2400" dirty="0">
                <a:solidFill>
                  <a:schemeClr val="tx2"/>
                </a:solidFill>
              </a:rPr>
              <a:t> en </a:t>
            </a:r>
            <a:r>
              <a:rPr lang="en-US" sz="2400" dirty="0" err="1">
                <a:solidFill>
                  <a:schemeClr val="tx2"/>
                </a:solidFill>
              </a:rPr>
              <a:t>zijn</a:t>
            </a:r>
            <a:r>
              <a:rPr lang="en-US" sz="2400" dirty="0">
                <a:solidFill>
                  <a:schemeClr val="tx2"/>
                </a:solidFill>
              </a:rPr>
              <a:t> </a:t>
            </a:r>
            <a:r>
              <a:rPr lang="en-US" sz="2400" dirty="0" err="1">
                <a:solidFill>
                  <a:schemeClr val="tx2"/>
                </a:solidFill>
              </a:rPr>
              <a:t>wilde</a:t>
            </a:r>
            <a:r>
              <a:rPr lang="en-US" sz="2400" dirty="0">
                <a:solidFill>
                  <a:schemeClr val="tx2"/>
                </a:solidFill>
              </a:rPr>
              <a:t> </a:t>
            </a:r>
            <a:r>
              <a:rPr lang="en-US" sz="2400" dirty="0" err="1">
                <a:solidFill>
                  <a:schemeClr val="tx2"/>
                </a:solidFill>
              </a:rPr>
              <a:t>voorouders</a:t>
            </a:r>
            <a:r>
              <a:rPr lang="en-US" sz="2400" dirty="0">
                <a:solidFill>
                  <a:schemeClr val="tx2"/>
                </a:solidFill>
              </a:rPr>
              <a:t> </a:t>
            </a:r>
            <a:r>
              <a:rPr lang="en-US" sz="2400" dirty="0" err="1">
                <a:solidFill>
                  <a:schemeClr val="tx2"/>
                </a:solidFill>
              </a:rPr>
              <a:t>vervullen</a:t>
            </a:r>
            <a:r>
              <a:rPr lang="en-US" sz="2400" dirty="0">
                <a:solidFill>
                  <a:schemeClr val="tx2"/>
                </a:solidFill>
              </a:rPr>
              <a:t> </a:t>
            </a:r>
            <a:r>
              <a:rPr lang="en-US" sz="2400" dirty="0" err="1">
                <a:solidFill>
                  <a:schemeClr val="tx2"/>
                </a:solidFill>
              </a:rPr>
              <a:t>hun</a:t>
            </a:r>
            <a:r>
              <a:rPr lang="en-US" sz="2400" dirty="0">
                <a:solidFill>
                  <a:schemeClr val="tx2"/>
                </a:solidFill>
              </a:rPr>
              <a:t> </a:t>
            </a:r>
            <a:r>
              <a:rPr lang="en-US" sz="2400" dirty="0" err="1">
                <a:solidFill>
                  <a:srgbClr val="0070C0"/>
                </a:solidFill>
              </a:rPr>
              <a:t>voedingsbehoefte</a:t>
            </a:r>
            <a:r>
              <a:rPr lang="en-US" sz="2400" dirty="0">
                <a:solidFill>
                  <a:srgbClr val="0070C0"/>
                </a:solidFill>
              </a:rPr>
              <a:t> </a:t>
            </a:r>
            <a:r>
              <a:rPr lang="en-US" sz="2400" dirty="0" err="1">
                <a:solidFill>
                  <a:schemeClr val="tx2"/>
                </a:solidFill>
              </a:rPr>
              <a:t>overwegend</a:t>
            </a:r>
            <a:r>
              <a:rPr lang="en-US" sz="2400" dirty="0">
                <a:solidFill>
                  <a:schemeClr val="tx2"/>
                </a:solidFill>
              </a:rPr>
              <a:t> met </a:t>
            </a:r>
            <a:r>
              <a:rPr lang="en-US" sz="2400" dirty="0" err="1">
                <a:solidFill>
                  <a:schemeClr val="tx2"/>
                </a:solidFill>
              </a:rPr>
              <a:t>een</a:t>
            </a:r>
            <a:r>
              <a:rPr lang="en-US" sz="2400" dirty="0">
                <a:solidFill>
                  <a:schemeClr val="tx2"/>
                </a:solidFill>
              </a:rPr>
              <a:t> </a:t>
            </a:r>
            <a:r>
              <a:rPr lang="en-US" sz="2400" dirty="0" err="1">
                <a:solidFill>
                  <a:schemeClr val="tx2"/>
                </a:solidFill>
              </a:rPr>
              <a:t>veelheid</a:t>
            </a:r>
            <a:r>
              <a:rPr lang="en-US" sz="2400" dirty="0">
                <a:solidFill>
                  <a:schemeClr val="tx2"/>
                </a:solidFill>
              </a:rPr>
              <a:t> </a:t>
            </a:r>
            <a:r>
              <a:rPr lang="en-US" sz="2400" dirty="0" err="1">
                <a:solidFill>
                  <a:schemeClr val="tx2"/>
                </a:solidFill>
              </a:rPr>
              <a:t>aan</a:t>
            </a:r>
            <a:r>
              <a:rPr lang="en-US" sz="2400" dirty="0">
                <a:solidFill>
                  <a:schemeClr val="tx2"/>
                </a:solidFill>
              </a:rPr>
              <a:t> </a:t>
            </a:r>
            <a:r>
              <a:rPr lang="en-US" sz="2400" dirty="0" err="1">
                <a:solidFill>
                  <a:schemeClr val="tx2"/>
                </a:solidFill>
              </a:rPr>
              <a:t>verschillende</a:t>
            </a:r>
            <a:r>
              <a:rPr lang="en-US" sz="2400" dirty="0">
                <a:solidFill>
                  <a:schemeClr val="tx2"/>
                </a:solidFill>
              </a:rPr>
              <a:t> </a:t>
            </a:r>
            <a:r>
              <a:rPr lang="en-US" sz="2400" dirty="0" err="1">
                <a:solidFill>
                  <a:srgbClr val="0070C0"/>
                </a:solidFill>
              </a:rPr>
              <a:t>zaden</a:t>
            </a:r>
            <a:r>
              <a:rPr lang="en-US" sz="2400" dirty="0">
                <a:solidFill>
                  <a:schemeClr val="tx2"/>
                </a:solidFill>
              </a:rPr>
              <a:t>.</a:t>
            </a:r>
          </a:p>
          <a:p>
            <a:pPr lvl="1"/>
            <a:r>
              <a:rPr lang="en-US" sz="2200" dirty="0">
                <a:solidFill>
                  <a:schemeClr val="tx2"/>
                </a:solidFill>
              </a:rPr>
              <a:t>Het </a:t>
            </a:r>
            <a:r>
              <a:rPr lang="en-US" sz="2200" dirty="0" err="1">
                <a:solidFill>
                  <a:srgbClr val="C00000"/>
                </a:solidFill>
              </a:rPr>
              <a:t>pellen</a:t>
            </a:r>
            <a:r>
              <a:rPr lang="en-US" sz="2200" dirty="0">
                <a:solidFill>
                  <a:srgbClr val="C00000"/>
                </a:solidFill>
              </a:rPr>
              <a:t> van </a:t>
            </a:r>
            <a:r>
              <a:rPr lang="en-US" sz="2200" dirty="0" err="1">
                <a:solidFill>
                  <a:srgbClr val="C00000"/>
                </a:solidFill>
              </a:rPr>
              <a:t>zaden</a:t>
            </a:r>
            <a:r>
              <a:rPr lang="en-US" sz="2200" dirty="0">
                <a:solidFill>
                  <a:srgbClr val="C00000"/>
                </a:solidFill>
              </a:rPr>
              <a:t> </a:t>
            </a:r>
            <a:r>
              <a:rPr lang="en-US" sz="2200" dirty="0">
                <a:solidFill>
                  <a:schemeClr val="tx2"/>
                </a:solidFill>
              </a:rPr>
              <a:t>is </a:t>
            </a:r>
            <a:r>
              <a:rPr lang="en-US" sz="2200" dirty="0" err="1">
                <a:solidFill>
                  <a:schemeClr val="tx2"/>
                </a:solidFill>
              </a:rPr>
              <a:t>een</a:t>
            </a:r>
            <a:r>
              <a:rPr lang="en-US" sz="2200" dirty="0">
                <a:solidFill>
                  <a:schemeClr val="tx2"/>
                </a:solidFill>
              </a:rPr>
              <a:t> </a:t>
            </a:r>
            <a:r>
              <a:rPr lang="en-US" sz="2200" dirty="0" err="1">
                <a:solidFill>
                  <a:schemeClr val="tx2"/>
                </a:solidFill>
              </a:rPr>
              <a:t>belangrijke</a:t>
            </a:r>
            <a:r>
              <a:rPr lang="en-US" sz="2200" dirty="0">
                <a:solidFill>
                  <a:schemeClr val="tx2"/>
                </a:solidFill>
              </a:rPr>
              <a:t> </a:t>
            </a:r>
            <a:r>
              <a:rPr lang="en-US" sz="2200" dirty="0" err="1">
                <a:solidFill>
                  <a:schemeClr val="tx2"/>
                </a:solidFill>
              </a:rPr>
              <a:t>biologische</a:t>
            </a:r>
            <a:r>
              <a:rPr lang="en-US" sz="2200" dirty="0">
                <a:solidFill>
                  <a:schemeClr val="tx2"/>
                </a:solidFill>
              </a:rPr>
              <a:t> </a:t>
            </a:r>
            <a:r>
              <a:rPr lang="en-US" sz="2200" dirty="0" err="1">
                <a:solidFill>
                  <a:schemeClr val="tx2"/>
                </a:solidFill>
              </a:rPr>
              <a:t>gebeurtenis</a:t>
            </a:r>
            <a:r>
              <a:rPr lang="en-US" sz="2200" dirty="0">
                <a:solidFill>
                  <a:schemeClr val="tx2"/>
                </a:solidFill>
              </a:rPr>
              <a:t> voor </a:t>
            </a:r>
            <a:r>
              <a:rPr lang="en-US" sz="2200" dirty="0" err="1">
                <a:solidFill>
                  <a:schemeClr val="tx2"/>
                </a:solidFill>
              </a:rPr>
              <a:t>elke</a:t>
            </a:r>
            <a:r>
              <a:rPr lang="en-US" sz="2200" dirty="0">
                <a:solidFill>
                  <a:schemeClr val="tx2"/>
                </a:solidFill>
              </a:rPr>
              <a:t> </a:t>
            </a:r>
            <a:r>
              <a:rPr lang="en-US" sz="2200" dirty="0" err="1">
                <a:solidFill>
                  <a:schemeClr val="tx2"/>
                </a:solidFill>
              </a:rPr>
              <a:t>zaadeter</a:t>
            </a:r>
            <a:r>
              <a:rPr lang="en-US" sz="2200" dirty="0">
                <a:solidFill>
                  <a:schemeClr val="tx2"/>
                </a:solidFill>
              </a:rPr>
              <a:t>.</a:t>
            </a:r>
          </a:p>
          <a:p>
            <a:r>
              <a:rPr lang="en-US" sz="2400" dirty="0">
                <a:solidFill>
                  <a:schemeClr val="tx2"/>
                </a:solidFill>
              </a:rPr>
              <a:t>Alleen </a:t>
            </a:r>
            <a:r>
              <a:rPr lang="en-US" sz="2400" dirty="0" err="1">
                <a:solidFill>
                  <a:schemeClr val="tx2"/>
                </a:solidFill>
              </a:rPr>
              <a:t>een</a:t>
            </a:r>
            <a:r>
              <a:rPr lang="en-US" sz="2400" dirty="0">
                <a:solidFill>
                  <a:schemeClr val="tx2"/>
                </a:solidFill>
              </a:rPr>
              <a:t> </a:t>
            </a:r>
            <a:r>
              <a:rPr lang="en-US" sz="2400" dirty="0" err="1">
                <a:solidFill>
                  <a:schemeClr val="tx2"/>
                </a:solidFill>
              </a:rPr>
              <a:t>evenwichtige</a:t>
            </a:r>
            <a:r>
              <a:rPr lang="en-US" sz="2400" dirty="0">
                <a:solidFill>
                  <a:schemeClr val="tx2"/>
                </a:solidFill>
              </a:rPr>
              <a:t>, </a:t>
            </a:r>
            <a:r>
              <a:rPr lang="en-US" sz="2400" dirty="0" err="1">
                <a:solidFill>
                  <a:schemeClr val="tx2"/>
                </a:solidFill>
              </a:rPr>
              <a:t>kwalitatief</a:t>
            </a:r>
            <a:r>
              <a:rPr lang="en-US" sz="2400" dirty="0">
                <a:solidFill>
                  <a:schemeClr val="tx2"/>
                </a:solidFill>
              </a:rPr>
              <a:t> </a:t>
            </a:r>
            <a:r>
              <a:rPr lang="en-US" sz="2400" dirty="0" err="1">
                <a:solidFill>
                  <a:schemeClr val="tx2"/>
                </a:solidFill>
              </a:rPr>
              <a:t>hoogwaardige</a:t>
            </a:r>
            <a:r>
              <a:rPr lang="en-US" sz="2400" dirty="0">
                <a:solidFill>
                  <a:schemeClr val="tx2"/>
                </a:solidFill>
              </a:rPr>
              <a:t> </a:t>
            </a:r>
            <a:r>
              <a:rPr lang="en-US" sz="2400" dirty="0" err="1">
                <a:solidFill>
                  <a:srgbClr val="00B050"/>
                </a:solidFill>
              </a:rPr>
              <a:t>zaadmengeling</a:t>
            </a:r>
            <a:r>
              <a:rPr lang="en-US" sz="2400" dirty="0">
                <a:solidFill>
                  <a:srgbClr val="00B050"/>
                </a:solidFill>
              </a:rPr>
              <a:t> </a:t>
            </a:r>
            <a:r>
              <a:rPr lang="en-US" sz="2400" dirty="0" err="1">
                <a:solidFill>
                  <a:schemeClr val="tx2"/>
                </a:solidFill>
              </a:rPr>
              <a:t>kan</a:t>
            </a:r>
            <a:r>
              <a:rPr lang="en-US" sz="2400" dirty="0">
                <a:solidFill>
                  <a:schemeClr val="tx2"/>
                </a:solidFill>
              </a:rPr>
              <a:t> de </a:t>
            </a:r>
            <a:r>
              <a:rPr lang="en-US" sz="2400" dirty="0" err="1">
                <a:solidFill>
                  <a:schemeClr val="tx2"/>
                </a:solidFill>
              </a:rPr>
              <a:t>vogel</a:t>
            </a:r>
            <a:r>
              <a:rPr lang="en-US" sz="2400" dirty="0">
                <a:solidFill>
                  <a:schemeClr val="tx2"/>
                </a:solidFill>
              </a:rPr>
              <a:t> </a:t>
            </a:r>
            <a:r>
              <a:rPr lang="en-US" sz="2400" dirty="0" err="1">
                <a:solidFill>
                  <a:schemeClr val="tx2"/>
                </a:solidFill>
              </a:rPr>
              <a:t>een</a:t>
            </a:r>
            <a:r>
              <a:rPr lang="en-US" sz="2400" dirty="0">
                <a:solidFill>
                  <a:schemeClr val="tx2"/>
                </a:solidFill>
              </a:rPr>
              <a:t> </a:t>
            </a:r>
            <a:r>
              <a:rPr lang="en-US" sz="2400" dirty="0" err="1">
                <a:solidFill>
                  <a:schemeClr val="tx2"/>
                </a:solidFill>
              </a:rPr>
              <a:t>veelzijdige</a:t>
            </a:r>
            <a:r>
              <a:rPr lang="en-US" sz="2400" dirty="0">
                <a:solidFill>
                  <a:schemeClr val="tx2"/>
                </a:solidFill>
              </a:rPr>
              <a:t>, </a:t>
            </a:r>
            <a:r>
              <a:rPr lang="en-US" sz="2400" dirty="0" err="1">
                <a:solidFill>
                  <a:schemeClr val="tx2"/>
                </a:solidFill>
              </a:rPr>
              <a:t>afwisselende</a:t>
            </a:r>
            <a:r>
              <a:rPr lang="en-US" sz="2400" dirty="0">
                <a:solidFill>
                  <a:schemeClr val="tx2"/>
                </a:solidFill>
              </a:rPr>
              <a:t> </a:t>
            </a:r>
            <a:r>
              <a:rPr lang="en-US" sz="2400" dirty="0" err="1">
                <a:solidFill>
                  <a:schemeClr val="tx2"/>
                </a:solidFill>
              </a:rPr>
              <a:t>maaltijd</a:t>
            </a:r>
            <a:r>
              <a:rPr lang="en-US" sz="2400" dirty="0">
                <a:solidFill>
                  <a:schemeClr val="tx2"/>
                </a:solidFill>
              </a:rPr>
              <a:t> met </a:t>
            </a:r>
            <a:r>
              <a:rPr lang="en-US" sz="2400" dirty="0" err="1">
                <a:solidFill>
                  <a:srgbClr val="00B050"/>
                </a:solidFill>
              </a:rPr>
              <a:t>vitale</a:t>
            </a:r>
            <a:r>
              <a:rPr lang="en-US" sz="2400" dirty="0">
                <a:solidFill>
                  <a:srgbClr val="00B050"/>
                </a:solidFill>
              </a:rPr>
              <a:t> </a:t>
            </a:r>
            <a:r>
              <a:rPr lang="en-US" sz="2400" dirty="0" err="1">
                <a:solidFill>
                  <a:srgbClr val="00B050"/>
                </a:solidFill>
              </a:rPr>
              <a:t>vetzuren</a:t>
            </a:r>
            <a:r>
              <a:rPr lang="en-US" sz="2400" dirty="0">
                <a:solidFill>
                  <a:srgbClr val="00B050"/>
                </a:solidFill>
              </a:rPr>
              <a:t> </a:t>
            </a:r>
            <a:r>
              <a:rPr lang="en-US" sz="2400" dirty="0" err="1">
                <a:solidFill>
                  <a:schemeClr val="tx2"/>
                </a:solidFill>
              </a:rPr>
              <a:t>bieden</a:t>
            </a:r>
            <a:r>
              <a:rPr lang="en-US" sz="2400" dirty="0">
                <a:solidFill>
                  <a:schemeClr val="tx2"/>
                </a:solidFill>
              </a:rPr>
              <a:t>.</a:t>
            </a:r>
          </a:p>
          <a:p>
            <a:r>
              <a:rPr lang="en-US" sz="2400" dirty="0">
                <a:solidFill>
                  <a:schemeClr val="tx2"/>
                </a:solidFill>
              </a:rPr>
              <a:t>De </a:t>
            </a:r>
            <a:r>
              <a:rPr lang="en-US" sz="2400" dirty="0" err="1">
                <a:solidFill>
                  <a:schemeClr val="tx2"/>
                </a:solidFill>
              </a:rPr>
              <a:t>behoefte</a:t>
            </a:r>
            <a:r>
              <a:rPr lang="en-US" sz="2400" dirty="0">
                <a:solidFill>
                  <a:schemeClr val="tx2"/>
                </a:solidFill>
              </a:rPr>
              <a:t> van </a:t>
            </a:r>
            <a:r>
              <a:rPr lang="en-US" sz="2400" dirty="0" err="1">
                <a:solidFill>
                  <a:schemeClr val="tx2"/>
                </a:solidFill>
              </a:rPr>
              <a:t>vogels</a:t>
            </a:r>
            <a:r>
              <a:rPr lang="en-US" sz="2400" dirty="0">
                <a:solidFill>
                  <a:schemeClr val="tx2"/>
                </a:solidFill>
              </a:rPr>
              <a:t> in het wild is </a:t>
            </a:r>
            <a:r>
              <a:rPr lang="en-US" sz="2400" dirty="0" err="1">
                <a:solidFill>
                  <a:srgbClr val="0070C0"/>
                </a:solidFill>
              </a:rPr>
              <a:t>afhankelijk</a:t>
            </a:r>
            <a:r>
              <a:rPr lang="en-US" sz="2400" dirty="0">
                <a:solidFill>
                  <a:srgbClr val="0070C0"/>
                </a:solidFill>
              </a:rPr>
              <a:t> van </a:t>
            </a:r>
            <a:r>
              <a:rPr lang="en-US" sz="2400" dirty="0">
                <a:solidFill>
                  <a:schemeClr val="tx2"/>
                </a:solidFill>
              </a:rPr>
              <a:t>het </a:t>
            </a:r>
            <a:r>
              <a:rPr lang="en-US" sz="2400" dirty="0" err="1">
                <a:solidFill>
                  <a:srgbClr val="0070C0"/>
                </a:solidFill>
              </a:rPr>
              <a:t>jaargetijde</a:t>
            </a:r>
            <a:r>
              <a:rPr lang="en-US" sz="2400" dirty="0">
                <a:solidFill>
                  <a:srgbClr val="0070C0"/>
                </a:solidFill>
              </a:rPr>
              <a:t>.</a:t>
            </a:r>
            <a:endParaRPr lang="en-US" sz="2400" dirty="0">
              <a:solidFill>
                <a:schemeClr val="tx2"/>
              </a:solidFill>
            </a:endParaRPr>
          </a:p>
        </p:txBody>
      </p:sp>
      <p:sp>
        <p:nvSpPr>
          <p:cNvPr id="4" name="Date Placeholder 3">
            <a:extLst>
              <a:ext uri="{FF2B5EF4-FFF2-40B4-BE49-F238E27FC236}">
                <a16:creationId xmlns:a16="http://schemas.microsoft.com/office/drawing/2014/main" xmlns="" id="{D0D0ADD5-A531-757E-3A32-2C69EAED5B67}"/>
              </a:ext>
            </a:extLst>
          </p:cNvPr>
          <p:cNvSpPr>
            <a:spLocks noGrp="1"/>
          </p:cNvSpPr>
          <p:nvPr>
            <p:ph type="dt" sz="half" idx="10"/>
          </p:nvPr>
        </p:nvSpPr>
        <p:spPr/>
        <p:txBody>
          <a:bodyPr/>
          <a:lstStyle/>
          <a:p>
            <a:r>
              <a:rPr lang="en-US"/>
              <a:t>06-Feb-24</a:t>
            </a:r>
            <a:endParaRPr lang="en-US" dirty="0"/>
          </a:p>
        </p:txBody>
      </p:sp>
      <p:sp>
        <p:nvSpPr>
          <p:cNvPr id="5" name="Footer Placeholder 4">
            <a:extLst>
              <a:ext uri="{FF2B5EF4-FFF2-40B4-BE49-F238E27FC236}">
                <a16:creationId xmlns:a16="http://schemas.microsoft.com/office/drawing/2014/main" xmlns="" id="{4BE71848-2F31-DA46-9D83-1D763704CFC6}"/>
              </a:ext>
            </a:extLst>
          </p:cNvPr>
          <p:cNvSpPr>
            <a:spLocks noGrp="1"/>
          </p:cNvSpPr>
          <p:nvPr>
            <p:ph type="ftr" sz="quarter" idx="11"/>
          </p:nvPr>
        </p:nvSpPr>
        <p:spPr/>
        <p:txBody>
          <a:bodyPr/>
          <a:lstStyle/>
          <a:p>
            <a:r>
              <a:rPr lang="nl-NL"/>
              <a:t>Omstandigheden voor de Kleurkanariekweek: Voeding</a:t>
            </a:r>
            <a:endParaRPr lang="en-US" dirty="0"/>
          </a:p>
        </p:txBody>
      </p:sp>
      <p:sp>
        <p:nvSpPr>
          <p:cNvPr id="6" name="Slide Number Placeholder 5">
            <a:extLst>
              <a:ext uri="{FF2B5EF4-FFF2-40B4-BE49-F238E27FC236}">
                <a16:creationId xmlns:a16="http://schemas.microsoft.com/office/drawing/2014/main" xmlns="" id="{42138ED4-D5BE-A822-0511-0567BDDFC704}"/>
              </a:ext>
            </a:extLst>
          </p:cNvPr>
          <p:cNvSpPr>
            <a:spLocks noGrp="1"/>
          </p:cNvSpPr>
          <p:nvPr>
            <p:ph type="sldNum" sz="quarter" idx="12"/>
          </p:nvPr>
        </p:nvSpPr>
        <p:spPr/>
        <p:txBody>
          <a:bodyPr/>
          <a:lstStyle/>
          <a:p>
            <a:fld id="{4FAB73BC-B049-4115-A692-8D63A059BFB8}" type="slidenum">
              <a:rPr lang="en-US" smtClean="0"/>
              <a:pPr/>
              <a:t>6</a:t>
            </a:fld>
            <a:endParaRPr lang="en-US" dirty="0"/>
          </a:p>
        </p:txBody>
      </p:sp>
    </p:spTree>
    <p:extLst>
      <p:ext uri="{BB962C8B-B14F-4D97-AF65-F5344CB8AC3E}">
        <p14:creationId xmlns:p14="http://schemas.microsoft.com/office/powerpoint/2010/main" val="76552008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9905CD2-9C9C-84F6-4C4E-B1533ABBF3AB}"/>
              </a:ext>
            </a:extLst>
          </p:cNvPr>
          <p:cNvSpPr>
            <a:spLocks noGrp="1"/>
          </p:cNvSpPr>
          <p:nvPr>
            <p:ph type="title"/>
          </p:nvPr>
        </p:nvSpPr>
        <p:spPr>
          <a:xfrm>
            <a:off x="97410" y="1123838"/>
            <a:ext cx="2360564" cy="4601183"/>
          </a:xfrm>
        </p:spPr>
        <p:txBody>
          <a:bodyPr/>
          <a:lstStyle/>
          <a:p>
            <a:r>
              <a:rPr lang="en-US" dirty="0" err="1"/>
              <a:t>Samenvatting</a:t>
            </a:r>
            <a:r>
              <a:rPr lang="en-US" dirty="0"/>
              <a:t> </a:t>
            </a:r>
            <a:r>
              <a:rPr lang="en-US" dirty="0" err="1"/>
              <a:t>Zaadmen-gelingen</a:t>
            </a:r>
            <a:endParaRPr lang="en-US" dirty="0"/>
          </a:p>
        </p:txBody>
      </p:sp>
      <p:sp>
        <p:nvSpPr>
          <p:cNvPr id="3" name="Content Placeholder 2">
            <a:extLst>
              <a:ext uri="{FF2B5EF4-FFF2-40B4-BE49-F238E27FC236}">
                <a16:creationId xmlns:a16="http://schemas.microsoft.com/office/drawing/2014/main" xmlns="" id="{DB4D0BFF-7EFE-84E2-A1D9-E83BE39D2203}"/>
              </a:ext>
            </a:extLst>
          </p:cNvPr>
          <p:cNvSpPr>
            <a:spLocks noGrp="1"/>
          </p:cNvSpPr>
          <p:nvPr>
            <p:ph idx="1"/>
          </p:nvPr>
        </p:nvSpPr>
        <p:spPr>
          <a:xfrm>
            <a:off x="2901950" y="864108"/>
            <a:ext cx="5956823" cy="5120640"/>
          </a:xfrm>
        </p:spPr>
        <p:txBody>
          <a:bodyPr/>
          <a:lstStyle/>
          <a:p>
            <a:r>
              <a:rPr lang="en-US" sz="2000" dirty="0">
                <a:solidFill>
                  <a:schemeClr val="tx2"/>
                </a:solidFill>
              </a:rPr>
              <a:t>Onderscheid </a:t>
            </a:r>
            <a:r>
              <a:rPr lang="en-US" sz="2000" dirty="0" err="1">
                <a:solidFill>
                  <a:schemeClr val="tx2"/>
                </a:solidFill>
              </a:rPr>
              <a:t>naar</a:t>
            </a:r>
            <a:r>
              <a:rPr lang="en-US" sz="2000" dirty="0">
                <a:solidFill>
                  <a:schemeClr val="tx2"/>
                </a:solidFill>
              </a:rPr>
              <a:t> de </a:t>
            </a:r>
            <a:r>
              <a:rPr lang="en-US" sz="2000" dirty="0" err="1">
                <a:solidFill>
                  <a:srgbClr val="00B050"/>
                </a:solidFill>
              </a:rPr>
              <a:t>verhouding</a:t>
            </a:r>
            <a:r>
              <a:rPr lang="en-US" sz="2000" dirty="0">
                <a:solidFill>
                  <a:schemeClr val="tx2"/>
                </a:solidFill>
              </a:rPr>
              <a:t> </a:t>
            </a:r>
            <a:r>
              <a:rPr lang="en-US" sz="2000" dirty="0" err="1">
                <a:solidFill>
                  <a:schemeClr val="tx2"/>
                </a:solidFill>
              </a:rPr>
              <a:t>zetmeelhoudende</a:t>
            </a:r>
            <a:r>
              <a:rPr lang="en-US" sz="2000" dirty="0">
                <a:solidFill>
                  <a:schemeClr val="tx2"/>
                </a:solidFill>
              </a:rPr>
              <a:t>/ </a:t>
            </a:r>
            <a:r>
              <a:rPr lang="en-US" sz="2000" dirty="0" err="1">
                <a:solidFill>
                  <a:schemeClr val="tx2"/>
                </a:solidFill>
              </a:rPr>
              <a:t>koolhydraatrijke</a:t>
            </a:r>
            <a:r>
              <a:rPr lang="en-US" sz="2000" dirty="0">
                <a:solidFill>
                  <a:schemeClr val="tx2"/>
                </a:solidFill>
              </a:rPr>
              <a:t> en </a:t>
            </a:r>
            <a:r>
              <a:rPr lang="en-US" sz="2000" dirty="0" err="1">
                <a:solidFill>
                  <a:schemeClr val="tx2"/>
                </a:solidFill>
              </a:rPr>
              <a:t>oliehoudende</a:t>
            </a:r>
            <a:r>
              <a:rPr lang="en-US" sz="2000" dirty="0">
                <a:solidFill>
                  <a:schemeClr val="tx2"/>
                </a:solidFill>
              </a:rPr>
              <a:t>/</a:t>
            </a:r>
            <a:r>
              <a:rPr lang="en-US" sz="2000" dirty="0" err="1">
                <a:solidFill>
                  <a:schemeClr val="tx2"/>
                </a:solidFill>
              </a:rPr>
              <a:t>vetrijke</a:t>
            </a:r>
            <a:r>
              <a:rPr lang="en-US" sz="2000" dirty="0">
                <a:solidFill>
                  <a:schemeClr val="tx2"/>
                </a:solidFill>
              </a:rPr>
              <a:t> </a:t>
            </a:r>
            <a:r>
              <a:rPr lang="en-US" sz="2000" dirty="0" err="1">
                <a:solidFill>
                  <a:schemeClr val="tx2"/>
                </a:solidFill>
              </a:rPr>
              <a:t>zaden</a:t>
            </a:r>
            <a:endParaRPr lang="en-US" sz="2000" dirty="0">
              <a:solidFill>
                <a:schemeClr val="tx2"/>
              </a:solidFill>
            </a:endParaRPr>
          </a:p>
          <a:p>
            <a:r>
              <a:rPr lang="en-US" sz="2000" dirty="0" err="1">
                <a:solidFill>
                  <a:schemeClr val="tx2"/>
                </a:solidFill>
              </a:rPr>
              <a:t>Voorbeelden</a:t>
            </a:r>
            <a:r>
              <a:rPr lang="en-US" sz="2000" dirty="0">
                <a:solidFill>
                  <a:schemeClr val="tx2"/>
                </a:solidFill>
              </a:rPr>
              <a:t>:</a:t>
            </a:r>
          </a:p>
          <a:p>
            <a:pPr lvl="1"/>
            <a:r>
              <a:rPr lang="en-US" sz="2000" dirty="0">
                <a:solidFill>
                  <a:schemeClr val="tx2"/>
                </a:solidFill>
              </a:rPr>
              <a:t>“Normale” </a:t>
            </a:r>
            <a:r>
              <a:rPr lang="en-US" sz="2000" dirty="0" err="1">
                <a:solidFill>
                  <a:schemeClr val="tx2"/>
                </a:solidFill>
              </a:rPr>
              <a:t>mengeling</a:t>
            </a:r>
            <a:r>
              <a:rPr lang="en-US" sz="2000" dirty="0">
                <a:solidFill>
                  <a:schemeClr val="tx2"/>
                </a:solidFill>
              </a:rPr>
              <a:t>:                                             </a:t>
            </a:r>
            <a:r>
              <a:rPr lang="en-US" sz="2000" dirty="0">
                <a:solidFill>
                  <a:srgbClr val="0070C0"/>
                </a:solidFill>
              </a:rPr>
              <a:t>40% </a:t>
            </a:r>
            <a:r>
              <a:rPr lang="en-US" sz="2000" dirty="0" err="1">
                <a:solidFill>
                  <a:schemeClr val="tx2"/>
                </a:solidFill>
              </a:rPr>
              <a:t>zetmeelhoudend</a:t>
            </a:r>
            <a:r>
              <a:rPr lang="en-US" sz="2000" dirty="0">
                <a:solidFill>
                  <a:schemeClr val="tx2"/>
                </a:solidFill>
              </a:rPr>
              <a:t> en </a:t>
            </a:r>
            <a:r>
              <a:rPr lang="en-US" sz="2000" dirty="0">
                <a:solidFill>
                  <a:srgbClr val="C00000"/>
                </a:solidFill>
              </a:rPr>
              <a:t>60% </a:t>
            </a:r>
            <a:r>
              <a:rPr lang="en-US" sz="2000" dirty="0" err="1">
                <a:solidFill>
                  <a:schemeClr val="tx2"/>
                </a:solidFill>
              </a:rPr>
              <a:t>oliehoudend</a:t>
            </a:r>
            <a:endParaRPr lang="en-US" sz="2000" dirty="0">
              <a:solidFill>
                <a:schemeClr val="tx2"/>
              </a:solidFill>
            </a:endParaRPr>
          </a:p>
          <a:p>
            <a:pPr lvl="1"/>
            <a:r>
              <a:rPr lang="en-US" sz="2000" dirty="0" err="1">
                <a:solidFill>
                  <a:schemeClr val="tx2"/>
                </a:solidFill>
              </a:rPr>
              <a:t>Kweekmengeling</a:t>
            </a:r>
            <a:r>
              <a:rPr lang="en-US" sz="2000" dirty="0">
                <a:solidFill>
                  <a:schemeClr val="tx2"/>
                </a:solidFill>
              </a:rPr>
              <a:t>:</a:t>
            </a:r>
          </a:p>
          <a:p>
            <a:pPr marL="502920" lvl="1" indent="0">
              <a:buNone/>
            </a:pPr>
            <a:r>
              <a:rPr lang="en-US" sz="2000" dirty="0">
                <a:solidFill>
                  <a:schemeClr val="tx2"/>
                </a:solidFill>
                <a:latin typeface="Corbel" panose="020B0503020204020204"/>
              </a:rPr>
              <a:t>    </a:t>
            </a:r>
            <a:r>
              <a:rPr lang="en-US" sz="2000" dirty="0">
                <a:solidFill>
                  <a:srgbClr val="0070C0"/>
                </a:solidFill>
                <a:latin typeface="Corbel" panose="020B0503020204020204"/>
              </a:rPr>
              <a:t>6</a:t>
            </a:r>
            <a:r>
              <a:rPr kumimoji="0" lang="en-US" sz="2000" b="0" i="0" u="none" strike="noStrike" kern="1200" cap="none" spc="0" normalizeH="0" baseline="0" noProof="0" dirty="0">
                <a:ln>
                  <a:noFill/>
                </a:ln>
                <a:solidFill>
                  <a:srgbClr val="0070C0"/>
                </a:solidFill>
                <a:effectLst/>
                <a:uLnTx/>
                <a:uFillTx/>
                <a:latin typeface="Corbel" panose="020B0503020204020204"/>
                <a:ea typeface="+mn-ea"/>
                <a:cs typeface="+mn-cs"/>
              </a:rPr>
              <a:t>0% </a:t>
            </a:r>
            <a:r>
              <a:rPr kumimoji="0" lang="en-US" sz="2000" b="0" i="0" u="none" strike="noStrike" kern="1200" cap="none" spc="0" normalizeH="0" baseline="0" noProof="0" dirty="0" err="1">
                <a:ln>
                  <a:noFill/>
                </a:ln>
                <a:solidFill>
                  <a:srgbClr val="675E47"/>
                </a:solidFill>
                <a:effectLst/>
                <a:uLnTx/>
                <a:uFillTx/>
                <a:latin typeface="Corbel" panose="020B0503020204020204"/>
                <a:ea typeface="+mn-ea"/>
                <a:cs typeface="+mn-cs"/>
              </a:rPr>
              <a:t>zetmeelhoudend</a:t>
            </a:r>
            <a:r>
              <a:rPr kumimoji="0" lang="en-US" sz="2000" b="0" i="0" u="none" strike="noStrike" kern="1200" cap="none" spc="0" normalizeH="0" baseline="0" noProof="0" dirty="0">
                <a:ln>
                  <a:noFill/>
                </a:ln>
                <a:solidFill>
                  <a:srgbClr val="675E47"/>
                </a:solidFill>
                <a:effectLst/>
                <a:uLnTx/>
                <a:uFillTx/>
                <a:latin typeface="Corbel" panose="020B0503020204020204"/>
                <a:ea typeface="+mn-ea"/>
                <a:cs typeface="+mn-cs"/>
              </a:rPr>
              <a:t> en </a:t>
            </a:r>
            <a:r>
              <a:rPr kumimoji="0" lang="en-US" sz="2000" b="0" i="0" u="none" strike="noStrike" kern="1200" cap="none" spc="0" normalizeH="0" baseline="0" noProof="0" dirty="0">
                <a:ln>
                  <a:noFill/>
                </a:ln>
                <a:solidFill>
                  <a:srgbClr val="C00000"/>
                </a:solidFill>
                <a:effectLst/>
                <a:uLnTx/>
                <a:uFillTx/>
                <a:latin typeface="Corbel" panose="020B0503020204020204"/>
                <a:ea typeface="+mn-ea"/>
                <a:cs typeface="+mn-cs"/>
              </a:rPr>
              <a:t>40% </a:t>
            </a:r>
            <a:r>
              <a:rPr kumimoji="0" lang="en-US" sz="2000" b="0" i="0" u="none" strike="noStrike" kern="1200" cap="none" spc="0" normalizeH="0" baseline="0" noProof="0" dirty="0" err="1">
                <a:ln>
                  <a:noFill/>
                </a:ln>
                <a:solidFill>
                  <a:srgbClr val="675E47"/>
                </a:solidFill>
                <a:effectLst/>
                <a:uLnTx/>
                <a:uFillTx/>
                <a:latin typeface="Corbel" panose="020B0503020204020204"/>
                <a:ea typeface="+mn-ea"/>
                <a:cs typeface="+mn-cs"/>
              </a:rPr>
              <a:t>oliehoudend</a:t>
            </a:r>
            <a:endParaRPr lang="en-US" sz="2000" dirty="0">
              <a:solidFill>
                <a:schemeClr val="tx2"/>
              </a:solidFill>
            </a:endParaRPr>
          </a:p>
          <a:p>
            <a:pPr lvl="1"/>
            <a:r>
              <a:rPr lang="en-US" sz="2000" dirty="0" err="1">
                <a:solidFill>
                  <a:schemeClr val="tx2"/>
                </a:solidFill>
              </a:rPr>
              <a:t>Postuurmengeling</a:t>
            </a:r>
            <a:r>
              <a:rPr lang="en-US" sz="2000" dirty="0">
                <a:solidFill>
                  <a:schemeClr val="tx2"/>
                </a:solidFill>
              </a:rPr>
              <a:t> (</a:t>
            </a:r>
            <a:r>
              <a:rPr lang="en-US" sz="2000" dirty="0" err="1">
                <a:solidFill>
                  <a:schemeClr val="tx2"/>
                </a:solidFill>
              </a:rPr>
              <a:t>zonder</a:t>
            </a:r>
            <a:r>
              <a:rPr lang="en-US" sz="2000" dirty="0">
                <a:solidFill>
                  <a:schemeClr val="tx2"/>
                </a:solidFill>
              </a:rPr>
              <a:t> </a:t>
            </a:r>
            <a:r>
              <a:rPr lang="en-US" sz="2000" dirty="0" err="1">
                <a:solidFill>
                  <a:schemeClr val="tx2"/>
                </a:solidFill>
              </a:rPr>
              <a:t>raapzaad</a:t>
            </a:r>
            <a:r>
              <a:rPr lang="en-US" sz="2000" dirty="0">
                <a:solidFill>
                  <a:schemeClr val="tx2"/>
                </a:solidFill>
              </a:rPr>
              <a:t>):                 </a:t>
            </a:r>
            <a:r>
              <a:rPr lang="en-US" sz="2000" dirty="0">
                <a:solidFill>
                  <a:srgbClr val="0070C0"/>
                </a:solidFill>
              </a:rPr>
              <a:t>75% </a:t>
            </a:r>
            <a:r>
              <a:rPr lang="en-US" sz="2000" dirty="0" err="1">
                <a:solidFill>
                  <a:schemeClr val="tx2"/>
                </a:solidFill>
              </a:rPr>
              <a:t>zetmeelhoudend</a:t>
            </a:r>
            <a:r>
              <a:rPr lang="en-US" sz="2000" dirty="0">
                <a:solidFill>
                  <a:schemeClr val="tx2"/>
                </a:solidFill>
              </a:rPr>
              <a:t> en </a:t>
            </a:r>
            <a:r>
              <a:rPr lang="en-US" sz="2000" dirty="0">
                <a:solidFill>
                  <a:srgbClr val="C00000"/>
                </a:solidFill>
              </a:rPr>
              <a:t>25% </a:t>
            </a:r>
            <a:r>
              <a:rPr lang="en-US" sz="2000" dirty="0" err="1">
                <a:solidFill>
                  <a:schemeClr val="tx2"/>
                </a:solidFill>
              </a:rPr>
              <a:t>oliehoudend</a:t>
            </a:r>
            <a:endParaRPr lang="en-US" sz="2000" dirty="0">
              <a:solidFill>
                <a:schemeClr val="tx2"/>
              </a:solidFill>
            </a:endParaRPr>
          </a:p>
          <a:p>
            <a:pPr lvl="1"/>
            <a:r>
              <a:rPr lang="en-US" sz="2000" dirty="0">
                <a:solidFill>
                  <a:schemeClr val="tx2"/>
                </a:solidFill>
              </a:rPr>
              <a:t>“</a:t>
            </a:r>
            <a:r>
              <a:rPr lang="en-US" sz="2000" dirty="0" err="1">
                <a:solidFill>
                  <a:schemeClr val="tx2"/>
                </a:solidFill>
              </a:rPr>
              <a:t>Italiaanse</a:t>
            </a:r>
            <a:r>
              <a:rPr lang="en-US" sz="2000" dirty="0">
                <a:solidFill>
                  <a:schemeClr val="tx2"/>
                </a:solidFill>
              </a:rPr>
              <a:t> </a:t>
            </a:r>
            <a:r>
              <a:rPr lang="en-US" sz="2000" dirty="0" err="1">
                <a:solidFill>
                  <a:schemeClr val="tx2"/>
                </a:solidFill>
              </a:rPr>
              <a:t>mengeling</a:t>
            </a:r>
            <a:r>
              <a:rPr lang="en-US" sz="2000" dirty="0">
                <a:solidFill>
                  <a:schemeClr val="tx2"/>
                </a:solidFill>
              </a:rPr>
              <a:t>” :                                           </a:t>
            </a:r>
            <a:r>
              <a:rPr lang="en-US" sz="2000" dirty="0">
                <a:solidFill>
                  <a:srgbClr val="0070C0"/>
                </a:solidFill>
              </a:rPr>
              <a:t>90% </a:t>
            </a:r>
            <a:r>
              <a:rPr lang="en-US" sz="2000" dirty="0" err="1">
                <a:solidFill>
                  <a:schemeClr val="tx2"/>
                </a:solidFill>
              </a:rPr>
              <a:t>zetmeelhoudend</a:t>
            </a:r>
            <a:r>
              <a:rPr lang="en-US" sz="2000" dirty="0">
                <a:solidFill>
                  <a:schemeClr val="tx2"/>
                </a:solidFill>
              </a:rPr>
              <a:t> en </a:t>
            </a:r>
            <a:r>
              <a:rPr lang="en-US" sz="2000" dirty="0">
                <a:solidFill>
                  <a:srgbClr val="C00000"/>
                </a:solidFill>
              </a:rPr>
              <a:t>10% </a:t>
            </a:r>
            <a:r>
              <a:rPr lang="en-US" sz="2000" dirty="0" err="1">
                <a:solidFill>
                  <a:schemeClr val="tx2"/>
                </a:solidFill>
              </a:rPr>
              <a:t>oliehoudend</a:t>
            </a:r>
            <a:endParaRPr lang="en-US" sz="2000" dirty="0">
              <a:solidFill>
                <a:schemeClr val="tx2"/>
              </a:solidFill>
            </a:endParaRPr>
          </a:p>
          <a:p>
            <a:r>
              <a:rPr lang="en-US" sz="2000" dirty="0" err="1">
                <a:solidFill>
                  <a:schemeClr val="tx2"/>
                </a:solidFill>
              </a:rPr>
              <a:t>Een</a:t>
            </a:r>
            <a:r>
              <a:rPr lang="en-US" sz="2000" dirty="0">
                <a:solidFill>
                  <a:schemeClr val="tx2"/>
                </a:solidFill>
              </a:rPr>
              <a:t> </a:t>
            </a:r>
            <a:r>
              <a:rPr lang="en-US" sz="2000" dirty="0" err="1">
                <a:solidFill>
                  <a:schemeClr val="tx2"/>
                </a:solidFill>
              </a:rPr>
              <a:t>kleiner</a:t>
            </a:r>
            <a:r>
              <a:rPr lang="en-US" sz="2000" dirty="0">
                <a:solidFill>
                  <a:schemeClr val="tx2"/>
                </a:solidFill>
              </a:rPr>
              <a:t> </a:t>
            </a:r>
            <a:r>
              <a:rPr lang="en-US" sz="2000" dirty="0" err="1">
                <a:solidFill>
                  <a:schemeClr val="tx2"/>
                </a:solidFill>
              </a:rPr>
              <a:t>aandeel</a:t>
            </a:r>
            <a:r>
              <a:rPr lang="en-US" sz="2000" dirty="0">
                <a:solidFill>
                  <a:schemeClr val="tx2"/>
                </a:solidFill>
              </a:rPr>
              <a:t> </a:t>
            </a:r>
            <a:r>
              <a:rPr lang="en-US" sz="2000" dirty="0" err="1">
                <a:solidFill>
                  <a:schemeClr val="tx2"/>
                </a:solidFill>
              </a:rPr>
              <a:t>oliehoudende</a:t>
            </a:r>
            <a:r>
              <a:rPr lang="en-US" sz="2000" dirty="0">
                <a:solidFill>
                  <a:schemeClr val="tx2"/>
                </a:solidFill>
              </a:rPr>
              <a:t> </a:t>
            </a:r>
            <a:r>
              <a:rPr lang="en-US" sz="2000" dirty="0" err="1">
                <a:solidFill>
                  <a:schemeClr val="tx2"/>
                </a:solidFill>
              </a:rPr>
              <a:t>zaden</a:t>
            </a:r>
            <a:r>
              <a:rPr lang="en-US" sz="2000" dirty="0">
                <a:solidFill>
                  <a:schemeClr val="tx2"/>
                </a:solidFill>
              </a:rPr>
              <a:t> met extra </a:t>
            </a:r>
            <a:r>
              <a:rPr lang="en-US" sz="2000" dirty="0" err="1">
                <a:solidFill>
                  <a:schemeClr val="tx2"/>
                </a:solidFill>
              </a:rPr>
              <a:t>zorg</a:t>
            </a:r>
            <a:r>
              <a:rPr lang="en-US" sz="2000" dirty="0">
                <a:solidFill>
                  <a:schemeClr val="tx2"/>
                </a:solidFill>
              </a:rPr>
              <a:t> </a:t>
            </a:r>
            <a:r>
              <a:rPr lang="en-US" sz="2000" dirty="0" err="1">
                <a:solidFill>
                  <a:schemeClr val="tx2"/>
                </a:solidFill>
              </a:rPr>
              <a:t>kiezen</a:t>
            </a:r>
            <a:r>
              <a:rPr lang="en-US" sz="2000" dirty="0">
                <a:solidFill>
                  <a:schemeClr val="tx2"/>
                </a:solidFill>
              </a:rPr>
              <a:t> met het </a:t>
            </a:r>
            <a:r>
              <a:rPr lang="en-US" sz="2000" dirty="0" err="1">
                <a:solidFill>
                  <a:schemeClr val="tx2"/>
                </a:solidFill>
              </a:rPr>
              <a:t>oog</a:t>
            </a:r>
            <a:r>
              <a:rPr lang="en-US" sz="2000" dirty="0">
                <a:solidFill>
                  <a:schemeClr val="tx2"/>
                </a:solidFill>
              </a:rPr>
              <a:t> op de </a:t>
            </a:r>
            <a:r>
              <a:rPr lang="en-US" sz="2000" dirty="0" err="1">
                <a:solidFill>
                  <a:srgbClr val="00B050"/>
                </a:solidFill>
              </a:rPr>
              <a:t>fysiologische</a:t>
            </a:r>
            <a:r>
              <a:rPr lang="en-US" sz="2000" dirty="0">
                <a:solidFill>
                  <a:srgbClr val="00B050"/>
                </a:solidFill>
              </a:rPr>
              <a:t> </a:t>
            </a:r>
            <a:r>
              <a:rPr lang="en-US" sz="2000" dirty="0" err="1">
                <a:solidFill>
                  <a:srgbClr val="00B050"/>
                </a:solidFill>
              </a:rPr>
              <a:t>waarde</a:t>
            </a:r>
            <a:r>
              <a:rPr lang="en-US" sz="2000" dirty="0">
                <a:solidFill>
                  <a:srgbClr val="00B050"/>
                </a:solidFill>
              </a:rPr>
              <a:t> </a:t>
            </a:r>
            <a:r>
              <a:rPr lang="en-US" sz="2000" dirty="0">
                <a:solidFill>
                  <a:schemeClr val="tx2"/>
                </a:solidFill>
              </a:rPr>
              <a:t>(</a:t>
            </a:r>
            <a:r>
              <a:rPr lang="en-US" sz="2000" dirty="0" err="1">
                <a:solidFill>
                  <a:schemeClr val="tx2"/>
                </a:solidFill>
              </a:rPr>
              <a:t>mogen</a:t>
            </a:r>
            <a:r>
              <a:rPr lang="en-US" sz="2000" dirty="0">
                <a:solidFill>
                  <a:schemeClr val="tx2"/>
                </a:solidFill>
              </a:rPr>
              <a:t> wat </a:t>
            </a:r>
            <a:r>
              <a:rPr lang="en-US" sz="2000" dirty="0" err="1">
                <a:solidFill>
                  <a:schemeClr val="tx2"/>
                </a:solidFill>
              </a:rPr>
              <a:t>duurder</a:t>
            </a:r>
            <a:r>
              <a:rPr lang="en-US" sz="2000" dirty="0">
                <a:solidFill>
                  <a:schemeClr val="tx2"/>
                </a:solidFill>
              </a:rPr>
              <a:t> </a:t>
            </a:r>
            <a:r>
              <a:rPr lang="en-US" sz="2000" dirty="0" err="1">
                <a:solidFill>
                  <a:schemeClr val="tx2"/>
                </a:solidFill>
              </a:rPr>
              <a:t>zijn</a:t>
            </a:r>
            <a:r>
              <a:rPr lang="en-US" sz="2000" dirty="0">
                <a:solidFill>
                  <a:schemeClr val="tx2"/>
                </a:solidFill>
              </a:rPr>
              <a:t>)</a:t>
            </a:r>
          </a:p>
        </p:txBody>
      </p:sp>
      <p:sp>
        <p:nvSpPr>
          <p:cNvPr id="4" name="Date Placeholder 3">
            <a:extLst>
              <a:ext uri="{FF2B5EF4-FFF2-40B4-BE49-F238E27FC236}">
                <a16:creationId xmlns:a16="http://schemas.microsoft.com/office/drawing/2014/main" xmlns="" id="{F0CBE81B-B15B-A34D-0BA1-D4DD37C5D27D}"/>
              </a:ext>
            </a:extLst>
          </p:cNvPr>
          <p:cNvSpPr>
            <a:spLocks noGrp="1"/>
          </p:cNvSpPr>
          <p:nvPr>
            <p:ph type="dt" sz="half" idx="10"/>
          </p:nvPr>
        </p:nvSpPr>
        <p:spPr/>
        <p:txBody>
          <a:bodyPr/>
          <a:lstStyle/>
          <a:p>
            <a:r>
              <a:rPr lang="en-US"/>
              <a:t>06-Feb-24</a:t>
            </a:r>
            <a:endParaRPr lang="en-US" dirty="0"/>
          </a:p>
        </p:txBody>
      </p:sp>
      <p:sp>
        <p:nvSpPr>
          <p:cNvPr id="5" name="Slide Number Placeholder 4">
            <a:extLst>
              <a:ext uri="{FF2B5EF4-FFF2-40B4-BE49-F238E27FC236}">
                <a16:creationId xmlns:a16="http://schemas.microsoft.com/office/drawing/2014/main" xmlns="" id="{4D6AD92B-72D1-9B9D-B8AC-B47728E3479E}"/>
              </a:ext>
            </a:extLst>
          </p:cNvPr>
          <p:cNvSpPr>
            <a:spLocks noGrp="1"/>
          </p:cNvSpPr>
          <p:nvPr>
            <p:ph type="sldNum" sz="quarter" idx="12"/>
          </p:nvPr>
        </p:nvSpPr>
        <p:spPr/>
        <p:txBody>
          <a:bodyPr/>
          <a:lstStyle/>
          <a:p>
            <a:fld id="{4FAB73BC-B049-4115-A692-8D63A059BFB8}" type="slidenum">
              <a:rPr lang="en-US" smtClean="0"/>
              <a:pPr/>
              <a:t>60</a:t>
            </a:fld>
            <a:endParaRPr lang="en-US" dirty="0"/>
          </a:p>
        </p:txBody>
      </p:sp>
      <p:sp>
        <p:nvSpPr>
          <p:cNvPr id="6" name="Footer Placeholder 5">
            <a:extLst>
              <a:ext uri="{FF2B5EF4-FFF2-40B4-BE49-F238E27FC236}">
                <a16:creationId xmlns:a16="http://schemas.microsoft.com/office/drawing/2014/main" xmlns="" id="{EE087649-BB00-7D8C-8693-F441C1FE6C2D}"/>
              </a:ext>
            </a:extLst>
          </p:cNvPr>
          <p:cNvSpPr>
            <a:spLocks noGrp="1"/>
          </p:cNvSpPr>
          <p:nvPr>
            <p:ph type="ftr" sz="quarter" idx="11"/>
          </p:nvPr>
        </p:nvSpPr>
        <p:spPr/>
        <p:txBody>
          <a:bodyPr/>
          <a:lstStyle/>
          <a:p>
            <a:r>
              <a:rPr lang="nl-NL"/>
              <a:t>Omstandigheden voor de Kleurkanariekweek: Voeding</a:t>
            </a:r>
            <a:endParaRPr lang="en-US" dirty="0"/>
          </a:p>
        </p:txBody>
      </p:sp>
    </p:spTree>
    <p:extLst>
      <p:ext uri="{BB962C8B-B14F-4D97-AF65-F5344CB8AC3E}">
        <p14:creationId xmlns:p14="http://schemas.microsoft.com/office/powerpoint/2010/main" val="300222857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9D308BA-C8C2-A35E-1125-D0216A5688A8}"/>
              </a:ext>
            </a:extLst>
          </p:cNvPr>
          <p:cNvSpPr>
            <a:spLocks noGrp="1"/>
          </p:cNvSpPr>
          <p:nvPr>
            <p:ph type="title"/>
          </p:nvPr>
        </p:nvSpPr>
        <p:spPr/>
        <p:txBody>
          <a:bodyPr/>
          <a:lstStyle/>
          <a:p>
            <a:r>
              <a:rPr lang="en-US" dirty="0"/>
              <a:t>Eiwitgehalte van </a:t>
            </a:r>
            <a:r>
              <a:rPr lang="en-US" dirty="0" err="1"/>
              <a:t>Zaden</a:t>
            </a:r>
            <a:endParaRPr lang="en-US" dirty="0"/>
          </a:p>
        </p:txBody>
      </p:sp>
      <p:sp>
        <p:nvSpPr>
          <p:cNvPr id="3" name="Date Placeholder 2">
            <a:extLst>
              <a:ext uri="{FF2B5EF4-FFF2-40B4-BE49-F238E27FC236}">
                <a16:creationId xmlns:a16="http://schemas.microsoft.com/office/drawing/2014/main" xmlns="" id="{22F2B86C-948A-D356-4876-DF4351A68B4A}"/>
              </a:ext>
            </a:extLst>
          </p:cNvPr>
          <p:cNvSpPr>
            <a:spLocks noGrp="1"/>
          </p:cNvSpPr>
          <p:nvPr>
            <p:ph type="dt" sz="half" idx="10"/>
          </p:nvPr>
        </p:nvSpPr>
        <p:spPr/>
        <p:txBody>
          <a:bodyPr/>
          <a:lstStyle/>
          <a:p>
            <a:r>
              <a:rPr lang="en-US"/>
              <a:t>06-Feb-24</a:t>
            </a:r>
            <a:endParaRPr lang="en-US" dirty="0"/>
          </a:p>
        </p:txBody>
      </p:sp>
      <p:sp>
        <p:nvSpPr>
          <p:cNvPr id="4" name="Slide Number Placeholder 3">
            <a:extLst>
              <a:ext uri="{FF2B5EF4-FFF2-40B4-BE49-F238E27FC236}">
                <a16:creationId xmlns:a16="http://schemas.microsoft.com/office/drawing/2014/main" xmlns="" id="{33946522-38A3-0515-2425-110E47A9D060}"/>
              </a:ext>
            </a:extLst>
          </p:cNvPr>
          <p:cNvSpPr>
            <a:spLocks noGrp="1"/>
          </p:cNvSpPr>
          <p:nvPr>
            <p:ph type="sldNum" sz="quarter" idx="12"/>
          </p:nvPr>
        </p:nvSpPr>
        <p:spPr/>
        <p:txBody>
          <a:bodyPr/>
          <a:lstStyle/>
          <a:p>
            <a:fld id="{4FAB73BC-B049-4115-A692-8D63A059BFB8}" type="slidenum">
              <a:rPr lang="en-US" smtClean="0"/>
              <a:pPr/>
              <a:t>61</a:t>
            </a:fld>
            <a:endParaRPr lang="en-US" dirty="0"/>
          </a:p>
        </p:txBody>
      </p:sp>
      <p:graphicFrame>
        <p:nvGraphicFramePr>
          <p:cNvPr id="5" name="Content Placeholder 9">
            <a:extLst>
              <a:ext uri="{FF2B5EF4-FFF2-40B4-BE49-F238E27FC236}">
                <a16:creationId xmlns:a16="http://schemas.microsoft.com/office/drawing/2014/main" xmlns="" id="{98A2191F-FEA2-F5D9-E302-5292A74107E7}"/>
              </a:ext>
            </a:extLst>
          </p:cNvPr>
          <p:cNvGraphicFramePr>
            <a:graphicFrameLocks/>
          </p:cNvGraphicFramePr>
          <p:nvPr>
            <p:extLst>
              <p:ext uri="{D42A27DB-BD31-4B8C-83A1-F6EECF244321}">
                <p14:modId xmlns:p14="http://schemas.microsoft.com/office/powerpoint/2010/main" val="3907336320"/>
              </p:ext>
            </p:extLst>
          </p:nvPr>
        </p:nvGraphicFramePr>
        <p:xfrm>
          <a:off x="3083013" y="796577"/>
          <a:ext cx="5007103" cy="4114800"/>
        </p:xfrm>
        <a:graphic>
          <a:graphicData uri="http://schemas.openxmlformats.org/drawingml/2006/table">
            <a:tbl>
              <a:tblPr firstRow="1" firstCol="1" bandRow="1">
                <a:tableStyleId>{21E4AEA4-8DFA-4A89-87EB-49C32662AFE0}</a:tableStyleId>
              </a:tblPr>
              <a:tblGrid>
                <a:gridCol w="1645920">
                  <a:extLst>
                    <a:ext uri="{9D8B030D-6E8A-4147-A177-3AD203B41FA5}">
                      <a16:colId xmlns:a16="http://schemas.microsoft.com/office/drawing/2014/main" xmlns="" val="2711748042"/>
                    </a:ext>
                  </a:extLst>
                </a:gridCol>
                <a:gridCol w="1134972">
                  <a:extLst>
                    <a:ext uri="{9D8B030D-6E8A-4147-A177-3AD203B41FA5}">
                      <a16:colId xmlns:a16="http://schemas.microsoft.com/office/drawing/2014/main" xmlns="" val="1063007641"/>
                    </a:ext>
                  </a:extLst>
                </a:gridCol>
                <a:gridCol w="580291">
                  <a:extLst>
                    <a:ext uri="{9D8B030D-6E8A-4147-A177-3AD203B41FA5}">
                      <a16:colId xmlns:a16="http://schemas.microsoft.com/office/drawing/2014/main" xmlns="" val="3389384836"/>
                    </a:ext>
                  </a:extLst>
                </a:gridCol>
                <a:gridCol w="1645920">
                  <a:extLst>
                    <a:ext uri="{9D8B030D-6E8A-4147-A177-3AD203B41FA5}">
                      <a16:colId xmlns:a16="http://schemas.microsoft.com/office/drawing/2014/main" xmlns="" val="2912809047"/>
                    </a:ext>
                  </a:extLst>
                </a:gridCol>
              </a:tblGrid>
              <a:tr h="457200">
                <a:tc>
                  <a:txBody>
                    <a:bodyPr/>
                    <a:lstStyle/>
                    <a:p>
                      <a:pPr marL="0" marR="0">
                        <a:lnSpc>
                          <a:spcPct val="107000"/>
                        </a:lnSpc>
                        <a:spcBef>
                          <a:spcPts val="0"/>
                        </a:spcBef>
                        <a:spcAft>
                          <a:spcPts val="0"/>
                        </a:spcAft>
                      </a:pPr>
                      <a:r>
                        <a:rPr lang="nl-NL" sz="2000" dirty="0">
                          <a:effectLst/>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nl-NL" sz="2000" dirty="0">
                          <a:effectLst/>
                        </a:rPr>
                        <a:t>eiwit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nl-NL" sz="2000">
                          <a:effectLst/>
                        </a:rPr>
                        <a:t>vet</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nl-NL" sz="2000" dirty="0">
                          <a:effectLst/>
                        </a:rPr>
                        <a:t>koolhydraten</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3148528018"/>
                  </a:ext>
                </a:extLst>
              </a:tr>
              <a:tr h="457200">
                <a:tc>
                  <a:txBody>
                    <a:bodyPr/>
                    <a:lstStyle/>
                    <a:p>
                      <a:pPr marL="0" marR="0">
                        <a:lnSpc>
                          <a:spcPct val="107000"/>
                        </a:lnSpc>
                        <a:spcBef>
                          <a:spcPts val="0"/>
                        </a:spcBef>
                        <a:spcAft>
                          <a:spcPts val="0"/>
                        </a:spcAft>
                      </a:pPr>
                      <a:r>
                        <a:rPr lang="nl-NL" sz="2000">
                          <a:effectLst/>
                        </a:rPr>
                        <a:t>witzaad</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nl-NL" sz="2000" dirty="0">
                          <a:solidFill>
                            <a:srgbClr val="0070C0"/>
                          </a:solidFill>
                          <a:effectLst/>
                        </a:rPr>
                        <a:t>15</a:t>
                      </a:r>
                      <a:endParaRPr lang="en-US" sz="20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nl-NL" sz="2000">
                          <a:effectLst/>
                        </a:rPr>
                        <a:t>6</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nl-NL" sz="2000" dirty="0">
                          <a:solidFill>
                            <a:srgbClr val="00B050"/>
                          </a:solidFill>
                          <a:effectLst/>
                        </a:rPr>
                        <a:t>56</a:t>
                      </a:r>
                      <a:endParaRPr lang="en-US" sz="20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3075638674"/>
                  </a:ext>
                </a:extLst>
              </a:tr>
              <a:tr h="457200">
                <a:tc>
                  <a:txBody>
                    <a:bodyPr/>
                    <a:lstStyle/>
                    <a:p>
                      <a:pPr marL="0" marR="0">
                        <a:lnSpc>
                          <a:spcPct val="107000"/>
                        </a:lnSpc>
                        <a:spcBef>
                          <a:spcPts val="0"/>
                        </a:spcBef>
                        <a:spcAft>
                          <a:spcPts val="0"/>
                        </a:spcAft>
                      </a:pPr>
                      <a:r>
                        <a:rPr lang="nl-NL" sz="2000">
                          <a:effectLst/>
                        </a:rPr>
                        <a:t>haver</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nl-NL" sz="2000" dirty="0">
                          <a:solidFill>
                            <a:srgbClr val="0070C0"/>
                          </a:solidFill>
                          <a:effectLst/>
                        </a:rPr>
                        <a:t>14</a:t>
                      </a:r>
                      <a:endParaRPr lang="en-US" sz="20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nl-NL" sz="2000">
                          <a:effectLst/>
                        </a:rPr>
                        <a:t>8</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nl-NL" sz="2000" dirty="0">
                          <a:solidFill>
                            <a:srgbClr val="00B050"/>
                          </a:solidFill>
                          <a:effectLst/>
                        </a:rPr>
                        <a:t>64</a:t>
                      </a:r>
                      <a:endParaRPr lang="en-US" sz="20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4250951342"/>
                  </a:ext>
                </a:extLst>
              </a:tr>
              <a:tr h="457200">
                <a:tc>
                  <a:txBody>
                    <a:bodyPr/>
                    <a:lstStyle/>
                    <a:p>
                      <a:pPr marL="0" marR="0">
                        <a:lnSpc>
                          <a:spcPct val="107000"/>
                        </a:lnSpc>
                        <a:spcBef>
                          <a:spcPts val="0"/>
                        </a:spcBef>
                        <a:spcAft>
                          <a:spcPts val="0"/>
                        </a:spcAft>
                      </a:pPr>
                      <a:r>
                        <a:rPr lang="nl-NL" sz="2000">
                          <a:effectLst/>
                        </a:rPr>
                        <a:t>gierst</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nl-NL" sz="2000" dirty="0">
                          <a:solidFill>
                            <a:srgbClr val="0070C0"/>
                          </a:solidFill>
                          <a:effectLst/>
                        </a:rPr>
                        <a:t>11</a:t>
                      </a:r>
                      <a:endParaRPr lang="en-US" sz="20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nl-NL" sz="2000">
                          <a:effectLst/>
                        </a:rPr>
                        <a:t>4</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nl-NL" sz="2000" dirty="0">
                          <a:solidFill>
                            <a:srgbClr val="00B050"/>
                          </a:solidFill>
                          <a:effectLst/>
                        </a:rPr>
                        <a:t>60</a:t>
                      </a:r>
                      <a:endParaRPr lang="en-US" sz="20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2451455221"/>
                  </a:ext>
                </a:extLst>
              </a:tr>
              <a:tr h="457200">
                <a:tc>
                  <a:txBody>
                    <a:bodyPr/>
                    <a:lstStyle/>
                    <a:p>
                      <a:pPr marL="0" marR="0">
                        <a:lnSpc>
                          <a:spcPct val="107000"/>
                        </a:lnSpc>
                        <a:spcBef>
                          <a:spcPts val="0"/>
                        </a:spcBef>
                        <a:spcAft>
                          <a:spcPts val="0"/>
                        </a:spcAft>
                      </a:pPr>
                      <a:r>
                        <a:rPr lang="nl-NL" sz="2000">
                          <a:effectLst/>
                        </a:rPr>
                        <a:t>raapzaad</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nl-NL" sz="2000" dirty="0">
                          <a:solidFill>
                            <a:srgbClr val="FF0000"/>
                          </a:solidFill>
                          <a:effectLst/>
                        </a:rPr>
                        <a:t>20</a:t>
                      </a:r>
                      <a:endParaRPr lang="en-US" sz="20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nl-NL" sz="2000" dirty="0">
                          <a:solidFill>
                            <a:srgbClr val="00B050"/>
                          </a:solidFill>
                          <a:effectLst/>
                        </a:rPr>
                        <a:t>43</a:t>
                      </a:r>
                      <a:endParaRPr lang="en-US" sz="20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nl-NL" sz="2000">
                          <a:effectLst/>
                        </a:rPr>
                        <a:t>18</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1315676943"/>
                  </a:ext>
                </a:extLst>
              </a:tr>
              <a:tr h="457200">
                <a:tc>
                  <a:txBody>
                    <a:bodyPr/>
                    <a:lstStyle/>
                    <a:p>
                      <a:pPr marL="0" marR="0">
                        <a:lnSpc>
                          <a:spcPct val="107000"/>
                        </a:lnSpc>
                        <a:spcBef>
                          <a:spcPts val="0"/>
                        </a:spcBef>
                        <a:spcAft>
                          <a:spcPts val="0"/>
                        </a:spcAft>
                      </a:pPr>
                      <a:r>
                        <a:rPr lang="nl-NL" sz="2000">
                          <a:effectLst/>
                        </a:rPr>
                        <a:t>lijnzaad</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nl-NL" sz="2000" dirty="0">
                          <a:solidFill>
                            <a:srgbClr val="FF0000"/>
                          </a:solidFill>
                          <a:effectLst/>
                        </a:rPr>
                        <a:t>24</a:t>
                      </a:r>
                      <a:endParaRPr lang="en-US" sz="20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nl-NL" sz="2000" dirty="0">
                          <a:solidFill>
                            <a:srgbClr val="00B050"/>
                          </a:solidFill>
                          <a:effectLst/>
                        </a:rPr>
                        <a:t>31</a:t>
                      </a:r>
                      <a:endParaRPr lang="en-US" sz="20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nl-NL" sz="2000">
                          <a:effectLst/>
                        </a:rPr>
                        <a:t>22</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2626659205"/>
                  </a:ext>
                </a:extLst>
              </a:tr>
              <a:tr h="457200">
                <a:tc>
                  <a:txBody>
                    <a:bodyPr/>
                    <a:lstStyle/>
                    <a:p>
                      <a:pPr marL="0" marR="0">
                        <a:lnSpc>
                          <a:spcPct val="107000"/>
                        </a:lnSpc>
                        <a:spcBef>
                          <a:spcPts val="0"/>
                        </a:spcBef>
                        <a:spcAft>
                          <a:spcPts val="0"/>
                        </a:spcAft>
                      </a:pPr>
                      <a:r>
                        <a:rPr lang="nl-NL" sz="2000">
                          <a:effectLst/>
                        </a:rPr>
                        <a:t>negerzaad</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nl-NL" sz="2000" dirty="0">
                          <a:solidFill>
                            <a:srgbClr val="FF0000"/>
                          </a:solidFill>
                          <a:effectLst/>
                        </a:rPr>
                        <a:t>21</a:t>
                      </a:r>
                      <a:endParaRPr lang="en-US" sz="20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nl-NL" sz="2000" dirty="0">
                          <a:solidFill>
                            <a:srgbClr val="00B050"/>
                          </a:solidFill>
                          <a:effectLst/>
                        </a:rPr>
                        <a:t>42</a:t>
                      </a:r>
                      <a:endParaRPr lang="en-US" sz="20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nl-NL" sz="2000">
                          <a:effectLst/>
                        </a:rPr>
                        <a:t>13</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3539569788"/>
                  </a:ext>
                </a:extLst>
              </a:tr>
              <a:tr h="457200">
                <a:tc>
                  <a:txBody>
                    <a:bodyPr/>
                    <a:lstStyle/>
                    <a:p>
                      <a:pPr marL="0" marR="0">
                        <a:lnSpc>
                          <a:spcPct val="107000"/>
                        </a:lnSpc>
                        <a:spcBef>
                          <a:spcPts val="0"/>
                        </a:spcBef>
                        <a:spcAft>
                          <a:spcPts val="0"/>
                        </a:spcAft>
                      </a:pPr>
                      <a:r>
                        <a:rPr lang="nl-NL" sz="2000">
                          <a:effectLst/>
                        </a:rPr>
                        <a:t>perillazaad</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nl-NL" sz="2000" dirty="0">
                          <a:solidFill>
                            <a:srgbClr val="FF0000"/>
                          </a:solidFill>
                          <a:effectLst/>
                        </a:rPr>
                        <a:t>17</a:t>
                      </a:r>
                      <a:endParaRPr lang="en-US" sz="20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nl-NL" sz="2000" dirty="0">
                          <a:solidFill>
                            <a:srgbClr val="00B050"/>
                          </a:solidFill>
                          <a:effectLst/>
                        </a:rPr>
                        <a:t>43</a:t>
                      </a:r>
                      <a:endParaRPr lang="en-US" sz="20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nl-NL" sz="2000">
                          <a:effectLst/>
                        </a:rPr>
                        <a:t>30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3690419043"/>
                  </a:ext>
                </a:extLst>
              </a:tr>
              <a:tr h="457200">
                <a:tc>
                  <a:txBody>
                    <a:bodyPr/>
                    <a:lstStyle/>
                    <a:p>
                      <a:pPr marL="0" marR="0">
                        <a:lnSpc>
                          <a:spcPct val="107000"/>
                        </a:lnSpc>
                        <a:spcBef>
                          <a:spcPts val="0"/>
                        </a:spcBef>
                        <a:spcAft>
                          <a:spcPts val="0"/>
                        </a:spcAft>
                      </a:pPr>
                      <a:r>
                        <a:rPr lang="nl-NL" sz="2000">
                          <a:effectLst/>
                        </a:rPr>
                        <a:t>hennep</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nl-NL" sz="2000" dirty="0">
                          <a:solidFill>
                            <a:srgbClr val="FF0000"/>
                          </a:solidFill>
                          <a:effectLst/>
                        </a:rPr>
                        <a:t>19</a:t>
                      </a:r>
                      <a:endParaRPr lang="en-US" sz="20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nl-NL" sz="2000" dirty="0">
                          <a:solidFill>
                            <a:srgbClr val="00B050"/>
                          </a:solidFill>
                          <a:effectLst/>
                        </a:rPr>
                        <a:t>32</a:t>
                      </a:r>
                      <a:endParaRPr lang="en-US" sz="20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nl-NL" sz="2000" dirty="0">
                          <a:effectLst/>
                        </a:rPr>
                        <a:t>28</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3699715077"/>
                  </a:ext>
                </a:extLst>
              </a:tr>
            </a:tbl>
          </a:graphicData>
        </a:graphic>
      </p:graphicFrame>
      <p:sp>
        <p:nvSpPr>
          <p:cNvPr id="6" name="Footer Placeholder 5">
            <a:extLst>
              <a:ext uri="{FF2B5EF4-FFF2-40B4-BE49-F238E27FC236}">
                <a16:creationId xmlns:a16="http://schemas.microsoft.com/office/drawing/2014/main" xmlns="" id="{C337E340-1AC4-80A2-3B9F-37F13285C0CD}"/>
              </a:ext>
            </a:extLst>
          </p:cNvPr>
          <p:cNvSpPr>
            <a:spLocks noGrp="1"/>
          </p:cNvSpPr>
          <p:nvPr>
            <p:ph type="ftr" sz="quarter" idx="11"/>
          </p:nvPr>
        </p:nvSpPr>
        <p:spPr/>
        <p:txBody>
          <a:bodyPr/>
          <a:lstStyle/>
          <a:p>
            <a:r>
              <a:rPr lang="nl-NL"/>
              <a:t>Omstandigheden voor de Kleurkanariekweek: Voeding</a:t>
            </a:r>
            <a:endParaRPr lang="en-US" dirty="0"/>
          </a:p>
        </p:txBody>
      </p:sp>
      <p:sp>
        <p:nvSpPr>
          <p:cNvPr id="7" name="TextBox 6">
            <a:extLst>
              <a:ext uri="{FF2B5EF4-FFF2-40B4-BE49-F238E27FC236}">
                <a16:creationId xmlns:a16="http://schemas.microsoft.com/office/drawing/2014/main" xmlns="" id="{6DA8D368-6399-82DC-6874-05FAE47F1B5C}"/>
              </a:ext>
            </a:extLst>
          </p:cNvPr>
          <p:cNvSpPr txBox="1"/>
          <p:nvPr/>
        </p:nvSpPr>
        <p:spPr>
          <a:xfrm>
            <a:off x="3140269" y="5147032"/>
            <a:ext cx="4892590" cy="923330"/>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US" dirty="0" err="1"/>
              <a:t>Conclusie</a:t>
            </a:r>
            <a:r>
              <a:rPr lang="en-US" dirty="0"/>
              <a:t>: </a:t>
            </a:r>
            <a:r>
              <a:rPr lang="en-US" dirty="0" err="1"/>
              <a:t>oliehoudende</a:t>
            </a:r>
            <a:r>
              <a:rPr lang="en-US" dirty="0"/>
              <a:t> / </a:t>
            </a:r>
            <a:r>
              <a:rPr lang="en-US" dirty="0" err="1"/>
              <a:t>vette</a:t>
            </a:r>
            <a:r>
              <a:rPr lang="en-US" dirty="0"/>
              <a:t> </a:t>
            </a:r>
            <a:r>
              <a:rPr lang="en-US" dirty="0" err="1"/>
              <a:t>zaden</a:t>
            </a:r>
            <a:r>
              <a:rPr lang="en-US" dirty="0"/>
              <a:t> </a:t>
            </a:r>
            <a:r>
              <a:rPr lang="en-US" dirty="0" err="1"/>
              <a:t>hebben</a:t>
            </a:r>
            <a:r>
              <a:rPr lang="en-US" dirty="0"/>
              <a:t> </a:t>
            </a:r>
            <a:r>
              <a:rPr lang="en-US" dirty="0" err="1"/>
              <a:t>een</a:t>
            </a:r>
            <a:r>
              <a:rPr lang="en-US" dirty="0"/>
              <a:t> </a:t>
            </a:r>
            <a:r>
              <a:rPr lang="en-US" dirty="0" err="1"/>
              <a:t>hoger</a:t>
            </a:r>
            <a:r>
              <a:rPr lang="en-US" dirty="0"/>
              <a:t> </a:t>
            </a:r>
            <a:r>
              <a:rPr lang="en-US" dirty="0" err="1"/>
              <a:t>gehalte</a:t>
            </a:r>
            <a:r>
              <a:rPr lang="en-US" dirty="0"/>
              <a:t> aan </a:t>
            </a:r>
            <a:r>
              <a:rPr lang="en-US" dirty="0" err="1"/>
              <a:t>plantaardig</a:t>
            </a:r>
            <a:r>
              <a:rPr lang="en-US" dirty="0"/>
              <a:t> </a:t>
            </a:r>
            <a:r>
              <a:rPr lang="en-US" dirty="0" err="1"/>
              <a:t>eiwit</a:t>
            </a:r>
            <a:r>
              <a:rPr lang="en-US" dirty="0"/>
              <a:t> dan </a:t>
            </a:r>
            <a:r>
              <a:rPr lang="en-US" dirty="0" err="1"/>
              <a:t>zetmeelhoudende</a:t>
            </a:r>
            <a:r>
              <a:rPr lang="en-US" dirty="0"/>
              <a:t> / </a:t>
            </a:r>
            <a:r>
              <a:rPr lang="en-US" dirty="0" err="1"/>
              <a:t>koolhydraatrijke</a:t>
            </a:r>
            <a:r>
              <a:rPr lang="en-US" dirty="0"/>
              <a:t> </a:t>
            </a:r>
            <a:r>
              <a:rPr lang="en-US" dirty="0" err="1"/>
              <a:t>zaden</a:t>
            </a:r>
            <a:r>
              <a:rPr lang="en-US" dirty="0"/>
              <a:t>.</a:t>
            </a:r>
          </a:p>
        </p:txBody>
      </p:sp>
    </p:spTree>
    <p:extLst>
      <p:ext uri="{BB962C8B-B14F-4D97-AF65-F5344CB8AC3E}">
        <p14:creationId xmlns:p14="http://schemas.microsoft.com/office/powerpoint/2010/main" val="146227699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3565175-3D7C-7E30-E28A-DF06A47AD91A}"/>
              </a:ext>
            </a:extLst>
          </p:cNvPr>
          <p:cNvSpPr>
            <a:spLocks noGrp="1"/>
          </p:cNvSpPr>
          <p:nvPr>
            <p:ph type="title"/>
          </p:nvPr>
        </p:nvSpPr>
        <p:spPr>
          <a:xfrm>
            <a:off x="100668" y="1123838"/>
            <a:ext cx="2400301" cy="4601183"/>
          </a:xfrm>
        </p:spPr>
        <p:txBody>
          <a:bodyPr/>
          <a:lstStyle/>
          <a:p>
            <a:r>
              <a:rPr lang="en-US" dirty="0" err="1"/>
              <a:t>Samenvatting</a:t>
            </a:r>
            <a:r>
              <a:rPr lang="en-US" dirty="0"/>
              <a:t> </a:t>
            </a:r>
            <a:r>
              <a:rPr lang="en-US" dirty="0" err="1"/>
              <a:t>Eivoer</a:t>
            </a:r>
            <a:r>
              <a:rPr lang="en-US" dirty="0"/>
              <a:t> + </a:t>
            </a:r>
            <a:r>
              <a:rPr lang="en-US" dirty="0" err="1"/>
              <a:t>Conclusie</a:t>
            </a:r>
            <a:endParaRPr lang="en-US" dirty="0"/>
          </a:p>
        </p:txBody>
      </p:sp>
      <p:sp>
        <p:nvSpPr>
          <p:cNvPr id="5" name="Content Placeholder 4">
            <a:extLst>
              <a:ext uri="{FF2B5EF4-FFF2-40B4-BE49-F238E27FC236}">
                <a16:creationId xmlns:a16="http://schemas.microsoft.com/office/drawing/2014/main" xmlns="" id="{9D1D7611-2F24-5C62-7C40-3F3F00A3B9A4}"/>
              </a:ext>
            </a:extLst>
          </p:cNvPr>
          <p:cNvSpPr>
            <a:spLocks noGrp="1"/>
          </p:cNvSpPr>
          <p:nvPr>
            <p:ph idx="1"/>
          </p:nvPr>
        </p:nvSpPr>
        <p:spPr>
          <a:xfrm>
            <a:off x="2901950" y="864108"/>
            <a:ext cx="5562541" cy="5120640"/>
          </a:xfrm>
        </p:spPr>
        <p:txBody>
          <a:bodyPr>
            <a:normAutofit/>
          </a:bodyPr>
          <a:lstStyle/>
          <a:p>
            <a:r>
              <a:rPr lang="en-US" sz="2400" dirty="0">
                <a:solidFill>
                  <a:schemeClr val="tx2"/>
                </a:solidFill>
              </a:rPr>
              <a:t>Uit de </a:t>
            </a:r>
            <a:r>
              <a:rPr lang="en-US" sz="2400" dirty="0" err="1">
                <a:solidFill>
                  <a:srgbClr val="C00000"/>
                </a:solidFill>
              </a:rPr>
              <a:t>lage</a:t>
            </a:r>
            <a:r>
              <a:rPr lang="en-US" sz="2400" dirty="0">
                <a:solidFill>
                  <a:srgbClr val="C00000"/>
                </a:solidFill>
              </a:rPr>
              <a:t> </a:t>
            </a:r>
            <a:r>
              <a:rPr lang="en-US" sz="2400" dirty="0" err="1">
                <a:solidFill>
                  <a:srgbClr val="C00000"/>
                </a:solidFill>
              </a:rPr>
              <a:t>landen</a:t>
            </a:r>
            <a:r>
              <a:rPr lang="en-US" sz="2400" dirty="0">
                <a:solidFill>
                  <a:schemeClr val="tx2"/>
                </a:solidFill>
              </a:rPr>
              <a:t>: 16-17% </a:t>
            </a:r>
            <a:r>
              <a:rPr lang="en-US" sz="2400" dirty="0" err="1">
                <a:solidFill>
                  <a:schemeClr val="tx2"/>
                </a:solidFill>
              </a:rPr>
              <a:t>eiwit</a:t>
            </a:r>
            <a:endParaRPr lang="en-US" sz="2400" dirty="0">
              <a:solidFill>
                <a:schemeClr val="tx2"/>
              </a:solidFill>
            </a:endParaRPr>
          </a:p>
          <a:p>
            <a:pPr lvl="1"/>
            <a:r>
              <a:rPr lang="nl-NL" sz="2400" dirty="0" err="1">
                <a:solidFill>
                  <a:schemeClr val="tx2"/>
                </a:solidFill>
                <a:effectLst/>
                <a:ea typeface="Calibri" panose="020F0502020204030204" pitchFamily="34" charset="0"/>
                <a:cs typeface="Times New Roman" panose="02020603050405020304" pitchFamily="18" charset="0"/>
              </a:rPr>
              <a:t>CéDé</a:t>
            </a:r>
            <a:r>
              <a:rPr lang="nl-NL" sz="2400" dirty="0">
                <a:solidFill>
                  <a:schemeClr val="tx2"/>
                </a:solidFill>
                <a:effectLst/>
                <a:ea typeface="Calibri" panose="020F0502020204030204" pitchFamily="34" charset="0"/>
                <a:cs typeface="Times New Roman" panose="02020603050405020304" pitchFamily="18" charset="0"/>
              </a:rPr>
              <a:t>, </a:t>
            </a:r>
            <a:r>
              <a:rPr lang="nl-NL" sz="2400" dirty="0" err="1">
                <a:solidFill>
                  <a:schemeClr val="tx2"/>
                </a:solidFill>
                <a:effectLst/>
                <a:ea typeface="Calibri" panose="020F0502020204030204" pitchFamily="34" charset="0"/>
                <a:cs typeface="Times New Roman" panose="02020603050405020304" pitchFamily="18" charset="0"/>
              </a:rPr>
              <a:t>Orlux</a:t>
            </a:r>
            <a:r>
              <a:rPr lang="nl-NL" sz="2400" dirty="0">
                <a:solidFill>
                  <a:schemeClr val="tx2"/>
                </a:solidFill>
                <a:effectLst/>
                <a:ea typeface="Calibri" panose="020F0502020204030204" pitchFamily="34" charset="0"/>
                <a:cs typeface="Times New Roman" panose="02020603050405020304" pitchFamily="18" charset="0"/>
              </a:rPr>
              <a:t>, </a:t>
            </a:r>
            <a:r>
              <a:rPr lang="nl-NL" sz="2400" dirty="0" err="1">
                <a:solidFill>
                  <a:schemeClr val="tx2"/>
                </a:solidFill>
                <a:effectLst/>
                <a:ea typeface="Calibri" panose="020F0502020204030204" pitchFamily="34" charset="0"/>
                <a:cs typeface="Times New Roman" panose="02020603050405020304" pitchFamily="18" charset="0"/>
              </a:rPr>
              <a:t>Slaats</a:t>
            </a:r>
            <a:r>
              <a:rPr lang="nl-NL" sz="2400" dirty="0">
                <a:solidFill>
                  <a:schemeClr val="tx2"/>
                </a:solidFill>
                <a:effectLst/>
                <a:ea typeface="Calibri" panose="020F0502020204030204" pitchFamily="34" charset="0"/>
                <a:cs typeface="Times New Roman" panose="02020603050405020304" pitchFamily="18" charset="0"/>
              </a:rPr>
              <a:t>, Witte Molen</a:t>
            </a:r>
            <a:endParaRPr lang="en-US" sz="2400" dirty="0">
              <a:solidFill>
                <a:schemeClr val="tx2"/>
              </a:solidFill>
            </a:endParaRPr>
          </a:p>
          <a:p>
            <a:r>
              <a:rPr lang="en-US" sz="2400" dirty="0" err="1">
                <a:solidFill>
                  <a:srgbClr val="0070C0"/>
                </a:solidFill>
              </a:rPr>
              <a:t>Zuidelijke</a:t>
            </a:r>
            <a:r>
              <a:rPr lang="en-US" sz="2400" dirty="0">
                <a:solidFill>
                  <a:srgbClr val="0070C0"/>
                </a:solidFill>
              </a:rPr>
              <a:t> </a:t>
            </a:r>
            <a:r>
              <a:rPr lang="en-US" sz="2400" dirty="0" err="1">
                <a:solidFill>
                  <a:srgbClr val="0070C0"/>
                </a:solidFill>
              </a:rPr>
              <a:t>stijl</a:t>
            </a:r>
            <a:r>
              <a:rPr lang="en-US" sz="2400" dirty="0">
                <a:solidFill>
                  <a:schemeClr val="tx2"/>
                </a:solidFill>
              </a:rPr>
              <a:t>: 22-23% </a:t>
            </a:r>
            <a:r>
              <a:rPr lang="en-US" sz="2400" dirty="0" err="1">
                <a:solidFill>
                  <a:schemeClr val="tx2"/>
                </a:solidFill>
              </a:rPr>
              <a:t>eiwit</a:t>
            </a:r>
            <a:endParaRPr lang="en-US" sz="2400" dirty="0">
              <a:solidFill>
                <a:schemeClr val="tx2"/>
              </a:solidFill>
            </a:endParaRPr>
          </a:p>
          <a:p>
            <a:pPr lvl="1"/>
            <a:r>
              <a:rPr lang="en-US" sz="2400" dirty="0" err="1">
                <a:solidFill>
                  <a:schemeClr val="tx2"/>
                </a:solidFill>
              </a:rPr>
              <a:t>Luss</a:t>
            </a:r>
            <a:r>
              <a:rPr lang="en-US" sz="2400" dirty="0">
                <a:solidFill>
                  <a:schemeClr val="tx2"/>
                </a:solidFill>
              </a:rPr>
              <a:t>, </a:t>
            </a:r>
            <a:r>
              <a:rPr lang="en-US" sz="2400" dirty="0" err="1">
                <a:solidFill>
                  <a:schemeClr val="tx2"/>
                </a:solidFill>
              </a:rPr>
              <a:t>Legazin</a:t>
            </a:r>
            <a:r>
              <a:rPr lang="en-US" sz="2400" dirty="0">
                <a:solidFill>
                  <a:schemeClr val="tx2"/>
                </a:solidFill>
              </a:rPr>
              <a:t>, </a:t>
            </a:r>
            <a:r>
              <a:rPr lang="en-US" sz="2400" dirty="0" err="1">
                <a:solidFill>
                  <a:schemeClr val="tx2"/>
                </a:solidFill>
              </a:rPr>
              <a:t>Easyyem</a:t>
            </a:r>
            <a:endParaRPr lang="en-US" sz="2400" dirty="0">
              <a:solidFill>
                <a:schemeClr val="tx2"/>
              </a:solidFill>
            </a:endParaRPr>
          </a:p>
          <a:p>
            <a:r>
              <a:rPr lang="en-US" sz="2400" dirty="0" err="1">
                <a:solidFill>
                  <a:srgbClr val="C00000"/>
                </a:solidFill>
              </a:rPr>
              <a:t>Noordelijke</a:t>
            </a:r>
            <a:r>
              <a:rPr lang="en-US" sz="2400" dirty="0">
                <a:solidFill>
                  <a:schemeClr val="tx2"/>
                </a:solidFill>
              </a:rPr>
              <a:t> </a:t>
            </a:r>
            <a:r>
              <a:rPr lang="en-US" sz="2400" dirty="0" err="1">
                <a:solidFill>
                  <a:schemeClr val="tx2"/>
                </a:solidFill>
              </a:rPr>
              <a:t>zaadmengeling</a:t>
            </a:r>
            <a:r>
              <a:rPr lang="en-US" sz="2400" dirty="0">
                <a:solidFill>
                  <a:schemeClr val="tx2"/>
                </a:solidFill>
              </a:rPr>
              <a:t> met</a:t>
            </a:r>
            <a:r>
              <a:rPr lang="en-US" sz="2400" dirty="0">
                <a:solidFill>
                  <a:srgbClr val="C00000"/>
                </a:solidFill>
              </a:rPr>
              <a:t> </a:t>
            </a:r>
            <a:r>
              <a:rPr lang="en-US" sz="2400" dirty="0" err="1">
                <a:solidFill>
                  <a:srgbClr val="0070C0"/>
                </a:solidFill>
              </a:rPr>
              <a:t>zuidelijk</a:t>
            </a:r>
            <a:r>
              <a:rPr lang="en-US" sz="2400" dirty="0">
                <a:solidFill>
                  <a:srgbClr val="C00000"/>
                </a:solidFill>
              </a:rPr>
              <a:t> </a:t>
            </a:r>
            <a:r>
              <a:rPr lang="en-US" sz="2400" dirty="0" err="1">
                <a:solidFill>
                  <a:schemeClr val="tx2"/>
                </a:solidFill>
              </a:rPr>
              <a:t>eivoer</a:t>
            </a:r>
            <a:r>
              <a:rPr lang="en-US" sz="2400" dirty="0">
                <a:solidFill>
                  <a:schemeClr val="tx2"/>
                </a:solidFill>
              </a:rPr>
              <a:t> </a:t>
            </a:r>
            <a:r>
              <a:rPr lang="en-US" sz="2400" dirty="0" err="1">
                <a:solidFill>
                  <a:schemeClr val="tx2"/>
                </a:solidFill>
              </a:rPr>
              <a:t>komt</a:t>
            </a:r>
            <a:r>
              <a:rPr lang="en-US" sz="2400" dirty="0">
                <a:solidFill>
                  <a:schemeClr val="tx2"/>
                </a:solidFill>
              </a:rPr>
              <a:t> </a:t>
            </a:r>
            <a:r>
              <a:rPr lang="en-US" sz="2400" dirty="0" err="1">
                <a:solidFill>
                  <a:schemeClr val="tx2"/>
                </a:solidFill>
              </a:rPr>
              <a:t>te</a:t>
            </a:r>
            <a:r>
              <a:rPr lang="en-US" sz="2400" dirty="0">
                <a:solidFill>
                  <a:schemeClr val="tx2"/>
                </a:solidFill>
              </a:rPr>
              <a:t> </a:t>
            </a:r>
            <a:r>
              <a:rPr lang="en-US" sz="2400" dirty="0" err="1">
                <a:solidFill>
                  <a:schemeClr val="tx2"/>
                </a:solidFill>
              </a:rPr>
              <a:t>hoog</a:t>
            </a:r>
            <a:r>
              <a:rPr lang="en-US" sz="2400" dirty="0">
                <a:solidFill>
                  <a:schemeClr val="tx2"/>
                </a:solidFill>
              </a:rPr>
              <a:t> </a:t>
            </a:r>
            <a:r>
              <a:rPr lang="en-US" sz="2400" dirty="0" err="1">
                <a:solidFill>
                  <a:schemeClr val="tx2"/>
                </a:solidFill>
              </a:rPr>
              <a:t>uit</a:t>
            </a:r>
            <a:r>
              <a:rPr lang="en-US" sz="2400" dirty="0">
                <a:solidFill>
                  <a:schemeClr val="tx2"/>
                </a:solidFill>
              </a:rPr>
              <a:t>: </a:t>
            </a:r>
            <a:r>
              <a:rPr lang="en-US" sz="2400" dirty="0" err="1">
                <a:solidFill>
                  <a:srgbClr val="00B050"/>
                </a:solidFill>
              </a:rPr>
              <a:t>stofwisselings-problemen</a:t>
            </a:r>
            <a:r>
              <a:rPr lang="en-US" sz="2400" dirty="0">
                <a:solidFill>
                  <a:schemeClr val="tx2"/>
                </a:solidFill>
              </a:rPr>
              <a:t>, </a:t>
            </a:r>
            <a:r>
              <a:rPr lang="en-US" sz="2400" dirty="0" err="1">
                <a:solidFill>
                  <a:schemeClr val="tx2"/>
                </a:solidFill>
              </a:rPr>
              <a:t>dunne</a:t>
            </a:r>
            <a:r>
              <a:rPr lang="en-US" sz="2400" dirty="0">
                <a:solidFill>
                  <a:schemeClr val="tx2"/>
                </a:solidFill>
              </a:rPr>
              <a:t> </a:t>
            </a:r>
            <a:r>
              <a:rPr lang="en-US" sz="2400" dirty="0" err="1">
                <a:solidFill>
                  <a:schemeClr val="tx2"/>
                </a:solidFill>
              </a:rPr>
              <a:t>ontlasting</a:t>
            </a:r>
            <a:r>
              <a:rPr lang="en-US" sz="2400" dirty="0">
                <a:solidFill>
                  <a:schemeClr val="tx2"/>
                </a:solidFill>
              </a:rPr>
              <a:t>.</a:t>
            </a:r>
          </a:p>
          <a:p>
            <a:r>
              <a:rPr lang="en-US" sz="2400" dirty="0" err="1">
                <a:solidFill>
                  <a:srgbClr val="0070C0"/>
                </a:solidFill>
              </a:rPr>
              <a:t>Zuidelijke</a:t>
            </a:r>
            <a:r>
              <a:rPr lang="en-US" sz="2400" dirty="0">
                <a:solidFill>
                  <a:schemeClr val="tx2"/>
                </a:solidFill>
              </a:rPr>
              <a:t> </a:t>
            </a:r>
            <a:r>
              <a:rPr lang="en-US" sz="2400" dirty="0" err="1">
                <a:solidFill>
                  <a:schemeClr val="tx2"/>
                </a:solidFill>
              </a:rPr>
              <a:t>zaadmengeling</a:t>
            </a:r>
            <a:r>
              <a:rPr lang="en-US" sz="2400" dirty="0">
                <a:solidFill>
                  <a:schemeClr val="tx2"/>
                </a:solidFill>
              </a:rPr>
              <a:t> met</a:t>
            </a:r>
            <a:r>
              <a:rPr lang="en-US" sz="2400" dirty="0">
                <a:solidFill>
                  <a:srgbClr val="0070C0"/>
                </a:solidFill>
              </a:rPr>
              <a:t> </a:t>
            </a:r>
            <a:r>
              <a:rPr lang="en-US" sz="2400" dirty="0" err="1">
                <a:solidFill>
                  <a:srgbClr val="C00000"/>
                </a:solidFill>
              </a:rPr>
              <a:t>noordelijk</a:t>
            </a:r>
            <a:r>
              <a:rPr lang="en-US" sz="2400" dirty="0">
                <a:solidFill>
                  <a:srgbClr val="0070C0"/>
                </a:solidFill>
              </a:rPr>
              <a:t> </a:t>
            </a:r>
            <a:r>
              <a:rPr lang="en-US" sz="2400" dirty="0" err="1">
                <a:solidFill>
                  <a:schemeClr val="tx2"/>
                </a:solidFill>
              </a:rPr>
              <a:t>eivoer</a:t>
            </a:r>
            <a:r>
              <a:rPr lang="en-US" sz="2400" dirty="0">
                <a:solidFill>
                  <a:schemeClr val="tx2"/>
                </a:solidFill>
              </a:rPr>
              <a:t> </a:t>
            </a:r>
            <a:r>
              <a:rPr lang="en-US" sz="2400" dirty="0" err="1">
                <a:solidFill>
                  <a:schemeClr val="tx2"/>
                </a:solidFill>
              </a:rPr>
              <a:t>komt</a:t>
            </a:r>
            <a:r>
              <a:rPr lang="en-US" sz="2400" dirty="0">
                <a:solidFill>
                  <a:schemeClr val="tx2"/>
                </a:solidFill>
              </a:rPr>
              <a:t> </a:t>
            </a:r>
            <a:r>
              <a:rPr lang="en-US" sz="2400" dirty="0" err="1">
                <a:solidFill>
                  <a:schemeClr val="tx2"/>
                </a:solidFill>
              </a:rPr>
              <a:t>te</a:t>
            </a:r>
            <a:r>
              <a:rPr lang="en-US" sz="2400" dirty="0">
                <a:solidFill>
                  <a:schemeClr val="tx2"/>
                </a:solidFill>
              </a:rPr>
              <a:t> </a:t>
            </a:r>
            <a:r>
              <a:rPr lang="en-US" sz="2400" dirty="0" err="1">
                <a:solidFill>
                  <a:schemeClr val="tx2"/>
                </a:solidFill>
              </a:rPr>
              <a:t>laag</a:t>
            </a:r>
            <a:r>
              <a:rPr lang="en-US" sz="2400" dirty="0">
                <a:solidFill>
                  <a:schemeClr val="tx2"/>
                </a:solidFill>
              </a:rPr>
              <a:t> </a:t>
            </a:r>
            <a:r>
              <a:rPr lang="en-US" sz="2400" dirty="0" err="1">
                <a:solidFill>
                  <a:schemeClr val="tx2"/>
                </a:solidFill>
              </a:rPr>
              <a:t>uit</a:t>
            </a:r>
            <a:r>
              <a:rPr lang="en-US" sz="2400" dirty="0">
                <a:solidFill>
                  <a:schemeClr val="tx2"/>
                </a:solidFill>
              </a:rPr>
              <a:t>: </a:t>
            </a:r>
            <a:r>
              <a:rPr lang="en-US" sz="2400" dirty="0" err="1">
                <a:solidFill>
                  <a:srgbClr val="00B050"/>
                </a:solidFill>
              </a:rPr>
              <a:t>eiwit</a:t>
            </a:r>
            <a:r>
              <a:rPr lang="en-US" sz="2400" dirty="0">
                <a:solidFill>
                  <a:srgbClr val="00B050"/>
                </a:solidFill>
              </a:rPr>
              <a:t> </a:t>
            </a:r>
            <a:r>
              <a:rPr lang="en-US" sz="2400" dirty="0" err="1">
                <a:solidFill>
                  <a:srgbClr val="00B050"/>
                </a:solidFill>
              </a:rPr>
              <a:t>aanvullen</a:t>
            </a:r>
            <a:r>
              <a:rPr lang="en-US" sz="2400" dirty="0">
                <a:solidFill>
                  <a:schemeClr val="tx2"/>
                </a:solidFill>
              </a:rPr>
              <a:t>.</a:t>
            </a:r>
          </a:p>
          <a:p>
            <a:r>
              <a:rPr lang="en-US" sz="2400" dirty="0">
                <a:solidFill>
                  <a:schemeClr val="tx2"/>
                </a:solidFill>
              </a:rPr>
              <a:t>Let </a:t>
            </a:r>
            <a:r>
              <a:rPr lang="en-US" sz="2400" dirty="0" err="1">
                <a:solidFill>
                  <a:schemeClr val="tx2"/>
                </a:solidFill>
              </a:rPr>
              <a:t>ook</a:t>
            </a:r>
            <a:r>
              <a:rPr lang="en-US" sz="2400" dirty="0">
                <a:solidFill>
                  <a:schemeClr val="tx2"/>
                </a:solidFill>
              </a:rPr>
              <a:t> op het product </a:t>
            </a:r>
            <a:r>
              <a:rPr lang="en-US" sz="2400" dirty="0" err="1">
                <a:solidFill>
                  <a:schemeClr val="tx2"/>
                </a:solidFill>
              </a:rPr>
              <a:t>dat</a:t>
            </a:r>
            <a:r>
              <a:rPr lang="en-US" sz="2400" dirty="0">
                <a:solidFill>
                  <a:schemeClr val="tx2"/>
                </a:solidFill>
              </a:rPr>
              <a:t> u </a:t>
            </a:r>
            <a:r>
              <a:rPr lang="en-US" sz="2400" dirty="0" err="1">
                <a:solidFill>
                  <a:schemeClr val="tx2"/>
                </a:solidFill>
              </a:rPr>
              <a:t>gebruikt</a:t>
            </a:r>
            <a:r>
              <a:rPr lang="en-US" sz="2400" dirty="0">
                <a:solidFill>
                  <a:schemeClr val="tx2"/>
                </a:solidFill>
              </a:rPr>
              <a:t> om het </a:t>
            </a:r>
            <a:r>
              <a:rPr lang="en-US" sz="2400" dirty="0" err="1">
                <a:solidFill>
                  <a:schemeClr val="tx2"/>
                </a:solidFill>
              </a:rPr>
              <a:t>eivoer</a:t>
            </a:r>
            <a:r>
              <a:rPr lang="en-US" sz="2400" dirty="0">
                <a:solidFill>
                  <a:schemeClr val="tx2"/>
                </a:solidFill>
              </a:rPr>
              <a:t> </a:t>
            </a:r>
            <a:r>
              <a:rPr lang="en-US" sz="2400" dirty="0" err="1">
                <a:solidFill>
                  <a:schemeClr val="tx2"/>
                </a:solidFill>
              </a:rPr>
              <a:t>rul</a:t>
            </a:r>
            <a:r>
              <a:rPr lang="en-US" sz="2400" dirty="0">
                <a:solidFill>
                  <a:schemeClr val="tx2"/>
                </a:solidFill>
              </a:rPr>
              <a:t> </a:t>
            </a:r>
            <a:r>
              <a:rPr lang="en-US" sz="2400" dirty="0" err="1">
                <a:solidFill>
                  <a:schemeClr val="tx2"/>
                </a:solidFill>
              </a:rPr>
              <a:t>te</a:t>
            </a:r>
            <a:r>
              <a:rPr lang="en-US" sz="2400" dirty="0">
                <a:solidFill>
                  <a:schemeClr val="tx2"/>
                </a:solidFill>
              </a:rPr>
              <a:t> </a:t>
            </a:r>
            <a:r>
              <a:rPr lang="en-US" sz="2400" dirty="0" err="1">
                <a:solidFill>
                  <a:schemeClr val="tx2"/>
                </a:solidFill>
              </a:rPr>
              <a:t>houden</a:t>
            </a:r>
            <a:r>
              <a:rPr lang="en-US" sz="2400" dirty="0">
                <a:solidFill>
                  <a:schemeClr val="tx2"/>
                </a:solidFill>
              </a:rPr>
              <a:t>.</a:t>
            </a:r>
          </a:p>
          <a:p>
            <a:pPr lvl="1"/>
            <a:r>
              <a:rPr lang="nl-NL" sz="1600" dirty="0" err="1">
                <a:effectLst/>
                <a:latin typeface="Calibri" panose="020F0502020204030204" pitchFamily="34" charset="0"/>
                <a:ea typeface="Calibri" panose="020F0502020204030204" pitchFamily="34" charset="0"/>
                <a:cs typeface="Times New Roman" panose="02020603050405020304" pitchFamily="18" charset="0"/>
              </a:rPr>
              <a:t>Rusk</a:t>
            </a:r>
            <a:r>
              <a:rPr lang="nl-NL" sz="1600" dirty="0">
                <a:effectLst/>
                <a:latin typeface="Calibri" panose="020F0502020204030204" pitchFamily="34" charset="0"/>
                <a:ea typeface="Calibri" panose="020F0502020204030204" pitchFamily="34" charset="0"/>
                <a:cs typeface="Times New Roman" panose="02020603050405020304" pitchFamily="18" charset="0"/>
              </a:rPr>
              <a:t> van </a:t>
            </a:r>
            <a:r>
              <a:rPr lang="nl-NL" sz="1600" dirty="0" err="1">
                <a:effectLst/>
                <a:latin typeface="Calibri" panose="020F0502020204030204" pitchFamily="34" charset="0"/>
                <a:ea typeface="Calibri" panose="020F0502020204030204" pitchFamily="34" charset="0"/>
                <a:cs typeface="Times New Roman" panose="02020603050405020304" pitchFamily="18" charset="0"/>
              </a:rPr>
              <a:t>Orlux</a:t>
            </a:r>
            <a:r>
              <a:rPr lang="nl-NL" sz="1600" dirty="0">
                <a:effectLst/>
                <a:latin typeface="Calibri" panose="020F0502020204030204" pitchFamily="34" charset="0"/>
                <a:ea typeface="Calibri" panose="020F0502020204030204" pitchFamily="34" charset="0"/>
                <a:cs typeface="Times New Roman" panose="02020603050405020304" pitchFamily="18" charset="0"/>
              </a:rPr>
              <a:t> en opfokkorrels van </a:t>
            </a:r>
            <a:r>
              <a:rPr lang="nl-NL" sz="1600" dirty="0" err="1">
                <a:effectLst/>
                <a:latin typeface="Calibri" panose="020F0502020204030204" pitchFamily="34" charset="0"/>
                <a:ea typeface="Calibri" panose="020F0502020204030204" pitchFamily="34" charset="0"/>
                <a:cs typeface="Times New Roman" panose="02020603050405020304" pitchFamily="18" charset="0"/>
              </a:rPr>
              <a:t>Sukses</a:t>
            </a:r>
            <a:r>
              <a:rPr lang="nl-NL" sz="1600" dirty="0">
                <a:effectLst/>
                <a:latin typeface="Calibri" panose="020F0502020204030204" pitchFamily="34" charset="0"/>
                <a:ea typeface="Calibri" panose="020F0502020204030204" pitchFamily="34" charset="0"/>
                <a:cs typeface="Times New Roman" panose="02020603050405020304" pitchFamily="18" charset="0"/>
              </a:rPr>
              <a:t> bevatten 9,5% eiwit, couscous 12,5% en </a:t>
            </a:r>
            <a:r>
              <a:rPr lang="nl-NL" sz="1600" dirty="0" err="1">
                <a:effectLst/>
                <a:latin typeface="Calibri" panose="020F0502020204030204" pitchFamily="34" charset="0"/>
                <a:ea typeface="Calibri" panose="020F0502020204030204" pitchFamily="34" charset="0"/>
                <a:cs typeface="Times New Roman" panose="02020603050405020304" pitchFamily="18" charset="0"/>
              </a:rPr>
              <a:t>Perle</a:t>
            </a:r>
            <a:r>
              <a:rPr lang="nl-NL" sz="1600" dirty="0">
                <a:effectLst/>
                <a:latin typeface="Calibri" panose="020F0502020204030204" pitchFamily="34" charset="0"/>
                <a:ea typeface="Calibri" panose="020F0502020204030204" pitchFamily="34" charset="0"/>
                <a:cs typeface="Times New Roman" panose="02020603050405020304" pitchFamily="18" charset="0"/>
              </a:rPr>
              <a:t> Morbide 16%</a:t>
            </a:r>
            <a:endParaRPr lang="en-US" sz="2200" dirty="0">
              <a:solidFill>
                <a:schemeClr val="tx2"/>
              </a:solidFill>
            </a:endParaRPr>
          </a:p>
        </p:txBody>
      </p:sp>
      <p:sp>
        <p:nvSpPr>
          <p:cNvPr id="3" name="Date Placeholder 2">
            <a:extLst>
              <a:ext uri="{FF2B5EF4-FFF2-40B4-BE49-F238E27FC236}">
                <a16:creationId xmlns:a16="http://schemas.microsoft.com/office/drawing/2014/main" xmlns="" id="{B95865D3-DFC1-B6B0-362C-C36407B0D623}"/>
              </a:ext>
            </a:extLst>
          </p:cNvPr>
          <p:cNvSpPr>
            <a:spLocks noGrp="1"/>
          </p:cNvSpPr>
          <p:nvPr>
            <p:ph type="dt" sz="half" idx="10"/>
          </p:nvPr>
        </p:nvSpPr>
        <p:spPr/>
        <p:txBody>
          <a:bodyPr/>
          <a:lstStyle/>
          <a:p>
            <a:r>
              <a:rPr lang="en-US"/>
              <a:t>06-Feb-24</a:t>
            </a:r>
            <a:endParaRPr lang="en-US" dirty="0"/>
          </a:p>
        </p:txBody>
      </p:sp>
      <p:sp>
        <p:nvSpPr>
          <p:cNvPr id="4" name="Slide Number Placeholder 3">
            <a:extLst>
              <a:ext uri="{FF2B5EF4-FFF2-40B4-BE49-F238E27FC236}">
                <a16:creationId xmlns:a16="http://schemas.microsoft.com/office/drawing/2014/main" xmlns="" id="{F43009AC-17F8-F62F-F6F8-921FFD5A45ED}"/>
              </a:ext>
            </a:extLst>
          </p:cNvPr>
          <p:cNvSpPr>
            <a:spLocks noGrp="1"/>
          </p:cNvSpPr>
          <p:nvPr>
            <p:ph type="sldNum" sz="quarter" idx="12"/>
          </p:nvPr>
        </p:nvSpPr>
        <p:spPr/>
        <p:txBody>
          <a:bodyPr/>
          <a:lstStyle/>
          <a:p>
            <a:fld id="{4FAB73BC-B049-4115-A692-8D63A059BFB8}" type="slidenum">
              <a:rPr lang="en-US" smtClean="0"/>
              <a:pPr/>
              <a:t>62</a:t>
            </a:fld>
            <a:endParaRPr lang="en-US" dirty="0"/>
          </a:p>
        </p:txBody>
      </p:sp>
      <p:sp>
        <p:nvSpPr>
          <p:cNvPr id="6" name="Footer Placeholder 5">
            <a:extLst>
              <a:ext uri="{FF2B5EF4-FFF2-40B4-BE49-F238E27FC236}">
                <a16:creationId xmlns:a16="http://schemas.microsoft.com/office/drawing/2014/main" xmlns="" id="{D42179FE-AD6D-4FDC-C1A4-FE3172444269}"/>
              </a:ext>
            </a:extLst>
          </p:cNvPr>
          <p:cNvSpPr>
            <a:spLocks noGrp="1"/>
          </p:cNvSpPr>
          <p:nvPr>
            <p:ph type="ftr" sz="quarter" idx="11"/>
          </p:nvPr>
        </p:nvSpPr>
        <p:spPr/>
        <p:txBody>
          <a:bodyPr/>
          <a:lstStyle/>
          <a:p>
            <a:r>
              <a:rPr lang="nl-NL"/>
              <a:t>Omstandigheden voor de Kleurkanariekweek: Voeding</a:t>
            </a:r>
            <a:endParaRPr lang="en-US" dirty="0"/>
          </a:p>
        </p:txBody>
      </p:sp>
    </p:spTree>
    <p:extLst>
      <p:ext uri="{BB962C8B-B14F-4D97-AF65-F5344CB8AC3E}">
        <p14:creationId xmlns:p14="http://schemas.microsoft.com/office/powerpoint/2010/main" val="6288344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65CF9F0-9385-4947-6C21-30F4D273F660}"/>
              </a:ext>
            </a:extLst>
          </p:cNvPr>
          <p:cNvSpPr>
            <a:spLocks noGrp="1"/>
          </p:cNvSpPr>
          <p:nvPr>
            <p:ph type="title"/>
          </p:nvPr>
        </p:nvSpPr>
        <p:spPr/>
        <p:txBody>
          <a:bodyPr/>
          <a:lstStyle/>
          <a:p>
            <a:r>
              <a:rPr lang="en-US" dirty="0"/>
              <a:t>Naast de </a:t>
            </a:r>
            <a:r>
              <a:rPr lang="en-US" dirty="0" err="1"/>
              <a:t>basisvoeding</a:t>
            </a:r>
            <a:r>
              <a:rPr lang="en-US" dirty="0"/>
              <a:t> </a:t>
            </a:r>
            <a:r>
              <a:rPr lang="en-US" dirty="0" err="1"/>
              <a:t>altijd</a:t>
            </a:r>
            <a:r>
              <a:rPr lang="en-US" dirty="0"/>
              <a:t> </a:t>
            </a:r>
            <a:r>
              <a:rPr lang="en-US" dirty="0" err="1"/>
              <a:t>voldoende</a:t>
            </a:r>
            <a:r>
              <a:rPr lang="en-US" dirty="0"/>
              <a:t> </a:t>
            </a:r>
            <a:r>
              <a:rPr lang="en-US" dirty="0">
                <a:solidFill>
                  <a:srgbClr val="FFCC99"/>
                </a:solidFill>
              </a:rPr>
              <a:t>grit</a:t>
            </a:r>
            <a:r>
              <a:rPr lang="en-US" dirty="0"/>
              <a:t> en </a:t>
            </a:r>
            <a:r>
              <a:rPr lang="en-US" dirty="0" err="1">
                <a:solidFill>
                  <a:srgbClr val="CCECFF"/>
                </a:solidFill>
              </a:rPr>
              <a:t>maagkiezel</a:t>
            </a:r>
            <a:r>
              <a:rPr lang="en-US" dirty="0"/>
              <a:t> </a:t>
            </a:r>
            <a:r>
              <a:rPr lang="en-US" dirty="0" err="1"/>
              <a:t>aanbieden</a:t>
            </a:r>
            <a:r>
              <a:rPr lang="en-US" dirty="0"/>
              <a:t>!</a:t>
            </a:r>
          </a:p>
        </p:txBody>
      </p:sp>
      <p:sp>
        <p:nvSpPr>
          <p:cNvPr id="3" name="Date Placeholder 2">
            <a:extLst>
              <a:ext uri="{FF2B5EF4-FFF2-40B4-BE49-F238E27FC236}">
                <a16:creationId xmlns:a16="http://schemas.microsoft.com/office/drawing/2014/main" xmlns="" id="{731211E4-53D4-2ADE-29E9-3BD33F2A3B30}"/>
              </a:ext>
            </a:extLst>
          </p:cNvPr>
          <p:cNvSpPr>
            <a:spLocks noGrp="1"/>
          </p:cNvSpPr>
          <p:nvPr>
            <p:ph type="dt" sz="half" idx="10"/>
          </p:nvPr>
        </p:nvSpPr>
        <p:spPr/>
        <p:txBody>
          <a:bodyPr/>
          <a:lstStyle/>
          <a:p>
            <a:r>
              <a:rPr lang="en-US"/>
              <a:t>06-Feb-24</a:t>
            </a:r>
            <a:endParaRPr lang="en-US" dirty="0"/>
          </a:p>
        </p:txBody>
      </p:sp>
      <p:sp>
        <p:nvSpPr>
          <p:cNvPr id="4" name="Footer Placeholder 3">
            <a:extLst>
              <a:ext uri="{FF2B5EF4-FFF2-40B4-BE49-F238E27FC236}">
                <a16:creationId xmlns:a16="http://schemas.microsoft.com/office/drawing/2014/main" xmlns="" id="{682AAB53-D7F1-20CA-E461-48983E90844B}"/>
              </a:ext>
            </a:extLst>
          </p:cNvPr>
          <p:cNvSpPr>
            <a:spLocks noGrp="1"/>
          </p:cNvSpPr>
          <p:nvPr>
            <p:ph type="ftr" sz="quarter" idx="11"/>
          </p:nvPr>
        </p:nvSpPr>
        <p:spPr/>
        <p:txBody>
          <a:bodyPr/>
          <a:lstStyle/>
          <a:p>
            <a:r>
              <a:rPr lang="nl-NL"/>
              <a:t>Omstandigheden voor de Kleurkanariekweek: Voeding</a:t>
            </a:r>
            <a:endParaRPr lang="en-US" dirty="0"/>
          </a:p>
        </p:txBody>
      </p:sp>
      <p:sp>
        <p:nvSpPr>
          <p:cNvPr id="5" name="Slide Number Placeholder 4">
            <a:extLst>
              <a:ext uri="{FF2B5EF4-FFF2-40B4-BE49-F238E27FC236}">
                <a16:creationId xmlns:a16="http://schemas.microsoft.com/office/drawing/2014/main" xmlns="" id="{623F76AA-4C6C-7F53-1C29-7D808C6FE9D0}"/>
              </a:ext>
            </a:extLst>
          </p:cNvPr>
          <p:cNvSpPr>
            <a:spLocks noGrp="1"/>
          </p:cNvSpPr>
          <p:nvPr>
            <p:ph type="sldNum" sz="quarter" idx="12"/>
          </p:nvPr>
        </p:nvSpPr>
        <p:spPr/>
        <p:txBody>
          <a:bodyPr/>
          <a:lstStyle/>
          <a:p>
            <a:fld id="{4FAB73BC-B049-4115-A692-8D63A059BFB8}" type="slidenum">
              <a:rPr lang="en-US" smtClean="0"/>
              <a:pPr/>
              <a:t>63</a:t>
            </a:fld>
            <a:endParaRPr lang="en-US" dirty="0"/>
          </a:p>
        </p:txBody>
      </p:sp>
      <p:pic>
        <p:nvPicPr>
          <p:cNvPr id="1026" name="Picture 2" descr="Maagkiezel fijn 1kg | Maagkiezel | Topvogelvoer.nl">
            <a:extLst>
              <a:ext uri="{FF2B5EF4-FFF2-40B4-BE49-F238E27FC236}">
                <a16:creationId xmlns:a16="http://schemas.microsoft.com/office/drawing/2014/main" xmlns="" id="{3E5958E7-8022-9A6D-2C96-347A9304CD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3533" y="1009628"/>
            <a:ext cx="5780016" cy="428443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Vogelgrit für Vögel online kaufen | Onlineshop für Tierkost &amp; Garten">
            <a:extLst>
              <a:ext uri="{FF2B5EF4-FFF2-40B4-BE49-F238E27FC236}">
                <a16:creationId xmlns:a16="http://schemas.microsoft.com/office/drawing/2014/main" xmlns="" id="{D2DE1210-C9B1-CB8D-42E9-B24B8C3282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18394" y="1560352"/>
            <a:ext cx="3217571" cy="321757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xmlns="" id="{D0B62322-FBB6-7F04-77FF-4A89BB7CCC59}"/>
              </a:ext>
            </a:extLst>
          </p:cNvPr>
          <p:cNvSpPr txBox="1"/>
          <p:nvPr/>
        </p:nvSpPr>
        <p:spPr>
          <a:xfrm>
            <a:off x="7155809" y="1043817"/>
            <a:ext cx="1409351" cy="707886"/>
          </a:xfrm>
          <a:prstGeom prst="rect">
            <a:avLst/>
          </a:prstGeom>
          <a:noFill/>
        </p:spPr>
        <p:txBody>
          <a:bodyPr wrap="square" rtlCol="0">
            <a:spAutoFit/>
          </a:bodyPr>
          <a:lstStyle/>
          <a:p>
            <a:pPr algn="r"/>
            <a:r>
              <a:rPr lang="en-US" sz="2000" dirty="0" err="1">
                <a:solidFill>
                  <a:srgbClr val="FFFF00"/>
                </a:solidFill>
                <a:effectLst>
                  <a:outerShdw blurRad="38100" dist="38100" dir="2700000" algn="tl">
                    <a:srgbClr val="000000">
                      <a:alpha val="43137"/>
                    </a:srgbClr>
                  </a:outerShdw>
                </a:effectLst>
              </a:rPr>
              <a:t>Fijne</a:t>
            </a:r>
            <a:r>
              <a:rPr lang="en-US" sz="2000" dirty="0">
                <a:solidFill>
                  <a:srgbClr val="FFFF00"/>
                </a:solidFill>
                <a:effectLst>
                  <a:outerShdw blurRad="38100" dist="38100" dir="2700000" algn="tl">
                    <a:srgbClr val="000000">
                      <a:alpha val="43137"/>
                    </a:srgbClr>
                  </a:outerShdw>
                </a:effectLst>
              </a:rPr>
              <a:t> </a:t>
            </a:r>
            <a:r>
              <a:rPr lang="en-US" sz="2000" dirty="0" err="1">
                <a:solidFill>
                  <a:srgbClr val="FFFF00"/>
                </a:solidFill>
                <a:effectLst>
                  <a:outerShdw blurRad="38100" dist="38100" dir="2700000" algn="tl">
                    <a:srgbClr val="000000">
                      <a:alpha val="43137"/>
                    </a:srgbClr>
                  </a:outerShdw>
                </a:effectLst>
              </a:rPr>
              <a:t>Maagkiezel</a:t>
            </a:r>
            <a:endParaRPr lang="en-US" sz="2000" dirty="0">
              <a:solidFill>
                <a:srgbClr val="FFFF00"/>
              </a:solidFill>
              <a:effectLst>
                <a:outerShdw blurRad="38100" dist="38100" dir="2700000" algn="tl">
                  <a:srgbClr val="000000">
                    <a:alpha val="43137"/>
                  </a:srgbClr>
                </a:outerShdw>
              </a:effectLst>
            </a:endParaRPr>
          </a:p>
        </p:txBody>
      </p:sp>
      <p:sp>
        <p:nvSpPr>
          <p:cNvPr id="8" name="TextBox 7">
            <a:extLst>
              <a:ext uri="{FF2B5EF4-FFF2-40B4-BE49-F238E27FC236}">
                <a16:creationId xmlns:a16="http://schemas.microsoft.com/office/drawing/2014/main" xmlns="" id="{B63ED99B-5455-A32E-7E8F-51F60EF12CD8}"/>
              </a:ext>
            </a:extLst>
          </p:cNvPr>
          <p:cNvSpPr txBox="1"/>
          <p:nvPr/>
        </p:nvSpPr>
        <p:spPr>
          <a:xfrm>
            <a:off x="3608664" y="4344257"/>
            <a:ext cx="1409351" cy="400110"/>
          </a:xfrm>
          <a:prstGeom prst="rect">
            <a:avLst/>
          </a:prstGeom>
          <a:noFill/>
        </p:spPr>
        <p:txBody>
          <a:bodyPr wrap="square" rtlCol="0">
            <a:spAutoFit/>
          </a:bodyPr>
          <a:lstStyle/>
          <a:p>
            <a:r>
              <a:rPr lang="en-US" sz="2000" dirty="0" err="1">
                <a:solidFill>
                  <a:srgbClr val="FFFF00"/>
                </a:solidFill>
                <a:effectLst>
                  <a:outerShdw blurRad="38100" dist="38100" dir="2700000" algn="tl">
                    <a:srgbClr val="000000">
                      <a:alpha val="43137"/>
                    </a:srgbClr>
                  </a:outerShdw>
                </a:effectLst>
              </a:rPr>
              <a:t>Vogelgrit</a:t>
            </a:r>
            <a:endParaRPr lang="en-US" sz="2000" dirty="0">
              <a:solidFill>
                <a:srgbClr val="FFFF00"/>
              </a:solidFill>
              <a:effectLst>
                <a:outerShdw blurRad="38100" dist="38100" dir="2700000" algn="tl">
                  <a:srgbClr val="000000">
                    <a:alpha val="43137"/>
                  </a:srgbClr>
                </a:outerShdw>
              </a:effectLst>
            </a:endParaRPr>
          </a:p>
        </p:txBody>
      </p:sp>
      <p:sp>
        <p:nvSpPr>
          <p:cNvPr id="9" name="TextBox 8">
            <a:extLst>
              <a:ext uri="{FF2B5EF4-FFF2-40B4-BE49-F238E27FC236}">
                <a16:creationId xmlns:a16="http://schemas.microsoft.com/office/drawing/2014/main" xmlns="" id="{42CA5E4B-227D-1D21-5B5A-5F94D1C77534}"/>
              </a:ext>
            </a:extLst>
          </p:cNvPr>
          <p:cNvSpPr txBox="1"/>
          <p:nvPr/>
        </p:nvSpPr>
        <p:spPr>
          <a:xfrm>
            <a:off x="2785145" y="5427677"/>
            <a:ext cx="5872294" cy="646331"/>
          </a:xfrm>
          <a:prstGeom prst="rect">
            <a:avLst/>
          </a:prstGeom>
          <a:noFill/>
        </p:spPr>
        <p:txBody>
          <a:bodyPr wrap="square" rtlCol="0">
            <a:spAutoFit/>
          </a:bodyPr>
          <a:lstStyle/>
          <a:p>
            <a:r>
              <a:rPr lang="en-US" dirty="0"/>
              <a:t>Er </a:t>
            </a:r>
            <a:r>
              <a:rPr lang="en-US" dirty="0" err="1"/>
              <a:t>zijn</a:t>
            </a:r>
            <a:r>
              <a:rPr lang="en-US" dirty="0"/>
              <a:t> </a:t>
            </a:r>
            <a:r>
              <a:rPr lang="en-US" dirty="0" err="1"/>
              <a:t>ook</a:t>
            </a:r>
            <a:r>
              <a:rPr lang="en-US" dirty="0"/>
              <a:t> </a:t>
            </a:r>
            <a:r>
              <a:rPr lang="en-US" dirty="0" err="1">
                <a:solidFill>
                  <a:srgbClr val="00B050"/>
                </a:solidFill>
              </a:rPr>
              <a:t>mengsels</a:t>
            </a:r>
            <a:r>
              <a:rPr lang="en-US" dirty="0">
                <a:solidFill>
                  <a:srgbClr val="00B050"/>
                </a:solidFill>
              </a:rPr>
              <a:t> </a:t>
            </a:r>
            <a:r>
              <a:rPr lang="en-US" dirty="0"/>
              <a:t>in </a:t>
            </a:r>
            <a:r>
              <a:rPr lang="en-US" dirty="0" err="1"/>
              <a:t>handel</a:t>
            </a:r>
            <a:r>
              <a:rPr lang="en-US" dirty="0"/>
              <a:t>, </a:t>
            </a:r>
            <a:r>
              <a:rPr lang="en-US" dirty="0" err="1"/>
              <a:t>waardoor</a:t>
            </a:r>
            <a:r>
              <a:rPr lang="en-US" dirty="0"/>
              <a:t> je maar </a:t>
            </a:r>
            <a:r>
              <a:rPr lang="en-US" dirty="0" err="1"/>
              <a:t>één</a:t>
            </a:r>
            <a:r>
              <a:rPr lang="en-US" dirty="0"/>
              <a:t> product </a:t>
            </a:r>
            <a:r>
              <a:rPr lang="en-US" dirty="0" err="1"/>
              <a:t>hoeft</a:t>
            </a:r>
            <a:r>
              <a:rPr lang="en-US" dirty="0"/>
              <a:t> </a:t>
            </a:r>
            <a:r>
              <a:rPr lang="en-US" dirty="0" err="1"/>
              <a:t>te</a:t>
            </a:r>
            <a:r>
              <a:rPr lang="en-US" dirty="0"/>
              <a:t> </a:t>
            </a:r>
            <a:r>
              <a:rPr lang="en-US" dirty="0" err="1"/>
              <a:t>verschaffen</a:t>
            </a:r>
            <a:r>
              <a:rPr lang="en-US" dirty="0"/>
              <a:t>.  </a:t>
            </a:r>
            <a:r>
              <a:rPr lang="en-US" dirty="0" err="1"/>
              <a:t>Regelmatig</a:t>
            </a:r>
            <a:r>
              <a:rPr lang="en-US" dirty="0"/>
              <a:t> </a:t>
            </a:r>
            <a:r>
              <a:rPr lang="en-US" dirty="0" err="1"/>
              <a:t>verversen</a:t>
            </a:r>
            <a:r>
              <a:rPr lang="en-US" dirty="0"/>
              <a:t>.</a:t>
            </a:r>
          </a:p>
        </p:txBody>
      </p:sp>
    </p:spTree>
    <p:extLst>
      <p:ext uri="{BB962C8B-B14F-4D97-AF65-F5344CB8AC3E}">
        <p14:creationId xmlns:p14="http://schemas.microsoft.com/office/powerpoint/2010/main" val="316182263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xmlns="" id="{5008086B-6DFB-4F13-8EC8-2AA4B0340090}"/>
              </a:ext>
            </a:extLst>
          </p:cNvPr>
          <p:cNvSpPr>
            <a:spLocks noGrp="1"/>
          </p:cNvSpPr>
          <p:nvPr>
            <p:ph type="title"/>
          </p:nvPr>
        </p:nvSpPr>
        <p:spPr/>
        <p:txBody>
          <a:bodyPr/>
          <a:lstStyle/>
          <a:p>
            <a:r>
              <a:rPr lang="en-US" dirty="0">
                <a:solidFill>
                  <a:schemeClr val="tx2"/>
                </a:solidFill>
              </a:rPr>
              <a:t>7. </a:t>
            </a:r>
            <a:r>
              <a:rPr lang="en-US" dirty="0" err="1">
                <a:solidFill>
                  <a:schemeClr val="tx2"/>
                </a:solidFill>
              </a:rPr>
              <a:t>Voedings-supplementen</a:t>
            </a:r>
            <a:r>
              <a:rPr lang="en-US" dirty="0">
                <a:solidFill>
                  <a:schemeClr val="tx2"/>
                </a:solidFill>
              </a:rPr>
              <a:t/>
            </a:r>
            <a:br>
              <a:rPr lang="en-US" dirty="0">
                <a:solidFill>
                  <a:schemeClr val="tx2"/>
                </a:solidFill>
              </a:rPr>
            </a:br>
            <a:r>
              <a:rPr lang="en-US" dirty="0">
                <a:solidFill>
                  <a:schemeClr val="tx2"/>
                </a:solidFill>
              </a:rPr>
              <a:t>voor </a:t>
            </a:r>
            <a:r>
              <a:rPr lang="en-US" dirty="0" err="1">
                <a:solidFill>
                  <a:schemeClr val="tx2"/>
                </a:solidFill>
              </a:rPr>
              <a:t>kanaries</a:t>
            </a:r>
            <a:endParaRPr lang="en-US" dirty="0">
              <a:solidFill>
                <a:schemeClr val="tx2"/>
              </a:solidFill>
            </a:endParaRPr>
          </a:p>
        </p:txBody>
      </p:sp>
      <p:sp>
        <p:nvSpPr>
          <p:cNvPr id="7" name="Text Placeholder 6">
            <a:extLst>
              <a:ext uri="{FF2B5EF4-FFF2-40B4-BE49-F238E27FC236}">
                <a16:creationId xmlns:a16="http://schemas.microsoft.com/office/drawing/2014/main" xmlns="" id="{1BBF06D3-FC74-4F58-B4FD-75506A1DE90E}"/>
              </a:ext>
            </a:extLst>
          </p:cNvPr>
          <p:cNvSpPr>
            <a:spLocks noGrp="1"/>
          </p:cNvSpPr>
          <p:nvPr>
            <p:ph type="body" idx="1"/>
          </p:nvPr>
        </p:nvSpPr>
        <p:spPr>
          <a:xfrm>
            <a:off x="2914650" y="4672583"/>
            <a:ext cx="5486400" cy="1140987"/>
          </a:xfrm>
        </p:spPr>
        <p:txBody>
          <a:bodyPr>
            <a:normAutofit/>
          </a:bodyPr>
          <a:lstStyle/>
          <a:p>
            <a:r>
              <a:rPr lang="en-US" dirty="0" err="1">
                <a:solidFill>
                  <a:srgbClr val="0070C0"/>
                </a:solidFill>
              </a:rPr>
              <a:t>Productlijnen</a:t>
            </a:r>
            <a:r>
              <a:rPr lang="en-US" dirty="0">
                <a:solidFill>
                  <a:srgbClr val="0070C0"/>
                </a:solidFill>
              </a:rPr>
              <a:t> van </a:t>
            </a:r>
            <a:r>
              <a:rPr lang="en-US" dirty="0" err="1">
                <a:solidFill>
                  <a:srgbClr val="0070C0"/>
                </a:solidFill>
              </a:rPr>
              <a:t>bekende</a:t>
            </a:r>
            <a:r>
              <a:rPr lang="en-US" dirty="0">
                <a:solidFill>
                  <a:srgbClr val="0070C0"/>
                </a:solidFill>
              </a:rPr>
              <a:t> </a:t>
            </a:r>
            <a:r>
              <a:rPr lang="en-US" dirty="0" err="1">
                <a:solidFill>
                  <a:srgbClr val="0070C0"/>
                </a:solidFill>
              </a:rPr>
              <a:t>ontwikkelaars</a:t>
            </a:r>
            <a:endParaRPr lang="en-US" dirty="0"/>
          </a:p>
        </p:txBody>
      </p:sp>
      <p:sp>
        <p:nvSpPr>
          <p:cNvPr id="4" name="Date Placeholder 3">
            <a:extLst>
              <a:ext uri="{FF2B5EF4-FFF2-40B4-BE49-F238E27FC236}">
                <a16:creationId xmlns:a16="http://schemas.microsoft.com/office/drawing/2014/main" xmlns="" id="{9CA0E9F1-A073-4C18-AA43-AECF7B52B8E9}"/>
              </a:ext>
            </a:extLst>
          </p:cNvPr>
          <p:cNvSpPr>
            <a:spLocks noGrp="1"/>
          </p:cNvSpPr>
          <p:nvPr>
            <p:ph type="dt" sz="half" idx="10"/>
          </p:nvPr>
        </p:nvSpPr>
        <p:spPr/>
        <p:txBody>
          <a:bodyPr/>
          <a:lstStyle/>
          <a:p>
            <a:r>
              <a:rPr lang="en-US"/>
              <a:t>06-Feb-24</a:t>
            </a:r>
            <a:endParaRPr lang="en-US" dirty="0"/>
          </a:p>
        </p:txBody>
      </p:sp>
      <p:sp>
        <p:nvSpPr>
          <p:cNvPr id="5" name="Slide Number Placeholder 4">
            <a:extLst>
              <a:ext uri="{FF2B5EF4-FFF2-40B4-BE49-F238E27FC236}">
                <a16:creationId xmlns:a16="http://schemas.microsoft.com/office/drawing/2014/main" xmlns="" id="{FF897473-FAE1-4C31-A268-B36F1E1FBBC9}"/>
              </a:ext>
            </a:extLst>
          </p:cNvPr>
          <p:cNvSpPr>
            <a:spLocks noGrp="1"/>
          </p:cNvSpPr>
          <p:nvPr>
            <p:ph type="sldNum" sz="quarter" idx="12"/>
          </p:nvPr>
        </p:nvSpPr>
        <p:spPr/>
        <p:txBody>
          <a:bodyPr/>
          <a:lstStyle/>
          <a:p>
            <a:fld id="{4FAB73BC-B049-4115-A692-8D63A059BFB8}" type="slidenum">
              <a:rPr lang="en-US" smtClean="0"/>
              <a:pPr/>
              <a:t>64</a:t>
            </a:fld>
            <a:endParaRPr lang="en-US" dirty="0"/>
          </a:p>
        </p:txBody>
      </p:sp>
      <p:sp>
        <p:nvSpPr>
          <p:cNvPr id="2" name="Footer Placeholder 1">
            <a:extLst>
              <a:ext uri="{FF2B5EF4-FFF2-40B4-BE49-F238E27FC236}">
                <a16:creationId xmlns:a16="http://schemas.microsoft.com/office/drawing/2014/main" xmlns="" id="{48729880-1C0D-A479-A5E8-949487DD7D20}"/>
              </a:ext>
            </a:extLst>
          </p:cNvPr>
          <p:cNvSpPr>
            <a:spLocks noGrp="1"/>
          </p:cNvSpPr>
          <p:nvPr>
            <p:ph type="ftr" sz="quarter" idx="11"/>
          </p:nvPr>
        </p:nvSpPr>
        <p:spPr/>
        <p:txBody>
          <a:bodyPr/>
          <a:lstStyle/>
          <a:p>
            <a:r>
              <a:rPr lang="nl-NL"/>
              <a:t>Omstandigheden voor de Kleurkanariekweek: Voeding</a:t>
            </a:r>
            <a:endParaRPr lang="en-US" dirty="0"/>
          </a:p>
        </p:txBody>
      </p:sp>
    </p:spTree>
    <p:extLst>
      <p:ext uri="{BB962C8B-B14F-4D97-AF65-F5344CB8AC3E}">
        <p14:creationId xmlns:p14="http://schemas.microsoft.com/office/powerpoint/2010/main" val="291183949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6F33BF5-B428-4486-B06D-EFFDE700F2EE}"/>
              </a:ext>
            </a:extLst>
          </p:cNvPr>
          <p:cNvSpPr>
            <a:spLocks noGrp="1"/>
          </p:cNvSpPr>
          <p:nvPr>
            <p:ph type="title"/>
          </p:nvPr>
        </p:nvSpPr>
        <p:spPr>
          <a:xfrm>
            <a:off x="97409" y="1023170"/>
            <a:ext cx="2427677" cy="4601183"/>
          </a:xfrm>
        </p:spPr>
        <p:txBody>
          <a:bodyPr/>
          <a:lstStyle/>
          <a:p>
            <a:r>
              <a:rPr lang="en-US" dirty="0"/>
              <a:t>De </a:t>
            </a:r>
            <a:r>
              <a:rPr lang="en-US" dirty="0" err="1"/>
              <a:t>terreur</a:t>
            </a:r>
            <a:r>
              <a:rPr lang="en-US" dirty="0"/>
              <a:t> van de </a:t>
            </a:r>
            <a:r>
              <a:rPr lang="en-US" dirty="0" err="1"/>
              <a:t>voedings</a:t>
            </a:r>
            <a:r>
              <a:rPr lang="en-US" dirty="0"/>
              <a:t>- </a:t>
            </a:r>
            <a:r>
              <a:rPr lang="en-US" dirty="0" err="1"/>
              <a:t>supplementen</a:t>
            </a:r>
            <a:endParaRPr lang="en-US" dirty="0"/>
          </a:p>
        </p:txBody>
      </p:sp>
      <p:sp>
        <p:nvSpPr>
          <p:cNvPr id="3" name="Date Placeholder 2">
            <a:extLst>
              <a:ext uri="{FF2B5EF4-FFF2-40B4-BE49-F238E27FC236}">
                <a16:creationId xmlns:a16="http://schemas.microsoft.com/office/drawing/2014/main" xmlns="" id="{B185AF16-CCB8-4DA6-860C-1C1DBF4C7713}"/>
              </a:ext>
            </a:extLst>
          </p:cNvPr>
          <p:cNvSpPr>
            <a:spLocks noGrp="1"/>
          </p:cNvSpPr>
          <p:nvPr>
            <p:ph type="dt" sz="half" idx="10"/>
          </p:nvPr>
        </p:nvSpPr>
        <p:spPr/>
        <p:txBody>
          <a:bodyPr/>
          <a:lstStyle/>
          <a:p>
            <a:r>
              <a:rPr lang="en-US"/>
              <a:t>06-Feb-24</a:t>
            </a:r>
            <a:endParaRPr lang="en-US" dirty="0"/>
          </a:p>
        </p:txBody>
      </p:sp>
      <p:sp>
        <p:nvSpPr>
          <p:cNvPr id="4" name="Slide Number Placeholder 3">
            <a:extLst>
              <a:ext uri="{FF2B5EF4-FFF2-40B4-BE49-F238E27FC236}">
                <a16:creationId xmlns:a16="http://schemas.microsoft.com/office/drawing/2014/main" xmlns="" id="{2BAE4F9D-FFC1-4F15-8D38-E680BC46D30D}"/>
              </a:ext>
            </a:extLst>
          </p:cNvPr>
          <p:cNvSpPr>
            <a:spLocks noGrp="1"/>
          </p:cNvSpPr>
          <p:nvPr>
            <p:ph type="sldNum" sz="quarter" idx="12"/>
          </p:nvPr>
        </p:nvSpPr>
        <p:spPr/>
        <p:txBody>
          <a:bodyPr/>
          <a:lstStyle/>
          <a:p>
            <a:fld id="{4FAB73BC-B049-4115-A692-8D63A059BFB8}" type="slidenum">
              <a:rPr lang="en-US" smtClean="0"/>
              <a:pPr/>
              <a:t>65</a:t>
            </a:fld>
            <a:endParaRPr lang="en-US" dirty="0"/>
          </a:p>
        </p:txBody>
      </p:sp>
      <p:pic>
        <p:nvPicPr>
          <p:cNvPr id="6" name="Picture 5">
            <a:extLst>
              <a:ext uri="{FF2B5EF4-FFF2-40B4-BE49-F238E27FC236}">
                <a16:creationId xmlns:a16="http://schemas.microsoft.com/office/drawing/2014/main" xmlns="" id="{69505FFB-EA7F-4A60-AE70-E9A50DD75156}"/>
              </a:ext>
            </a:extLst>
          </p:cNvPr>
          <p:cNvPicPr>
            <a:picLocks noChangeAspect="1"/>
          </p:cNvPicPr>
          <p:nvPr/>
        </p:nvPicPr>
        <p:blipFill>
          <a:blip r:embed="rId2"/>
          <a:stretch>
            <a:fillRect/>
          </a:stretch>
        </p:blipFill>
        <p:spPr>
          <a:xfrm>
            <a:off x="3017708" y="662489"/>
            <a:ext cx="5119613" cy="5481981"/>
          </a:xfrm>
          <a:prstGeom prst="rect">
            <a:avLst/>
          </a:prstGeom>
          <a:solidFill>
            <a:srgbClr val="FFFF99"/>
          </a:solidFill>
        </p:spPr>
      </p:pic>
      <p:sp>
        <p:nvSpPr>
          <p:cNvPr id="5" name="Footer Placeholder 4">
            <a:extLst>
              <a:ext uri="{FF2B5EF4-FFF2-40B4-BE49-F238E27FC236}">
                <a16:creationId xmlns:a16="http://schemas.microsoft.com/office/drawing/2014/main" xmlns="" id="{FD808DB4-33FB-036A-6213-8DC02FF1CDF7}"/>
              </a:ext>
            </a:extLst>
          </p:cNvPr>
          <p:cNvSpPr>
            <a:spLocks noGrp="1"/>
          </p:cNvSpPr>
          <p:nvPr>
            <p:ph type="ftr" sz="quarter" idx="11"/>
          </p:nvPr>
        </p:nvSpPr>
        <p:spPr/>
        <p:txBody>
          <a:bodyPr/>
          <a:lstStyle/>
          <a:p>
            <a:r>
              <a:rPr lang="nl-NL"/>
              <a:t>Omstandigheden voor de Kleurkanariekweek: Voeding</a:t>
            </a:r>
            <a:endParaRPr lang="en-US" dirty="0"/>
          </a:p>
        </p:txBody>
      </p:sp>
    </p:spTree>
    <p:extLst>
      <p:ext uri="{BB962C8B-B14F-4D97-AF65-F5344CB8AC3E}">
        <p14:creationId xmlns:p14="http://schemas.microsoft.com/office/powerpoint/2010/main" val="315339331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xmlns="" id="{667DE42C-A72B-679E-B91C-35164DD939EC}"/>
              </a:ext>
            </a:extLst>
          </p:cNvPr>
          <p:cNvSpPr>
            <a:spLocks noGrp="1"/>
          </p:cNvSpPr>
          <p:nvPr>
            <p:ph type="title"/>
          </p:nvPr>
        </p:nvSpPr>
        <p:spPr/>
        <p:txBody>
          <a:bodyPr/>
          <a:lstStyle/>
          <a:p>
            <a:r>
              <a:rPr lang="en-US" dirty="0" err="1"/>
              <a:t>Basisvoeding</a:t>
            </a:r>
            <a:r>
              <a:rPr lang="en-US" dirty="0"/>
              <a:t> </a:t>
            </a:r>
            <a:r>
              <a:rPr lang="en-US" dirty="0" err="1"/>
              <a:t>Aanvullen</a:t>
            </a:r>
            <a:r>
              <a:rPr lang="en-US" dirty="0"/>
              <a:t> en </a:t>
            </a:r>
            <a:r>
              <a:rPr lang="en-US" dirty="0" err="1"/>
              <a:t>Voorkomen</a:t>
            </a:r>
            <a:r>
              <a:rPr lang="en-US" dirty="0"/>
              <a:t> van </a:t>
            </a:r>
            <a:r>
              <a:rPr lang="en-US" dirty="0" err="1"/>
              <a:t>Ziektes</a:t>
            </a:r>
            <a:endParaRPr lang="en-US" dirty="0"/>
          </a:p>
        </p:txBody>
      </p:sp>
      <p:sp>
        <p:nvSpPr>
          <p:cNvPr id="6" name="Content Placeholder 5">
            <a:extLst>
              <a:ext uri="{FF2B5EF4-FFF2-40B4-BE49-F238E27FC236}">
                <a16:creationId xmlns:a16="http://schemas.microsoft.com/office/drawing/2014/main" xmlns="" id="{95271626-7478-6CC3-1BBD-3A2CAFE523CB}"/>
              </a:ext>
            </a:extLst>
          </p:cNvPr>
          <p:cNvSpPr>
            <a:spLocks noGrp="1"/>
          </p:cNvSpPr>
          <p:nvPr>
            <p:ph idx="1"/>
          </p:nvPr>
        </p:nvSpPr>
        <p:spPr>
          <a:xfrm>
            <a:off x="2901951" y="864108"/>
            <a:ext cx="5486400" cy="5492244"/>
          </a:xfrm>
        </p:spPr>
        <p:txBody>
          <a:bodyPr>
            <a:normAutofit lnSpcReduction="10000"/>
          </a:bodyPr>
          <a:lstStyle/>
          <a:p>
            <a:r>
              <a:rPr lang="en-US" sz="2400" dirty="0">
                <a:solidFill>
                  <a:schemeClr val="tx2"/>
                </a:solidFill>
              </a:rPr>
              <a:t>Verschillende </a:t>
            </a:r>
            <a:r>
              <a:rPr lang="en-US" sz="2400" dirty="0" err="1">
                <a:solidFill>
                  <a:srgbClr val="0070C0"/>
                </a:solidFill>
              </a:rPr>
              <a:t>dierenartsen</a:t>
            </a:r>
            <a:r>
              <a:rPr lang="en-US" sz="2400" dirty="0">
                <a:solidFill>
                  <a:schemeClr val="tx2"/>
                </a:solidFill>
              </a:rPr>
              <a:t> en </a:t>
            </a:r>
            <a:r>
              <a:rPr lang="en-US" sz="2400" dirty="0" err="1">
                <a:solidFill>
                  <a:srgbClr val="0070C0"/>
                </a:solidFill>
              </a:rPr>
              <a:t>farmacologen</a:t>
            </a:r>
            <a:r>
              <a:rPr lang="en-US" sz="2400" dirty="0">
                <a:solidFill>
                  <a:schemeClr val="tx2"/>
                </a:solidFill>
              </a:rPr>
              <a:t> </a:t>
            </a:r>
            <a:r>
              <a:rPr lang="en-US" sz="2400" dirty="0" err="1">
                <a:solidFill>
                  <a:schemeClr val="tx2"/>
                </a:solidFill>
              </a:rPr>
              <a:t>hebben</a:t>
            </a:r>
            <a:r>
              <a:rPr lang="en-US" sz="2400" dirty="0">
                <a:solidFill>
                  <a:schemeClr val="tx2"/>
                </a:solidFill>
              </a:rPr>
              <a:t> </a:t>
            </a:r>
            <a:r>
              <a:rPr lang="en-US" sz="2400" dirty="0" err="1">
                <a:solidFill>
                  <a:schemeClr val="tx2"/>
                </a:solidFill>
              </a:rPr>
              <a:t>daar</a:t>
            </a:r>
            <a:r>
              <a:rPr lang="en-US" sz="2400" dirty="0">
                <a:solidFill>
                  <a:schemeClr val="tx2"/>
                </a:solidFill>
              </a:rPr>
              <a:t> </a:t>
            </a:r>
            <a:r>
              <a:rPr lang="en-US" sz="2400" dirty="0" err="1">
                <a:solidFill>
                  <a:srgbClr val="0070C0"/>
                </a:solidFill>
              </a:rPr>
              <a:t>productlijnen</a:t>
            </a:r>
            <a:r>
              <a:rPr lang="en-US" sz="2400" dirty="0">
                <a:solidFill>
                  <a:schemeClr val="tx2"/>
                </a:solidFill>
              </a:rPr>
              <a:t> voor </a:t>
            </a:r>
            <a:r>
              <a:rPr lang="en-US" sz="2400" dirty="0" err="1">
                <a:solidFill>
                  <a:schemeClr val="tx2"/>
                </a:solidFill>
              </a:rPr>
              <a:t>ontwikkeld</a:t>
            </a:r>
            <a:r>
              <a:rPr lang="en-US" sz="2400" dirty="0">
                <a:solidFill>
                  <a:schemeClr val="tx2"/>
                </a:solidFill>
              </a:rPr>
              <a:t>:</a:t>
            </a:r>
          </a:p>
          <a:p>
            <a:pPr lvl="1"/>
            <a:r>
              <a:rPr lang="en-US" sz="2200" dirty="0">
                <a:solidFill>
                  <a:schemeClr val="tx2"/>
                </a:solidFill>
              </a:rPr>
              <a:t>COMED Science 4 Animals</a:t>
            </a:r>
            <a:endParaRPr lang="en-US" sz="2400" dirty="0">
              <a:solidFill>
                <a:schemeClr val="tx2"/>
              </a:solidFill>
            </a:endParaRPr>
          </a:p>
          <a:p>
            <a:pPr lvl="1"/>
            <a:r>
              <a:rPr lang="en-US" sz="2200" dirty="0">
                <a:solidFill>
                  <a:schemeClr val="tx2"/>
                </a:solidFill>
              </a:rPr>
              <a:t>Pantex-</a:t>
            </a:r>
            <a:r>
              <a:rPr lang="en-US" sz="2200" dirty="0" err="1">
                <a:solidFill>
                  <a:schemeClr val="tx2"/>
                </a:solidFill>
              </a:rPr>
              <a:t>Coutteel</a:t>
            </a:r>
            <a:r>
              <a:rPr lang="en-US" sz="2200" dirty="0">
                <a:solidFill>
                  <a:schemeClr val="tx2"/>
                </a:solidFill>
              </a:rPr>
              <a:t> (via </a:t>
            </a:r>
            <a:r>
              <a:rPr lang="en-US" sz="2200" dirty="0" err="1">
                <a:solidFill>
                  <a:schemeClr val="tx2"/>
                </a:solidFill>
              </a:rPr>
              <a:t>Giantel</a:t>
            </a:r>
            <a:r>
              <a:rPr lang="en-US" sz="2200" dirty="0">
                <a:solidFill>
                  <a:schemeClr val="tx2"/>
                </a:solidFill>
              </a:rPr>
              <a:t>)</a:t>
            </a:r>
          </a:p>
          <a:p>
            <a:pPr lvl="1"/>
            <a:r>
              <a:rPr lang="en-US" sz="2200" dirty="0">
                <a:solidFill>
                  <a:schemeClr val="tx2"/>
                </a:solidFill>
              </a:rPr>
              <a:t>Schroeder-</a:t>
            </a:r>
            <a:r>
              <a:rPr lang="en-US" sz="2200" dirty="0" err="1">
                <a:solidFill>
                  <a:schemeClr val="tx2"/>
                </a:solidFill>
              </a:rPr>
              <a:t>Tollisan</a:t>
            </a:r>
            <a:endParaRPr lang="en-US" sz="2200" dirty="0">
              <a:solidFill>
                <a:schemeClr val="tx2"/>
              </a:solidFill>
            </a:endParaRPr>
          </a:p>
          <a:p>
            <a:pPr lvl="1"/>
            <a:r>
              <a:rPr lang="en-US" sz="2200" dirty="0" err="1">
                <a:solidFill>
                  <a:schemeClr val="tx2"/>
                </a:solidFill>
              </a:rPr>
              <a:t>GreenVet</a:t>
            </a:r>
            <a:r>
              <a:rPr lang="en-US" sz="2200" dirty="0">
                <a:solidFill>
                  <a:schemeClr val="tx2"/>
                </a:solidFill>
              </a:rPr>
              <a:t> </a:t>
            </a:r>
            <a:r>
              <a:rPr lang="en-US" sz="2200" dirty="0" err="1">
                <a:solidFill>
                  <a:schemeClr val="tx2"/>
                </a:solidFill>
              </a:rPr>
              <a:t>Fitoterapia</a:t>
            </a:r>
            <a:r>
              <a:rPr lang="en-US" sz="2200" dirty="0">
                <a:solidFill>
                  <a:schemeClr val="tx2"/>
                </a:solidFill>
              </a:rPr>
              <a:t> </a:t>
            </a:r>
            <a:r>
              <a:rPr lang="en-US" sz="2200" dirty="0" err="1">
                <a:solidFill>
                  <a:schemeClr val="tx2"/>
                </a:solidFill>
              </a:rPr>
              <a:t>Veterinaria</a:t>
            </a:r>
            <a:endParaRPr lang="en-US" sz="2200" dirty="0">
              <a:solidFill>
                <a:schemeClr val="tx2"/>
              </a:solidFill>
            </a:endParaRPr>
          </a:p>
          <a:p>
            <a:r>
              <a:rPr lang="en-US" sz="2400" dirty="0" err="1">
                <a:solidFill>
                  <a:schemeClr val="tx2"/>
                </a:solidFill>
              </a:rPr>
              <a:t>Gebruik</a:t>
            </a:r>
            <a:r>
              <a:rPr lang="en-US" sz="2400" dirty="0">
                <a:solidFill>
                  <a:schemeClr val="tx2"/>
                </a:solidFill>
              </a:rPr>
              <a:t> </a:t>
            </a:r>
            <a:r>
              <a:rPr lang="en-US" sz="2400" dirty="0" err="1">
                <a:solidFill>
                  <a:srgbClr val="C00000"/>
                </a:solidFill>
              </a:rPr>
              <a:t>afhankelijk</a:t>
            </a:r>
            <a:r>
              <a:rPr lang="en-US" sz="2400" dirty="0">
                <a:solidFill>
                  <a:srgbClr val="C00000"/>
                </a:solidFill>
              </a:rPr>
              <a:t> van de </a:t>
            </a:r>
            <a:r>
              <a:rPr lang="en-US" sz="2400" dirty="0" err="1">
                <a:solidFill>
                  <a:srgbClr val="C00000"/>
                </a:solidFill>
              </a:rPr>
              <a:t>periode</a:t>
            </a:r>
            <a:endParaRPr lang="en-US" sz="2400" dirty="0">
              <a:solidFill>
                <a:srgbClr val="C00000"/>
              </a:solidFill>
            </a:endParaRPr>
          </a:p>
          <a:p>
            <a:r>
              <a:rPr lang="en-US" sz="2400" dirty="0" err="1">
                <a:solidFill>
                  <a:schemeClr val="tx2"/>
                </a:solidFill>
              </a:rPr>
              <a:t>Verkrijgbaar</a:t>
            </a:r>
            <a:r>
              <a:rPr lang="en-US" sz="2400" dirty="0">
                <a:solidFill>
                  <a:schemeClr val="tx2"/>
                </a:solidFill>
              </a:rPr>
              <a:t> via Internet en/of de </a:t>
            </a:r>
            <a:r>
              <a:rPr lang="en-US" sz="2400" dirty="0" err="1">
                <a:solidFill>
                  <a:schemeClr val="tx2"/>
                </a:solidFill>
              </a:rPr>
              <a:t>grotere</a:t>
            </a:r>
            <a:r>
              <a:rPr lang="en-US" sz="2400" dirty="0">
                <a:solidFill>
                  <a:schemeClr val="tx2"/>
                </a:solidFill>
              </a:rPr>
              <a:t>, </a:t>
            </a:r>
            <a:r>
              <a:rPr lang="en-US" sz="2400" dirty="0" err="1">
                <a:solidFill>
                  <a:schemeClr val="tx2"/>
                </a:solidFill>
              </a:rPr>
              <a:t>gespecialiseerde</a:t>
            </a:r>
            <a:r>
              <a:rPr lang="en-US" sz="2400" dirty="0">
                <a:solidFill>
                  <a:schemeClr val="tx2"/>
                </a:solidFill>
              </a:rPr>
              <a:t> </a:t>
            </a:r>
            <a:r>
              <a:rPr lang="en-US" sz="2400" dirty="0" err="1">
                <a:solidFill>
                  <a:schemeClr val="tx2"/>
                </a:solidFill>
              </a:rPr>
              <a:t>dierenwinkels</a:t>
            </a:r>
            <a:endParaRPr lang="en-US" sz="2400" dirty="0">
              <a:solidFill>
                <a:schemeClr val="tx2"/>
              </a:solidFill>
            </a:endParaRPr>
          </a:p>
          <a:p>
            <a:pPr lvl="1"/>
            <a:r>
              <a:rPr lang="en-US" sz="2200" dirty="0">
                <a:solidFill>
                  <a:schemeClr val="tx2"/>
                </a:solidFill>
              </a:rPr>
              <a:t>In </a:t>
            </a:r>
            <a:r>
              <a:rPr lang="en-US" sz="2200" dirty="0" err="1">
                <a:solidFill>
                  <a:schemeClr val="tx2"/>
                </a:solidFill>
              </a:rPr>
              <a:t>sommige</a:t>
            </a:r>
            <a:r>
              <a:rPr lang="en-US" sz="2200" dirty="0">
                <a:solidFill>
                  <a:schemeClr val="tx2"/>
                </a:solidFill>
              </a:rPr>
              <a:t> </a:t>
            </a:r>
            <a:r>
              <a:rPr lang="en-US" sz="2200" dirty="0" err="1">
                <a:solidFill>
                  <a:schemeClr val="tx2"/>
                </a:solidFill>
              </a:rPr>
              <a:t>gevallen</a:t>
            </a:r>
            <a:r>
              <a:rPr lang="en-US" sz="2200" dirty="0">
                <a:solidFill>
                  <a:schemeClr val="tx2"/>
                </a:solidFill>
              </a:rPr>
              <a:t> </a:t>
            </a:r>
            <a:r>
              <a:rPr lang="en-US" sz="2200" dirty="0" err="1">
                <a:solidFill>
                  <a:schemeClr val="tx2"/>
                </a:solidFill>
              </a:rPr>
              <a:t>moet</a:t>
            </a:r>
            <a:r>
              <a:rPr lang="en-US" sz="2200" dirty="0">
                <a:solidFill>
                  <a:schemeClr val="tx2"/>
                </a:solidFill>
              </a:rPr>
              <a:t> men </a:t>
            </a:r>
            <a:r>
              <a:rPr lang="en-US" sz="2200" dirty="0" err="1">
                <a:solidFill>
                  <a:schemeClr val="tx2"/>
                </a:solidFill>
              </a:rPr>
              <a:t>een</a:t>
            </a:r>
            <a:r>
              <a:rPr lang="en-US" sz="2200" dirty="0">
                <a:solidFill>
                  <a:schemeClr val="tx2"/>
                </a:solidFill>
              </a:rPr>
              <a:t> </a:t>
            </a:r>
            <a:r>
              <a:rPr lang="en-US" sz="2200" dirty="0" err="1">
                <a:solidFill>
                  <a:schemeClr val="tx2"/>
                </a:solidFill>
              </a:rPr>
              <a:t>vragenlijst</a:t>
            </a:r>
            <a:r>
              <a:rPr lang="en-US" sz="2200" dirty="0">
                <a:solidFill>
                  <a:schemeClr val="tx2"/>
                </a:solidFill>
              </a:rPr>
              <a:t> </a:t>
            </a:r>
            <a:r>
              <a:rPr lang="en-US" sz="2200" dirty="0" err="1">
                <a:solidFill>
                  <a:schemeClr val="tx2"/>
                </a:solidFill>
              </a:rPr>
              <a:t>invullen</a:t>
            </a:r>
            <a:r>
              <a:rPr lang="en-US" sz="2200" dirty="0">
                <a:solidFill>
                  <a:schemeClr val="tx2"/>
                </a:solidFill>
              </a:rPr>
              <a:t> </a:t>
            </a:r>
            <a:r>
              <a:rPr lang="en-US" sz="2200" dirty="0" err="1">
                <a:solidFill>
                  <a:schemeClr val="tx2"/>
                </a:solidFill>
              </a:rPr>
              <a:t>als</a:t>
            </a:r>
            <a:r>
              <a:rPr lang="en-US" sz="2200" dirty="0">
                <a:solidFill>
                  <a:schemeClr val="tx2"/>
                </a:solidFill>
              </a:rPr>
              <a:t> pseudo-consult</a:t>
            </a:r>
          </a:p>
          <a:p>
            <a:r>
              <a:rPr lang="en-US" sz="2400" dirty="0">
                <a:solidFill>
                  <a:schemeClr val="tx2"/>
                </a:solidFill>
              </a:rPr>
              <a:t>Bij </a:t>
            </a:r>
            <a:r>
              <a:rPr lang="en-US" sz="2400" dirty="0" err="1">
                <a:solidFill>
                  <a:schemeClr val="tx2"/>
                </a:solidFill>
              </a:rPr>
              <a:t>voorkeur</a:t>
            </a:r>
            <a:r>
              <a:rPr lang="en-US" sz="2400" dirty="0">
                <a:solidFill>
                  <a:schemeClr val="tx2"/>
                </a:solidFill>
              </a:rPr>
              <a:t> </a:t>
            </a:r>
            <a:r>
              <a:rPr lang="en-US" sz="2400" dirty="0">
                <a:solidFill>
                  <a:srgbClr val="00B050"/>
                </a:solidFill>
              </a:rPr>
              <a:t>producten </a:t>
            </a:r>
            <a:r>
              <a:rPr lang="en-US" sz="2400" dirty="0" err="1">
                <a:solidFill>
                  <a:srgbClr val="00B050"/>
                </a:solidFill>
              </a:rPr>
              <a:t>uit</a:t>
            </a:r>
            <a:r>
              <a:rPr lang="en-US" sz="2400" dirty="0">
                <a:solidFill>
                  <a:srgbClr val="00B050"/>
                </a:solidFill>
              </a:rPr>
              <a:t> </a:t>
            </a:r>
            <a:r>
              <a:rPr lang="en-US" sz="2400" dirty="0" err="1">
                <a:solidFill>
                  <a:srgbClr val="00B050"/>
                </a:solidFill>
              </a:rPr>
              <a:t>één</a:t>
            </a:r>
            <a:r>
              <a:rPr lang="en-US" sz="2400" dirty="0">
                <a:solidFill>
                  <a:srgbClr val="00B050"/>
                </a:solidFill>
              </a:rPr>
              <a:t> </a:t>
            </a:r>
            <a:r>
              <a:rPr lang="en-US" sz="2400" dirty="0" err="1">
                <a:solidFill>
                  <a:srgbClr val="00B050"/>
                </a:solidFill>
              </a:rPr>
              <a:t>lijn</a:t>
            </a:r>
            <a:r>
              <a:rPr lang="en-US" sz="2400" dirty="0">
                <a:solidFill>
                  <a:schemeClr val="tx2"/>
                </a:solidFill>
              </a:rPr>
              <a:t> </a:t>
            </a:r>
            <a:r>
              <a:rPr lang="en-US" sz="2400" dirty="0" err="1">
                <a:solidFill>
                  <a:schemeClr val="tx2"/>
                </a:solidFill>
              </a:rPr>
              <a:t>gebruiken</a:t>
            </a:r>
            <a:r>
              <a:rPr lang="en-US" sz="2400" dirty="0">
                <a:solidFill>
                  <a:schemeClr val="tx2"/>
                </a:solidFill>
              </a:rPr>
              <a:t> </a:t>
            </a:r>
            <a:r>
              <a:rPr lang="en-US" sz="2400" dirty="0" err="1">
                <a:solidFill>
                  <a:schemeClr val="tx2"/>
                </a:solidFill>
              </a:rPr>
              <a:t>i.v.m</a:t>
            </a:r>
            <a:r>
              <a:rPr lang="en-US" sz="2400" dirty="0">
                <a:solidFill>
                  <a:schemeClr val="tx2"/>
                </a:solidFill>
              </a:rPr>
              <a:t>. </a:t>
            </a:r>
            <a:r>
              <a:rPr lang="en-US" sz="2400" dirty="0" err="1">
                <a:solidFill>
                  <a:schemeClr val="tx2"/>
                </a:solidFill>
              </a:rPr>
              <a:t>onderlinge</a:t>
            </a:r>
            <a:r>
              <a:rPr lang="en-US" sz="2400" dirty="0">
                <a:solidFill>
                  <a:schemeClr val="tx2"/>
                </a:solidFill>
              </a:rPr>
              <a:t> </a:t>
            </a:r>
            <a:r>
              <a:rPr lang="en-US" sz="2400" dirty="0" err="1">
                <a:solidFill>
                  <a:schemeClr val="tx2"/>
                </a:solidFill>
              </a:rPr>
              <a:t>afstemming</a:t>
            </a:r>
            <a:endParaRPr lang="en-US" sz="2400" dirty="0">
              <a:solidFill>
                <a:schemeClr val="tx2"/>
              </a:solidFill>
            </a:endParaRPr>
          </a:p>
          <a:p>
            <a:pPr lvl="1"/>
            <a:r>
              <a:rPr lang="en-US" sz="2200" dirty="0">
                <a:solidFill>
                  <a:schemeClr val="tx2"/>
                </a:solidFill>
              </a:rPr>
              <a:t>Of </a:t>
            </a:r>
            <a:r>
              <a:rPr lang="en-US" sz="2200" dirty="0" err="1">
                <a:solidFill>
                  <a:schemeClr val="tx2"/>
                </a:solidFill>
              </a:rPr>
              <a:t>zelf</a:t>
            </a:r>
            <a:r>
              <a:rPr lang="en-US" sz="2200" dirty="0">
                <a:solidFill>
                  <a:schemeClr val="tx2"/>
                </a:solidFill>
              </a:rPr>
              <a:t> heel </a:t>
            </a:r>
            <a:r>
              <a:rPr lang="en-US" sz="2200" dirty="0" err="1">
                <a:solidFill>
                  <a:schemeClr val="tx2"/>
                </a:solidFill>
              </a:rPr>
              <a:t>goed</a:t>
            </a:r>
            <a:r>
              <a:rPr lang="en-US" sz="2200" dirty="0">
                <a:solidFill>
                  <a:schemeClr val="tx2"/>
                </a:solidFill>
              </a:rPr>
              <a:t> </a:t>
            </a:r>
            <a:r>
              <a:rPr lang="en-US" sz="2200" dirty="0" err="1">
                <a:solidFill>
                  <a:schemeClr val="tx2"/>
                </a:solidFill>
              </a:rPr>
              <a:t>controleren</a:t>
            </a:r>
            <a:r>
              <a:rPr lang="en-US" sz="2200" dirty="0">
                <a:solidFill>
                  <a:schemeClr val="tx2"/>
                </a:solidFill>
              </a:rPr>
              <a:t> op </a:t>
            </a:r>
            <a:r>
              <a:rPr lang="en-US" sz="2200" dirty="0" err="1">
                <a:solidFill>
                  <a:schemeClr val="tx2"/>
                </a:solidFill>
              </a:rPr>
              <a:t>mogelijke</a:t>
            </a:r>
            <a:r>
              <a:rPr lang="en-US" sz="2200" dirty="0">
                <a:solidFill>
                  <a:schemeClr val="tx2"/>
                </a:solidFill>
              </a:rPr>
              <a:t> doublures of </a:t>
            </a:r>
            <a:r>
              <a:rPr lang="en-US" sz="2200" dirty="0" err="1">
                <a:solidFill>
                  <a:schemeClr val="tx2"/>
                </a:solidFill>
              </a:rPr>
              <a:t>tekorten</a:t>
            </a:r>
            <a:r>
              <a:rPr lang="en-US" sz="2200" dirty="0">
                <a:solidFill>
                  <a:schemeClr val="tx2"/>
                </a:solidFill>
              </a:rPr>
              <a:t>.</a:t>
            </a:r>
            <a:endParaRPr lang="en-US" sz="2200" dirty="0"/>
          </a:p>
        </p:txBody>
      </p:sp>
      <p:sp>
        <p:nvSpPr>
          <p:cNvPr id="3" name="Date Placeholder 2">
            <a:extLst>
              <a:ext uri="{FF2B5EF4-FFF2-40B4-BE49-F238E27FC236}">
                <a16:creationId xmlns:a16="http://schemas.microsoft.com/office/drawing/2014/main" xmlns="" id="{93ACFFE4-ECC6-C27D-42DC-9E30E5620E2E}"/>
              </a:ext>
            </a:extLst>
          </p:cNvPr>
          <p:cNvSpPr>
            <a:spLocks noGrp="1"/>
          </p:cNvSpPr>
          <p:nvPr>
            <p:ph type="dt" sz="half" idx="10"/>
          </p:nvPr>
        </p:nvSpPr>
        <p:spPr/>
        <p:txBody>
          <a:bodyPr/>
          <a:lstStyle/>
          <a:p>
            <a:r>
              <a:rPr lang="en-US"/>
              <a:t>06-Feb-24</a:t>
            </a:r>
            <a:endParaRPr lang="en-US" dirty="0"/>
          </a:p>
        </p:txBody>
      </p:sp>
      <p:sp>
        <p:nvSpPr>
          <p:cNvPr id="4" name="Slide Number Placeholder 3">
            <a:extLst>
              <a:ext uri="{FF2B5EF4-FFF2-40B4-BE49-F238E27FC236}">
                <a16:creationId xmlns:a16="http://schemas.microsoft.com/office/drawing/2014/main" xmlns="" id="{2BBCBB60-4825-8E7F-0BDB-B16BDD6E9FC9}"/>
              </a:ext>
            </a:extLst>
          </p:cNvPr>
          <p:cNvSpPr>
            <a:spLocks noGrp="1"/>
          </p:cNvSpPr>
          <p:nvPr>
            <p:ph type="sldNum" sz="quarter" idx="12"/>
          </p:nvPr>
        </p:nvSpPr>
        <p:spPr/>
        <p:txBody>
          <a:bodyPr/>
          <a:lstStyle/>
          <a:p>
            <a:fld id="{4FAB73BC-B049-4115-A692-8D63A059BFB8}" type="slidenum">
              <a:rPr lang="en-US" smtClean="0"/>
              <a:pPr/>
              <a:t>66</a:t>
            </a:fld>
            <a:endParaRPr lang="en-US" dirty="0"/>
          </a:p>
        </p:txBody>
      </p:sp>
      <p:sp>
        <p:nvSpPr>
          <p:cNvPr id="7" name="Footer Placeholder 6">
            <a:extLst>
              <a:ext uri="{FF2B5EF4-FFF2-40B4-BE49-F238E27FC236}">
                <a16:creationId xmlns:a16="http://schemas.microsoft.com/office/drawing/2014/main" xmlns="" id="{29DDE0B8-0A22-D250-E8E1-3913EAF6C483}"/>
              </a:ext>
            </a:extLst>
          </p:cNvPr>
          <p:cNvSpPr>
            <a:spLocks noGrp="1"/>
          </p:cNvSpPr>
          <p:nvPr>
            <p:ph type="ftr" sz="quarter" idx="11"/>
          </p:nvPr>
        </p:nvSpPr>
        <p:spPr/>
        <p:txBody>
          <a:bodyPr/>
          <a:lstStyle/>
          <a:p>
            <a:r>
              <a:rPr lang="nl-NL"/>
              <a:t>Omstandigheden voor de Kleurkanariekweek: Voeding</a:t>
            </a:r>
            <a:endParaRPr lang="en-US" dirty="0"/>
          </a:p>
        </p:txBody>
      </p:sp>
    </p:spTree>
    <p:extLst>
      <p:ext uri="{BB962C8B-B14F-4D97-AF65-F5344CB8AC3E}">
        <p14:creationId xmlns:p14="http://schemas.microsoft.com/office/powerpoint/2010/main" val="129227523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xmlns="" id="{1C92E789-9793-4459-99B3-001DF4955151}"/>
              </a:ext>
            </a:extLst>
          </p:cNvPr>
          <p:cNvSpPr>
            <a:spLocks noGrp="1"/>
          </p:cNvSpPr>
          <p:nvPr>
            <p:ph type="title"/>
          </p:nvPr>
        </p:nvSpPr>
        <p:spPr>
          <a:xfrm>
            <a:off x="67112" y="1123838"/>
            <a:ext cx="2533475" cy="4601183"/>
          </a:xfrm>
        </p:spPr>
        <p:txBody>
          <a:bodyPr/>
          <a:lstStyle/>
          <a:p>
            <a:r>
              <a:rPr lang="en-US" dirty="0" err="1"/>
              <a:t>Supplementen</a:t>
            </a:r>
            <a:r>
              <a:rPr lang="en-US" dirty="0"/>
              <a:t> COMED</a:t>
            </a:r>
          </a:p>
        </p:txBody>
      </p:sp>
      <p:sp>
        <p:nvSpPr>
          <p:cNvPr id="4" name="Date Placeholder 3">
            <a:extLst>
              <a:ext uri="{FF2B5EF4-FFF2-40B4-BE49-F238E27FC236}">
                <a16:creationId xmlns:a16="http://schemas.microsoft.com/office/drawing/2014/main" xmlns="" id="{82ADAC23-1BCE-4158-88AC-519515892678}"/>
              </a:ext>
            </a:extLst>
          </p:cNvPr>
          <p:cNvSpPr>
            <a:spLocks noGrp="1"/>
          </p:cNvSpPr>
          <p:nvPr>
            <p:ph type="dt" sz="half" idx="10"/>
          </p:nvPr>
        </p:nvSpPr>
        <p:spPr/>
        <p:txBody>
          <a:bodyPr/>
          <a:lstStyle/>
          <a:p>
            <a:r>
              <a:rPr lang="en-US"/>
              <a:t>06-Feb-24</a:t>
            </a:r>
            <a:endParaRPr lang="en-US" dirty="0"/>
          </a:p>
        </p:txBody>
      </p:sp>
      <p:sp>
        <p:nvSpPr>
          <p:cNvPr id="5" name="Slide Number Placeholder 4">
            <a:extLst>
              <a:ext uri="{FF2B5EF4-FFF2-40B4-BE49-F238E27FC236}">
                <a16:creationId xmlns:a16="http://schemas.microsoft.com/office/drawing/2014/main" xmlns="" id="{577198AE-C6F7-49B6-B98F-6F61136C14F7}"/>
              </a:ext>
            </a:extLst>
          </p:cNvPr>
          <p:cNvSpPr>
            <a:spLocks noGrp="1"/>
          </p:cNvSpPr>
          <p:nvPr>
            <p:ph type="sldNum" sz="quarter" idx="12"/>
          </p:nvPr>
        </p:nvSpPr>
        <p:spPr/>
        <p:txBody>
          <a:bodyPr/>
          <a:lstStyle/>
          <a:p>
            <a:fld id="{4FAB73BC-B049-4115-A692-8D63A059BFB8}" type="slidenum">
              <a:rPr lang="en-US" smtClean="0"/>
              <a:pPr/>
              <a:t>67</a:t>
            </a:fld>
            <a:endParaRPr lang="en-US" dirty="0"/>
          </a:p>
        </p:txBody>
      </p:sp>
      <p:pic>
        <p:nvPicPr>
          <p:cNvPr id="8" name="Picture 7">
            <a:extLst>
              <a:ext uri="{FF2B5EF4-FFF2-40B4-BE49-F238E27FC236}">
                <a16:creationId xmlns:a16="http://schemas.microsoft.com/office/drawing/2014/main" xmlns="" id="{2B66FE9A-C5F9-4934-BF1F-11A47859A048}"/>
              </a:ext>
            </a:extLst>
          </p:cNvPr>
          <p:cNvPicPr>
            <a:picLocks noChangeAspect="1"/>
          </p:cNvPicPr>
          <p:nvPr/>
        </p:nvPicPr>
        <p:blipFill>
          <a:blip r:embed="rId2"/>
          <a:stretch>
            <a:fillRect/>
          </a:stretch>
        </p:blipFill>
        <p:spPr>
          <a:xfrm>
            <a:off x="6309862" y="2256136"/>
            <a:ext cx="3331478" cy="3331478"/>
          </a:xfrm>
          <a:prstGeom prst="rect">
            <a:avLst/>
          </a:prstGeom>
        </p:spPr>
      </p:pic>
      <p:pic>
        <p:nvPicPr>
          <p:cNvPr id="10" name="Picture 9">
            <a:extLst>
              <a:ext uri="{FF2B5EF4-FFF2-40B4-BE49-F238E27FC236}">
                <a16:creationId xmlns:a16="http://schemas.microsoft.com/office/drawing/2014/main" xmlns="" id="{13A208F7-8BBA-4D70-B8F0-59BABC52CB98}"/>
              </a:ext>
            </a:extLst>
          </p:cNvPr>
          <p:cNvPicPr>
            <a:picLocks noChangeAspect="1"/>
          </p:cNvPicPr>
          <p:nvPr/>
        </p:nvPicPr>
        <p:blipFill>
          <a:blip r:embed="rId3"/>
          <a:stretch>
            <a:fillRect/>
          </a:stretch>
        </p:blipFill>
        <p:spPr>
          <a:xfrm>
            <a:off x="4073251" y="2940774"/>
            <a:ext cx="2456926" cy="2456926"/>
          </a:xfrm>
          <a:prstGeom prst="rect">
            <a:avLst/>
          </a:prstGeom>
        </p:spPr>
      </p:pic>
      <p:pic>
        <p:nvPicPr>
          <p:cNvPr id="12" name="Picture 11">
            <a:extLst>
              <a:ext uri="{FF2B5EF4-FFF2-40B4-BE49-F238E27FC236}">
                <a16:creationId xmlns:a16="http://schemas.microsoft.com/office/drawing/2014/main" xmlns="" id="{BF9F9661-9BF4-40EC-8E87-9F6732C64C43}"/>
              </a:ext>
            </a:extLst>
          </p:cNvPr>
          <p:cNvPicPr>
            <a:picLocks noChangeAspect="1"/>
          </p:cNvPicPr>
          <p:nvPr/>
        </p:nvPicPr>
        <p:blipFill>
          <a:blip r:embed="rId4"/>
          <a:stretch>
            <a:fillRect/>
          </a:stretch>
        </p:blipFill>
        <p:spPr>
          <a:xfrm>
            <a:off x="2156816" y="2413627"/>
            <a:ext cx="3085715" cy="3085715"/>
          </a:xfrm>
          <a:prstGeom prst="rect">
            <a:avLst/>
          </a:prstGeom>
        </p:spPr>
      </p:pic>
      <p:pic>
        <p:nvPicPr>
          <p:cNvPr id="13" name="Picture 12">
            <a:extLst>
              <a:ext uri="{FF2B5EF4-FFF2-40B4-BE49-F238E27FC236}">
                <a16:creationId xmlns:a16="http://schemas.microsoft.com/office/drawing/2014/main" xmlns="" id="{6F475D84-8914-44AE-A5DD-33BAD9E6DA25}"/>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752" b="100000" l="0" r="97794"/>
                    </a14:imgEffect>
                  </a14:imgLayer>
                </a14:imgProps>
              </a:ext>
            </a:extLst>
          </a:blip>
          <a:stretch>
            <a:fillRect/>
          </a:stretch>
        </p:blipFill>
        <p:spPr>
          <a:xfrm>
            <a:off x="1284271" y="4736609"/>
            <a:ext cx="1125215" cy="1100394"/>
          </a:xfrm>
          <a:prstGeom prst="rect">
            <a:avLst/>
          </a:prstGeom>
        </p:spPr>
      </p:pic>
      <p:pic>
        <p:nvPicPr>
          <p:cNvPr id="14" name="Picture 13">
            <a:extLst>
              <a:ext uri="{FF2B5EF4-FFF2-40B4-BE49-F238E27FC236}">
                <a16:creationId xmlns:a16="http://schemas.microsoft.com/office/drawing/2014/main" xmlns="" id="{8B3672BE-A757-4AE2-87CC-4BD7E58668C6}"/>
              </a:ext>
            </a:extLst>
          </p:cNvPr>
          <p:cNvPicPr>
            <a:picLocks noChangeAspect="1"/>
          </p:cNvPicPr>
          <p:nvPr/>
        </p:nvPicPr>
        <p:blipFill rotWithShape="1">
          <a:blip r:embed="rId7"/>
          <a:srcRect b="5277"/>
          <a:stretch/>
        </p:blipFill>
        <p:spPr>
          <a:xfrm>
            <a:off x="5939053" y="3001402"/>
            <a:ext cx="1250313" cy="2273371"/>
          </a:xfrm>
          <a:prstGeom prst="rect">
            <a:avLst/>
          </a:prstGeom>
        </p:spPr>
      </p:pic>
      <p:sp>
        <p:nvSpPr>
          <p:cNvPr id="2" name="Footer Placeholder 1">
            <a:extLst>
              <a:ext uri="{FF2B5EF4-FFF2-40B4-BE49-F238E27FC236}">
                <a16:creationId xmlns:a16="http://schemas.microsoft.com/office/drawing/2014/main" xmlns="" id="{B86AA32A-29D6-4265-B48C-2C04EB68153F}"/>
              </a:ext>
            </a:extLst>
          </p:cNvPr>
          <p:cNvSpPr>
            <a:spLocks noGrp="1"/>
          </p:cNvSpPr>
          <p:nvPr>
            <p:ph type="ftr" sz="quarter" idx="11"/>
          </p:nvPr>
        </p:nvSpPr>
        <p:spPr/>
        <p:txBody>
          <a:bodyPr/>
          <a:lstStyle/>
          <a:p>
            <a:r>
              <a:rPr lang="nl-NL"/>
              <a:t>Omstandigheden voor de Kleurkanariekweek: Voeding</a:t>
            </a:r>
            <a:endParaRPr lang="en-US" dirty="0"/>
          </a:p>
        </p:txBody>
      </p:sp>
      <p:sp>
        <p:nvSpPr>
          <p:cNvPr id="3" name="TextBox 2">
            <a:extLst>
              <a:ext uri="{FF2B5EF4-FFF2-40B4-BE49-F238E27FC236}">
                <a16:creationId xmlns:a16="http://schemas.microsoft.com/office/drawing/2014/main" xmlns="" id="{DC96B9CC-F119-3678-3B2B-624F2F7620FB}"/>
              </a:ext>
            </a:extLst>
          </p:cNvPr>
          <p:cNvSpPr txBox="1"/>
          <p:nvPr/>
        </p:nvSpPr>
        <p:spPr>
          <a:xfrm>
            <a:off x="2901951" y="5587614"/>
            <a:ext cx="5847766" cy="369332"/>
          </a:xfrm>
          <a:prstGeom prst="rect">
            <a:avLst/>
          </a:prstGeom>
          <a:noFill/>
        </p:spPr>
        <p:txBody>
          <a:bodyPr wrap="square" rtlCol="0">
            <a:spAutoFit/>
          </a:bodyPr>
          <a:lstStyle/>
          <a:p>
            <a:r>
              <a:rPr lang="en-US" dirty="0"/>
              <a:t>     </a:t>
            </a:r>
            <a:r>
              <a:rPr lang="en-US" dirty="0" err="1"/>
              <a:t>Vitaminen</a:t>
            </a:r>
            <a:r>
              <a:rPr lang="en-US" dirty="0"/>
              <a:t>	          </a:t>
            </a:r>
            <a:r>
              <a:rPr lang="en-US" dirty="0" err="1"/>
              <a:t>Slijmvliezen</a:t>
            </a:r>
            <a:r>
              <a:rPr lang="en-US" dirty="0"/>
              <a:t>     </a:t>
            </a:r>
            <a:r>
              <a:rPr lang="en-US" dirty="0" err="1"/>
              <a:t>Eierschalen</a:t>
            </a:r>
            <a:r>
              <a:rPr lang="en-US" dirty="0"/>
              <a:t>       </a:t>
            </a:r>
            <a:r>
              <a:rPr lang="en-US" dirty="0" err="1"/>
              <a:t>Kuurolie</a:t>
            </a:r>
            <a:endParaRPr lang="en-US" dirty="0"/>
          </a:p>
        </p:txBody>
      </p:sp>
      <p:sp>
        <p:nvSpPr>
          <p:cNvPr id="7" name="Explosion: 14 Points 6">
            <a:extLst>
              <a:ext uri="{FF2B5EF4-FFF2-40B4-BE49-F238E27FC236}">
                <a16:creationId xmlns:a16="http://schemas.microsoft.com/office/drawing/2014/main" xmlns="" id="{65D3C9CA-0D55-B35A-E527-B1DF4F151F5F}"/>
              </a:ext>
            </a:extLst>
          </p:cNvPr>
          <p:cNvSpPr/>
          <p:nvPr/>
        </p:nvSpPr>
        <p:spPr>
          <a:xfrm flipH="1">
            <a:off x="5143938" y="341943"/>
            <a:ext cx="3509435" cy="1791266"/>
          </a:xfrm>
          <a:prstGeom prst="irregularSeal2">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sz="2000" dirty="0"/>
              <a:t> Schema van Dag tot Dag</a:t>
            </a:r>
          </a:p>
        </p:txBody>
      </p:sp>
    </p:spTree>
    <p:extLst>
      <p:ext uri="{BB962C8B-B14F-4D97-AF65-F5344CB8AC3E}">
        <p14:creationId xmlns:p14="http://schemas.microsoft.com/office/powerpoint/2010/main" val="125686623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DF6CADA-39A7-4605-BF5C-3C2212BBF633}"/>
              </a:ext>
            </a:extLst>
          </p:cNvPr>
          <p:cNvSpPr>
            <a:spLocks noGrp="1"/>
          </p:cNvSpPr>
          <p:nvPr>
            <p:ph type="title"/>
          </p:nvPr>
        </p:nvSpPr>
        <p:spPr>
          <a:xfrm>
            <a:off x="92279" y="1123838"/>
            <a:ext cx="2592197" cy="4601183"/>
          </a:xfrm>
        </p:spPr>
        <p:txBody>
          <a:bodyPr/>
          <a:lstStyle/>
          <a:p>
            <a:r>
              <a:rPr lang="en-US" dirty="0" err="1"/>
              <a:t>Supplementen</a:t>
            </a:r>
            <a:r>
              <a:rPr lang="en-US" dirty="0"/>
              <a:t> Pantex</a:t>
            </a:r>
            <a:br>
              <a:rPr lang="en-US" dirty="0"/>
            </a:br>
            <a:r>
              <a:rPr lang="en-US" dirty="0"/>
              <a:t>dr. Coutteel</a:t>
            </a:r>
          </a:p>
        </p:txBody>
      </p:sp>
      <p:sp>
        <p:nvSpPr>
          <p:cNvPr id="3" name="Date Placeholder 2">
            <a:extLst>
              <a:ext uri="{FF2B5EF4-FFF2-40B4-BE49-F238E27FC236}">
                <a16:creationId xmlns:a16="http://schemas.microsoft.com/office/drawing/2014/main" xmlns="" id="{983A550E-6D8C-44F4-B0F7-E8E16CACC084}"/>
              </a:ext>
            </a:extLst>
          </p:cNvPr>
          <p:cNvSpPr>
            <a:spLocks noGrp="1"/>
          </p:cNvSpPr>
          <p:nvPr>
            <p:ph type="dt" sz="half" idx="10"/>
          </p:nvPr>
        </p:nvSpPr>
        <p:spPr/>
        <p:txBody>
          <a:bodyPr/>
          <a:lstStyle/>
          <a:p>
            <a:r>
              <a:rPr lang="en-US"/>
              <a:t>06-Feb-24</a:t>
            </a:r>
            <a:endParaRPr lang="en-US" dirty="0"/>
          </a:p>
        </p:txBody>
      </p:sp>
      <p:sp>
        <p:nvSpPr>
          <p:cNvPr id="4" name="Slide Number Placeholder 3">
            <a:extLst>
              <a:ext uri="{FF2B5EF4-FFF2-40B4-BE49-F238E27FC236}">
                <a16:creationId xmlns:a16="http://schemas.microsoft.com/office/drawing/2014/main" xmlns="" id="{C3294266-79F6-4C4A-8C6D-D94F5AC2EAC9}"/>
              </a:ext>
            </a:extLst>
          </p:cNvPr>
          <p:cNvSpPr>
            <a:spLocks noGrp="1"/>
          </p:cNvSpPr>
          <p:nvPr>
            <p:ph type="sldNum" sz="quarter" idx="12"/>
          </p:nvPr>
        </p:nvSpPr>
        <p:spPr/>
        <p:txBody>
          <a:bodyPr/>
          <a:lstStyle/>
          <a:p>
            <a:fld id="{4FAB73BC-B049-4115-A692-8D63A059BFB8}" type="slidenum">
              <a:rPr lang="en-US" smtClean="0"/>
              <a:pPr/>
              <a:t>68</a:t>
            </a:fld>
            <a:endParaRPr lang="en-US" dirty="0"/>
          </a:p>
        </p:txBody>
      </p:sp>
      <p:pic>
        <p:nvPicPr>
          <p:cNvPr id="10" name="Picture 9">
            <a:extLst>
              <a:ext uri="{FF2B5EF4-FFF2-40B4-BE49-F238E27FC236}">
                <a16:creationId xmlns:a16="http://schemas.microsoft.com/office/drawing/2014/main" xmlns="" id="{B8EBF37D-4AB1-473A-B1F4-273CF4A28595}"/>
              </a:ext>
            </a:extLst>
          </p:cNvPr>
          <p:cNvPicPr>
            <a:picLocks noChangeAspect="1"/>
          </p:cNvPicPr>
          <p:nvPr/>
        </p:nvPicPr>
        <p:blipFill>
          <a:blip r:embed="rId2"/>
          <a:stretch>
            <a:fillRect/>
          </a:stretch>
        </p:blipFill>
        <p:spPr>
          <a:xfrm>
            <a:off x="2959610" y="1026382"/>
            <a:ext cx="2744904" cy="1195590"/>
          </a:xfrm>
          <a:prstGeom prst="rect">
            <a:avLst/>
          </a:prstGeom>
        </p:spPr>
      </p:pic>
      <p:pic>
        <p:nvPicPr>
          <p:cNvPr id="5" name="Picture 4">
            <a:extLst>
              <a:ext uri="{FF2B5EF4-FFF2-40B4-BE49-F238E27FC236}">
                <a16:creationId xmlns:a16="http://schemas.microsoft.com/office/drawing/2014/main" xmlns="" id="{6C2658A0-272D-4445-B2B4-42C96300D9CC}"/>
              </a:ext>
            </a:extLst>
          </p:cNvPr>
          <p:cNvPicPr>
            <a:picLocks noChangeAspect="1"/>
          </p:cNvPicPr>
          <p:nvPr/>
        </p:nvPicPr>
        <p:blipFill>
          <a:blip r:embed="rId3"/>
          <a:stretch>
            <a:fillRect/>
          </a:stretch>
        </p:blipFill>
        <p:spPr>
          <a:xfrm>
            <a:off x="5623695" y="3128517"/>
            <a:ext cx="1480148" cy="2280662"/>
          </a:xfrm>
          <a:prstGeom prst="rect">
            <a:avLst/>
          </a:prstGeom>
        </p:spPr>
      </p:pic>
      <p:sp>
        <p:nvSpPr>
          <p:cNvPr id="6" name="Footer Placeholder 5">
            <a:extLst>
              <a:ext uri="{FF2B5EF4-FFF2-40B4-BE49-F238E27FC236}">
                <a16:creationId xmlns:a16="http://schemas.microsoft.com/office/drawing/2014/main" xmlns="" id="{AF0D9378-4F63-468B-94B3-04DFF93E4075}"/>
              </a:ext>
            </a:extLst>
          </p:cNvPr>
          <p:cNvSpPr>
            <a:spLocks noGrp="1"/>
          </p:cNvSpPr>
          <p:nvPr>
            <p:ph type="ftr" sz="quarter" idx="11"/>
          </p:nvPr>
        </p:nvSpPr>
        <p:spPr/>
        <p:txBody>
          <a:bodyPr/>
          <a:lstStyle/>
          <a:p>
            <a:r>
              <a:rPr lang="nl-NL"/>
              <a:t>Omstandigheden voor de Kleurkanariekweek: Voeding</a:t>
            </a:r>
            <a:endParaRPr lang="en-US" dirty="0"/>
          </a:p>
        </p:txBody>
      </p:sp>
      <p:pic>
        <p:nvPicPr>
          <p:cNvPr id="9" name="Picture 8">
            <a:extLst>
              <a:ext uri="{FF2B5EF4-FFF2-40B4-BE49-F238E27FC236}">
                <a16:creationId xmlns:a16="http://schemas.microsoft.com/office/drawing/2014/main" xmlns="" id="{1901D27D-4767-41B3-BC14-86E3139C1398}"/>
              </a:ext>
            </a:extLst>
          </p:cNvPr>
          <p:cNvPicPr>
            <a:picLocks noChangeAspect="1"/>
          </p:cNvPicPr>
          <p:nvPr/>
        </p:nvPicPr>
        <p:blipFill>
          <a:blip r:embed="rId4"/>
          <a:stretch>
            <a:fillRect/>
          </a:stretch>
        </p:blipFill>
        <p:spPr>
          <a:xfrm>
            <a:off x="7225565" y="3146029"/>
            <a:ext cx="1355592" cy="2263150"/>
          </a:xfrm>
          <a:prstGeom prst="rect">
            <a:avLst/>
          </a:prstGeom>
        </p:spPr>
      </p:pic>
      <p:pic>
        <p:nvPicPr>
          <p:cNvPr id="11" name="Picture 10">
            <a:extLst>
              <a:ext uri="{FF2B5EF4-FFF2-40B4-BE49-F238E27FC236}">
                <a16:creationId xmlns:a16="http://schemas.microsoft.com/office/drawing/2014/main" xmlns="" id="{622ABFE4-1991-4D0C-B572-09C29C968145}"/>
              </a:ext>
            </a:extLst>
          </p:cNvPr>
          <p:cNvPicPr>
            <a:picLocks noChangeAspect="1"/>
          </p:cNvPicPr>
          <p:nvPr/>
        </p:nvPicPr>
        <p:blipFill>
          <a:blip r:embed="rId5"/>
          <a:stretch>
            <a:fillRect/>
          </a:stretch>
        </p:blipFill>
        <p:spPr>
          <a:xfrm>
            <a:off x="2803445" y="3134814"/>
            <a:ext cx="1186320" cy="2274365"/>
          </a:xfrm>
          <a:prstGeom prst="rect">
            <a:avLst/>
          </a:prstGeom>
        </p:spPr>
      </p:pic>
      <p:pic>
        <p:nvPicPr>
          <p:cNvPr id="12" name="Picture 11">
            <a:extLst>
              <a:ext uri="{FF2B5EF4-FFF2-40B4-BE49-F238E27FC236}">
                <a16:creationId xmlns:a16="http://schemas.microsoft.com/office/drawing/2014/main" xmlns="" id="{19672D9A-BE58-4D87-A25C-56532ECA6AA3}"/>
              </a:ext>
            </a:extLst>
          </p:cNvPr>
          <p:cNvPicPr>
            <a:picLocks noChangeAspect="1"/>
          </p:cNvPicPr>
          <p:nvPr/>
        </p:nvPicPr>
        <p:blipFill>
          <a:blip r:embed="rId6"/>
          <a:stretch>
            <a:fillRect/>
          </a:stretch>
        </p:blipFill>
        <p:spPr>
          <a:xfrm>
            <a:off x="4080029" y="3026506"/>
            <a:ext cx="1453401" cy="2445590"/>
          </a:xfrm>
          <a:prstGeom prst="rect">
            <a:avLst/>
          </a:prstGeom>
        </p:spPr>
      </p:pic>
      <p:sp>
        <p:nvSpPr>
          <p:cNvPr id="7" name="TextBox 6">
            <a:extLst>
              <a:ext uri="{FF2B5EF4-FFF2-40B4-BE49-F238E27FC236}">
                <a16:creationId xmlns:a16="http://schemas.microsoft.com/office/drawing/2014/main" xmlns="" id="{04E8ED69-6B93-E444-205F-13421FB95F57}"/>
              </a:ext>
            </a:extLst>
          </p:cNvPr>
          <p:cNvSpPr txBox="1"/>
          <p:nvPr/>
        </p:nvSpPr>
        <p:spPr>
          <a:xfrm>
            <a:off x="2684476" y="5519956"/>
            <a:ext cx="6065241" cy="369332"/>
          </a:xfrm>
          <a:prstGeom prst="rect">
            <a:avLst/>
          </a:prstGeom>
          <a:noFill/>
        </p:spPr>
        <p:txBody>
          <a:bodyPr wrap="square" rtlCol="0">
            <a:spAutoFit/>
          </a:bodyPr>
          <a:lstStyle/>
          <a:p>
            <a:r>
              <a:rPr lang="en-US" dirty="0"/>
              <a:t>   </a:t>
            </a:r>
            <a:r>
              <a:rPr lang="en-US" dirty="0" err="1"/>
              <a:t>Bevruchting</a:t>
            </a:r>
            <a:r>
              <a:rPr lang="en-US" dirty="0"/>
              <a:t>        </a:t>
            </a:r>
            <a:r>
              <a:rPr lang="en-US" dirty="0" err="1"/>
              <a:t>Vitaminen</a:t>
            </a:r>
            <a:r>
              <a:rPr lang="en-US" dirty="0"/>
              <a:t>            </a:t>
            </a:r>
            <a:r>
              <a:rPr lang="en-US" dirty="0" err="1"/>
              <a:t>Aminozuren</a:t>
            </a:r>
            <a:r>
              <a:rPr lang="en-US" dirty="0"/>
              <a:t>           </a:t>
            </a:r>
            <a:r>
              <a:rPr lang="en-US" dirty="0" err="1"/>
              <a:t>Kuurolie</a:t>
            </a:r>
            <a:endParaRPr lang="en-US" dirty="0"/>
          </a:p>
        </p:txBody>
      </p:sp>
      <p:sp>
        <p:nvSpPr>
          <p:cNvPr id="8" name="Explosion: 14 Points 7">
            <a:extLst>
              <a:ext uri="{FF2B5EF4-FFF2-40B4-BE49-F238E27FC236}">
                <a16:creationId xmlns:a16="http://schemas.microsoft.com/office/drawing/2014/main" xmlns="" id="{7F7EEBA6-1E85-51F5-341D-0B01034EAEE3}"/>
              </a:ext>
            </a:extLst>
          </p:cNvPr>
          <p:cNvSpPr/>
          <p:nvPr/>
        </p:nvSpPr>
        <p:spPr>
          <a:xfrm flipH="1">
            <a:off x="5782465" y="430706"/>
            <a:ext cx="2886199" cy="1791266"/>
          </a:xfrm>
          <a:prstGeom prst="irregularSeal2">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sz="2000" dirty="0" err="1"/>
              <a:t>Wekelijks</a:t>
            </a:r>
            <a:r>
              <a:rPr lang="en-US" sz="2000" dirty="0"/>
              <a:t> Schema</a:t>
            </a:r>
          </a:p>
        </p:txBody>
      </p:sp>
      <p:sp>
        <p:nvSpPr>
          <p:cNvPr id="13" name="TextBox 12">
            <a:extLst>
              <a:ext uri="{FF2B5EF4-FFF2-40B4-BE49-F238E27FC236}">
                <a16:creationId xmlns:a16="http://schemas.microsoft.com/office/drawing/2014/main" xmlns="" id="{5C7C9B4C-BFE6-2CE9-AB66-3C62ECCE7EC1}"/>
              </a:ext>
            </a:extLst>
          </p:cNvPr>
          <p:cNvSpPr txBox="1"/>
          <p:nvPr/>
        </p:nvSpPr>
        <p:spPr>
          <a:xfrm>
            <a:off x="2803445" y="5838738"/>
            <a:ext cx="1453401" cy="369332"/>
          </a:xfrm>
          <a:prstGeom prst="rect">
            <a:avLst/>
          </a:prstGeom>
          <a:noFill/>
        </p:spPr>
        <p:txBody>
          <a:bodyPr wrap="square" rtlCol="0">
            <a:spAutoFit/>
          </a:bodyPr>
          <a:lstStyle/>
          <a:p>
            <a:r>
              <a:rPr lang="en-US" dirty="0" err="1"/>
              <a:t>Stofwisseling</a:t>
            </a:r>
            <a:endParaRPr lang="en-US" dirty="0"/>
          </a:p>
        </p:txBody>
      </p:sp>
    </p:spTree>
    <p:extLst>
      <p:ext uri="{BB962C8B-B14F-4D97-AF65-F5344CB8AC3E}">
        <p14:creationId xmlns:p14="http://schemas.microsoft.com/office/powerpoint/2010/main" val="199498059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DF6CADA-39A7-4605-BF5C-3C2212BBF633}"/>
              </a:ext>
            </a:extLst>
          </p:cNvPr>
          <p:cNvSpPr>
            <a:spLocks noGrp="1"/>
          </p:cNvSpPr>
          <p:nvPr>
            <p:ph type="title"/>
          </p:nvPr>
        </p:nvSpPr>
        <p:spPr/>
        <p:txBody>
          <a:bodyPr/>
          <a:lstStyle/>
          <a:p>
            <a:r>
              <a:rPr lang="en-US" dirty="0" err="1"/>
              <a:t>Medicatie</a:t>
            </a:r>
            <a:r>
              <a:rPr lang="en-US" dirty="0"/>
              <a:t> Pantex</a:t>
            </a:r>
            <a:br>
              <a:rPr lang="en-US" dirty="0"/>
            </a:br>
            <a:r>
              <a:rPr lang="en-US" dirty="0"/>
              <a:t>dr. Coutteel</a:t>
            </a:r>
          </a:p>
        </p:txBody>
      </p:sp>
      <p:sp>
        <p:nvSpPr>
          <p:cNvPr id="3" name="Date Placeholder 2">
            <a:extLst>
              <a:ext uri="{FF2B5EF4-FFF2-40B4-BE49-F238E27FC236}">
                <a16:creationId xmlns:a16="http://schemas.microsoft.com/office/drawing/2014/main" xmlns="" id="{983A550E-6D8C-44F4-B0F7-E8E16CACC084}"/>
              </a:ext>
            </a:extLst>
          </p:cNvPr>
          <p:cNvSpPr>
            <a:spLocks noGrp="1"/>
          </p:cNvSpPr>
          <p:nvPr>
            <p:ph type="dt" sz="half" idx="10"/>
          </p:nvPr>
        </p:nvSpPr>
        <p:spPr/>
        <p:txBody>
          <a:bodyPr/>
          <a:lstStyle/>
          <a:p>
            <a:r>
              <a:rPr lang="en-US"/>
              <a:t>06-Feb-24</a:t>
            </a:r>
            <a:endParaRPr lang="en-US" dirty="0"/>
          </a:p>
        </p:txBody>
      </p:sp>
      <p:sp>
        <p:nvSpPr>
          <p:cNvPr id="4" name="Slide Number Placeholder 3">
            <a:extLst>
              <a:ext uri="{FF2B5EF4-FFF2-40B4-BE49-F238E27FC236}">
                <a16:creationId xmlns:a16="http://schemas.microsoft.com/office/drawing/2014/main" xmlns="" id="{C3294266-79F6-4C4A-8C6D-D94F5AC2EAC9}"/>
              </a:ext>
            </a:extLst>
          </p:cNvPr>
          <p:cNvSpPr>
            <a:spLocks noGrp="1"/>
          </p:cNvSpPr>
          <p:nvPr>
            <p:ph type="sldNum" sz="quarter" idx="12"/>
          </p:nvPr>
        </p:nvSpPr>
        <p:spPr/>
        <p:txBody>
          <a:bodyPr/>
          <a:lstStyle/>
          <a:p>
            <a:fld id="{4FAB73BC-B049-4115-A692-8D63A059BFB8}" type="slidenum">
              <a:rPr lang="en-US" smtClean="0"/>
              <a:pPr/>
              <a:t>69</a:t>
            </a:fld>
            <a:endParaRPr lang="en-US" dirty="0"/>
          </a:p>
        </p:txBody>
      </p:sp>
      <p:pic>
        <p:nvPicPr>
          <p:cNvPr id="8" name="Picture 7">
            <a:extLst>
              <a:ext uri="{FF2B5EF4-FFF2-40B4-BE49-F238E27FC236}">
                <a16:creationId xmlns:a16="http://schemas.microsoft.com/office/drawing/2014/main" xmlns="" id="{311A6A11-EC12-4CDD-A88C-1A73433A2832}"/>
              </a:ext>
            </a:extLst>
          </p:cNvPr>
          <p:cNvPicPr>
            <a:picLocks noChangeAspect="1"/>
          </p:cNvPicPr>
          <p:nvPr/>
        </p:nvPicPr>
        <p:blipFill>
          <a:blip r:embed="rId2"/>
          <a:stretch>
            <a:fillRect/>
          </a:stretch>
        </p:blipFill>
        <p:spPr>
          <a:xfrm>
            <a:off x="4735829" y="3425571"/>
            <a:ext cx="1327241" cy="2019062"/>
          </a:xfrm>
          <a:prstGeom prst="rect">
            <a:avLst/>
          </a:prstGeom>
        </p:spPr>
      </p:pic>
      <p:pic>
        <p:nvPicPr>
          <p:cNvPr id="10" name="Picture 9">
            <a:extLst>
              <a:ext uri="{FF2B5EF4-FFF2-40B4-BE49-F238E27FC236}">
                <a16:creationId xmlns:a16="http://schemas.microsoft.com/office/drawing/2014/main" xmlns="" id="{B8EBF37D-4AB1-473A-B1F4-273CF4A28595}"/>
              </a:ext>
            </a:extLst>
          </p:cNvPr>
          <p:cNvPicPr>
            <a:picLocks noChangeAspect="1"/>
          </p:cNvPicPr>
          <p:nvPr/>
        </p:nvPicPr>
        <p:blipFill>
          <a:blip r:embed="rId3"/>
          <a:stretch>
            <a:fillRect/>
          </a:stretch>
        </p:blipFill>
        <p:spPr>
          <a:xfrm>
            <a:off x="3186113" y="1026382"/>
            <a:ext cx="2744904" cy="1195590"/>
          </a:xfrm>
          <a:prstGeom prst="rect">
            <a:avLst/>
          </a:prstGeom>
        </p:spPr>
      </p:pic>
      <p:pic>
        <p:nvPicPr>
          <p:cNvPr id="7" name="Picture 6">
            <a:extLst>
              <a:ext uri="{FF2B5EF4-FFF2-40B4-BE49-F238E27FC236}">
                <a16:creationId xmlns:a16="http://schemas.microsoft.com/office/drawing/2014/main" xmlns="" id="{D2EB66B0-973B-4389-A690-7F2E8FB9B48B}"/>
              </a:ext>
            </a:extLst>
          </p:cNvPr>
          <p:cNvPicPr>
            <a:picLocks noChangeAspect="1"/>
          </p:cNvPicPr>
          <p:nvPr/>
        </p:nvPicPr>
        <p:blipFill>
          <a:blip r:embed="rId4"/>
          <a:stretch>
            <a:fillRect/>
          </a:stretch>
        </p:blipFill>
        <p:spPr>
          <a:xfrm>
            <a:off x="2736834" y="2195041"/>
            <a:ext cx="1944223" cy="3251546"/>
          </a:xfrm>
          <a:prstGeom prst="rect">
            <a:avLst/>
          </a:prstGeom>
        </p:spPr>
      </p:pic>
      <p:sp>
        <p:nvSpPr>
          <p:cNvPr id="6" name="Footer Placeholder 5">
            <a:extLst>
              <a:ext uri="{FF2B5EF4-FFF2-40B4-BE49-F238E27FC236}">
                <a16:creationId xmlns:a16="http://schemas.microsoft.com/office/drawing/2014/main" xmlns="" id="{AF0D9378-4F63-468B-94B3-04DFF93E4075}"/>
              </a:ext>
            </a:extLst>
          </p:cNvPr>
          <p:cNvSpPr>
            <a:spLocks noGrp="1"/>
          </p:cNvSpPr>
          <p:nvPr>
            <p:ph type="ftr" sz="quarter" idx="11"/>
          </p:nvPr>
        </p:nvSpPr>
        <p:spPr/>
        <p:txBody>
          <a:bodyPr/>
          <a:lstStyle/>
          <a:p>
            <a:r>
              <a:rPr lang="nl-NL"/>
              <a:t>Omstandigheden voor de Kleurkanariekweek: Voeding</a:t>
            </a:r>
            <a:endParaRPr lang="en-US" dirty="0"/>
          </a:p>
        </p:txBody>
      </p:sp>
      <p:pic>
        <p:nvPicPr>
          <p:cNvPr id="12" name="Picture 11">
            <a:extLst>
              <a:ext uri="{FF2B5EF4-FFF2-40B4-BE49-F238E27FC236}">
                <a16:creationId xmlns:a16="http://schemas.microsoft.com/office/drawing/2014/main" xmlns="" id="{4CDD8B46-1F88-4E6F-924A-084F8B02CA83}"/>
              </a:ext>
            </a:extLst>
          </p:cNvPr>
          <p:cNvPicPr>
            <a:picLocks noChangeAspect="1"/>
          </p:cNvPicPr>
          <p:nvPr/>
        </p:nvPicPr>
        <p:blipFill rotWithShape="1">
          <a:blip r:embed="rId5"/>
          <a:srcRect l="5566" t="4472" r="2006" b="4123"/>
          <a:stretch/>
        </p:blipFill>
        <p:spPr>
          <a:xfrm>
            <a:off x="6164834" y="3427047"/>
            <a:ext cx="2459041" cy="2017586"/>
          </a:xfrm>
          <a:prstGeom prst="rect">
            <a:avLst/>
          </a:prstGeom>
        </p:spPr>
      </p:pic>
      <p:sp>
        <p:nvSpPr>
          <p:cNvPr id="5" name="Explosion: 14 Points 4">
            <a:extLst>
              <a:ext uri="{FF2B5EF4-FFF2-40B4-BE49-F238E27FC236}">
                <a16:creationId xmlns:a16="http://schemas.microsoft.com/office/drawing/2014/main" xmlns="" id="{0511F96C-D0CD-F6E2-9B55-B4AD8AB65323}"/>
              </a:ext>
            </a:extLst>
          </p:cNvPr>
          <p:cNvSpPr/>
          <p:nvPr/>
        </p:nvSpPr>
        <p:spPr>
          <a:xfrm flipH="1">
            <a:off x="5782465" y="430706"/>
            <a:ext cx="2886199" cy="1791266"/>
          </a:xfrm>
          <a:prstGeom prst="irregularSeal2">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sz="2000" dirty="0" err="1"/>
              <a:t>Wekelijks</a:t>
            </a:r>
            <a:r>
              <a:rPr lang="en-US" sz="2000" dirty="0"/>
              <a:t> Schema</a:t>
            </a:r>
          </a:p>
        </p:txBody>
      </p:sp>
      <p:sp>
        <p:nvSpPr>
          <p:cNvPr id="9" name="TextBox 8">
            <a:extLst>
              <a:ext uri="{FF2B5EF4-FFF2-40B4-BE49-F238E27FC236}">
                <a16:creationId xmlns:a16="http://schemas.microsoft.com/office/drawing/2014/main" xmlns="" id="{38CD9DED-728E-9324-0C0B-0F6D880ABE04}"/>
              </a:ext>
            </a:extLst>
          </p:cNvPr>
          <p:cNvSpPr txBox="1"/>
          <p:nvPr/>
        </p:nvSpPr>
        <p:spPr>
          <a:xfrm>
            <a:off x="2901951" y="5662569"/>
            <a:ext cx="5721924" cy="369332"/>
          </a:xfrm>
          <a:prstGeom prst="rect">
            <a:avLst/>
          </a:prstGeom>
          <a:noFill/>
        </p:spPr>
        <p:txBody>
          <a:bodyPr wrap="square" rtlCol="0">
            <a:spAutoFit/>
          </a:bodyPr>
          <a:lstStyle/>
          <a:p>
            <a:r>
              <a:rPr lang="en-US" dirty="0"/>
              <a:t>    </a:t>
            </a:r>
            <a:r>
              <a:rPr lang="en-US" dirty="0" err="1"/>
              <a:t>Coccidiose</a:t>
            </a:r>
            <a:r>
              <a:rPr lang="en-US" dirty="0"/>
              <a:t>                 </a:t>
            </a:r>
            <a:r>
              <a:rPr lang="en-US" dirty="0" err="1"/>
              <a:t>Natte</a:t>
            </a:r>
            <a:r>
              <a:rPr lang="en-US" dirty="0"/>
              <a:t> nest             </a:t>
            </a:r>
            <a:r>
              <a:rPr lang="en-US" dirty="0" err="1"/>
              <a:t>Preventief</a:t>
            </a:r>
            <a:r>
              <a:rPr lang="en-US" dirty="0"/>
              <a:t> </a:t>
            </a:r>
            <a:r>
              <a:rPr lang="en-US" dirty="0" err="1"/>
              <a:t>kuren</a:t>
            </a:r>
            <a:endParaRPr lang="en-US" dirty="0"/>
          </a:p>
        </p:txBody>
      </p:sp>
    </p:spTree>
    <p:extLst>
      <p:ext uri="{BB962C8B-B14F-4D97-AF65-F5344CB8AC3E}">
        <p14:creationId xmlns:p14="http://schemas.microsoft.com/office/powerpoint/2010/main" val="3494100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C18EFDB-35F9-2F42-E474-08248DEAD913}"/>
              </a:ext>
            </a:extLst>
          </p:cNvPr>
          <p:cNvSpPr>
            <a:spLocks noGrp="1"/>
          </p:cNvSpPr>
          <p:nvPr>
            <p:ph type="title"/>
          </p:nvPr>
        </p:nvSpPr>
        <p:spPr/>
        <p:txBody>
          <a:bodyPr/>
          <a:lstStyle/>
          <a:p>
            <a:r>
              <a:rPr lang="en-US" dirty="0" err="1"/>
              <a:t>Broedfase</a:t>
            </a:r>
            <a:r>
              <a:rPr lang="en-US" dirty="0"/>
              <a:t>  bij Vogels in het Wild</a:t>
            </a:r>
          </a:p>
        </p:txBody>
      </p:sp>
      <p:sp>
        <p:nvSpPr>
          <p:cNvPr id="3" name="Content Placeholder 2">
            <a:extLst>
              <a:ext uri="{FF2B5EF4-FFF2-40B4-BE49-F238E27FC236}">
                <a16:creationId xmlns:a16="http://schemas.microsoft.com/office/drawing/2014/main" xmlns="" id="{188E3D25-40A6-341E-6514-9262F55B2F69}"/>
              </a:ext>
            </a:extLst>
          </p:cNvPr>
          <p:cNvSpPr>
            <a:spLocks noGrp="1"/>
          </p:cNvSpPr>
          <p:nvPr>
            <p:ph idx="1"/>
          </p:nvPr>
        </p:nvSpPr>
        <p:spPr>
          <a:xfrm>
            <a:off x="2901951" y="868680"/>
            <a:ext cx="5486400" cy="5120640"/>
          </a:xfrm>
        </p:spPr>
        <p:txBody>
          <a:bodyPr>
            <a:normAutofit/>
          </a:bodyPr>
          <a:lstStyle/>
          <a:p>
            <a:r>
              <a:rPr lang="en-US" sz="2400" dirty="0">
                <a:solidFill>
                  <a:schemeClr val="tx2"/>
                </a:solidFill>
              </a:rPr>
              <a:t>Bij de </a:t>
            </a:r>
            <a:r>
              <a:rPr lang="en-US" sz="2400" dirty="0" err="1">
                <a:solidFill>
                  <a:schemeClr val="tx2"/>
                </a:solidFill>
              </a:rPr>
              <a:t>wilde</a:t>
            </a:r>
            <a:r>
              <a:rPr lang="en-US" sz="2400" dirty="0">
                <a:solidFill>
                  <a:schemeClr val="tx2"/>
                </a:solidFill>
              </a:rPr>
              <a:t> </a:t>
            </a:r>
            <a:r>
              <a:rPr lang="en-US" sz="2400" dirty="0" err="1">
                <a:solidFill>
                  <a:schemeClr val="tx2"/>
                </a:solidFill>
              </a:rPr>
              <a:t>voorouders</a:t>
            </a:r>
            <a:r>
              <a:rPr lang="en-US" sz="2400" dirty="0">
                <a:solidFill>
                  <a:schemeClr val="tx2"/>
                </a:solidFill>
              </a:rPr>
              <a:t> van </a:t>
            </a:r>
            <a:r>
              <a:rPr lang="en-US" sz="2400" dirty="0" err="1">
                <a:solidFill>
                  <a:schemeClr val="tx2"/>
                </a:solidFill>
              </a:rPr>
              <a:t>onze</a:t>
            </a:r>
            <a:r>
              <a:rPr lang="en-US" sz="2400" dirty="0">
                <a:solidFill>
                  <a:schemeClr val="tx2"/>
                </a:solidFill>
              </a:rPr>
              <a:t> </a:t>
            </a:r>
            <a:r>
              <a:rPr lang="en-US" sz="2400" dirty="0" err="1">
                <a:solidFill>
                  <a:schemeClr val="tx2"/>
                </a:solidFill>
              </a:rPr>
              <a:t>kanaries</a:t>
            </a:r>
            <a:r>
              <a:rPr lang="en-US" sz="2400" dirty="0">
                <a:solidFill>
                  <a:schemeClr val="tx2"/>
                </a:solidFill>
              </a:rPr>
              <a:t> is het </a:t>
            </a:r>
            <a:r>
              <a:rPr lang="en-US" sz="2400" dirty="0" err="1">
                <a:solidFill>
                  <a:srgbClr val="C00000"/>
                </a:solidFill>
              </a:rPr>
              <a:t>jaargetijde</a:t>
            </a:r>
            <a:r>
              <a:rPr lang="en-US" sz="2400" dirty="0">
                <a:solidFill>
                  <a:srgbClr val="00B050"/>
                </a:solidFill>
              </a:rPr>
              <a:t> </a:t>
            </a:r>
            <a:r>
              <a:rPr lang="en-US" sz="2400" dirty="0">
                <a:solidFill>
                  <a:schemeClr val="tx2"/>
                </a:solidFill>
              </a:rPr>
              <a:t>met </a:t>
            </a:r>
            <a:r>
              <a:rPr lang="en-US" sz="2400" dirty="0" err="1">
                <a:solidFill>
                  <a:schemeClr val="tx2"/>
                </a:solidFill>
              </a:rPr>
              <a:t>zijn</a:t>
            </a:r>
            <a:r>
              <a:rPr lang="en-US" sz="2400" dirty="0">
                <a:solidFill>
                  <a:schemeClr val="tx2"/>
                </a:solidFill>
              </a:rPr>
              <a:t> steeds </a:t>
            </a:r>
            <a:r>
              <a:rPr lang="en-US" sz="2400" dirty="0" err="1">
                <a:solidFill>
                  <a:srgbClr val="0070C0"/>
                </a:solidFill>
              </a:rPr>
              <a:t>langere</a:t>
            </a:r>
            <a:r>
              <a:rPr lang="en-US" sz="2400" dirty="0">
                <a:solidFill>
                  <a:srgbClr val="0070C0"/>
                </a:solidFill>
              </a:rPr>
              <a:t> </a:t>
            </a:r>
            <a:r>
              <a:rPr lang="en-US" sz="2400" dirty="0" err="1">
                <a:solidFill>
                  <a:srgbClr val="0070C0"/>
                </a:solidFill>
              </a:rPr>
              <a:t>dagen</a:t>
            </a:r>
            <a:r>
              <a:rPr lang="en-US" sz="2400" dirty="0">
                <a:solidFill>
                  <a:srgbClr val="0070C0"/>
                </a:solidFill>
              </a:rPr>
              <a:t> </a:t>
            </a:r>
            <a:r>
              <a:rPr lang="en-US" sz="2400" dirty="0">
                <a:solidFill>
                  <a:schemeClr val="tx2"/>
                </a:solidFill>
              </a:rPr>
              <a:t>en </a:t>
            </a:r>
            <a:r>
              <a:rPr lang="en-US" sz="2400" dirty="0" err="1">
                <a:solidFill>
                  <a:schemeClr val="tx2"/>
                </a:solidFill>
              </a:rPr>
              <a:t>een</a:t>
            </a:r>
            <a:r>
              <a:rPr lang="en-US" sz="2400" dirty="0">
                <a:solidFill>
                  <a:schemeClr val="tx2"/>
                </a:solidFill>
              </a:rPr>
              <a:t> steeds </a:t>
            </a:r>
            <a:r>
              <a:rPr lang="en-US" sz="2400" dirty="0" err="1">
                <a:solidFill>
                  <a:schemeClr val="tx2"/>
                </a:solidFill>
              </a:rPr>
              <a:t>rijker</a:t>
            </a:r>
            <a:r>
              <a:rPr lang="en-US" sz="2400" dirty="0">
                <a:solidFill>
                  <a:schemeClr val="tx2"/>
                </a:solidFill>
              </a:rPr>
              <a:t> en </a:t>
            </a:r>
            <a:r>
              <a:rPr lang="en-US" sz="2400" dirty="0" err="1">
                <a:solidFill>
                  <a:schemeClr val="tx2"/>
                </a:solidFill>
              </a:rPr>
              <a:t>veelzijdiger</a:t>
            </a:r>
            <a:r>
              <a:rPr lang="en-US" sz="2400" dirty="0">
                <a:solidFill>
                  <a:schemeClr val="tx2"/>
                </a:solidFill>
              </a:rPr>
              <a:t> </a:t>
            </a:r>
            <a:r>
              <a:rPr lang="en-US" sz="2400" dirty="0" err="1">
                <a:solidFill>
                  <a:srgbClr val="0070C0"/>
                </a:solidFill>
              </a:rPr>
              <a:t>aanbod</a:t>
            </a:r>
            <a:r>
              <a:rPr lang="en-US" sz="2400" dirty="0">
                <a:solidFill>
                  <a:srgbClr val="0070C0"/>
                </a:solidFill>
              </a:rPr>
              <a:t> </a:t>
            </a:r>
            <a:r>
              <a:rPr lang="en-US" sz="2400" dirty="0" err="1">
                <a:solidFill>
                  <a:srgbClr val="0070C0"/>
                </a:solidFill>
              </a:rPr>
              <a:t>aan</a:t>
            </a:r>
            <a:r>
              <a:rPr lang="en-US" sz="2400" dirty="0">
                <a:solidFill>
                  <a:srgbClr val="0070C0"/>
                </a:solidFill>
              </a:rPr>
              <a:t> </a:t>
            </a:r>
            <a:r>
              <a:rPr lang="en-US" sz="2400" dirty="0" err="1">
                <a:solidFill>
                  <a:srgbClr val="0070C0"/>
                </a:solidFill>
              </a:rPr>
              <a:t>voeding</a:t>
            </a:r>
            <a:r>
              <a:rPr lang="en-US" sz="2400" dirty="0">
                <a:solidFill>
                  <a:srgbClr val="0070C0"/>
                </a:solidFill>
              </a:rPr>
              <a:t> </a:t>
            </a:r>
            <a:r>
              <a:rPr lang="en-US" sz="2400" dirty="0">
                <a:solidFill>
                  <a:schemeClr val="tx2"/>
                </a:solidFill>
              </a:rPr>
              <a:t>de </a:t>
            </a:r>
            <a:r>
              <a:rPr lang="en-US" sz="2400" dirty="0" err="1">
                <a:solidFill>
                  <a:schemeClr val="tx2"/>
                </a:solidFill>
              </a:rPr>
              <a:t>belangrijkste</a:t>
            </a:r>
            <a:r>
              <a:rPr lang="en-US" sz="2400" dirty="0">
                <a:solidFill>
                  <a:schemeClr val="tx2"/>
                </a:solidFill>
              </a:rPr>
              <a:t> </a:t>
            </a:r>
            <a:r>
              <a:rPr lang="en-US" sz="2400" dirty="0" err="1">
                <a:solidFill>
                  <a:srgbClr val="C00000"/>
                </a:solidFill>
              </a:rPr>
              <a:t>prikkel</a:t>
            </a:r>
            <a:r>
              <a:rPr lang="en-US" sz="2400" dirty="0">
                <a:solidFill>
                  <a:srgbClr val="C00000"/>
                </a:solidFill>
              </a:rPr>
              <a:t> tot </a:t>
            </a:r>
            <a:r>
              <a:rPr lang="en-US" sz="2400" dirty="0" err="1">
                <a:solidFill>
                  <a:srgbClr val="C00000"/>
                </a:solidFill>
              </a:rPr>
              <a:t>broeden</a:t>
            </a:r>
            <a:r>
              <a:rPr lang="en-US" sz="2400" dirty="0">
                <a:solidFill>
                  <a:schemeClr val="tx2"/>
                </a:solidFill>
              </a:rPr>
              <a:t>.</a:t>
            </a:r>
          </a:p>
          <a:p>
            <a:r>
              <a:rPr lang="en-US" sz="2400" dirty="0">
                <a:solidFill>
                  <a:schemeClr val="tx2"/>
                </a:solidFill>
              </a:rPr>
              <a:t>In de </a:t>
            </a:r>
            <a:r>
              <a:rPr lang="en-US" sz="2400" dirty="0" err="1">
                <a:solidFill>
                  <a:schemeClr val="tx2"/>
                </a:solidFill>
              </a:rPr>
              <a:t>voorfase</a:t>
            </a:r>
            <a:r>
              <a:rPr lang="en-US" sz="2400" dirty="0">
                <a:solidFill>
                  <a:schemeClr val="tx2"/>
                </a:solidFill>
              </a:rPr>
              <a:t> van de </a:t>
            </a:r>
            <a:r>
              <a:rPr lang="en-US" sz="2400" dirty="0" err="1">
                <a:solidFill>
                  <a:schemeClr val="tx2"/>
                </a:solidFill>
              </a:rPr>
              <a:t>broedtijd</a:t>
            </a:r>
            <a:r>
              <a:rPr lang="en-US" sz="2400" dirty="0">
                <a:solidFill>
                  <a:schemeClr val="tx2"/>
                </a:solidFill>
              </a:rPr>
              <a:t> en in de </a:t>
            </a:r>
            <a:r>
              <a:rPr lang="en-US" sz="2400" dirty="0" err="1">
                <a:solidFill>
                  <a:schemeClr val="tx2"/>
                </a:solidFill>
              </a:rPr>
              <a:t>broedtijd</a:t>
            </a:r>
            <a:r>
              <a:rPr lang="en-US" sz="2400" dirty="0">
                <a:solidFill>
                  <a:schemeClr val="tx2"/>
                </a:solidFill>
              </a:rPr>
              <a:t> </a:t>
            </a:r>
            <a:r>
              <a:rPr lang="en-US" sz="2400" dirty="0" err="1">
                <a:solidFill>
                  <a:schemeClr val="tx2"/>
                </a:solidFill>
              </a:rPr>
              <a:t>zelf</a:t>
            </a:r>
            <a:r>
              <a:rPr lang="en-US" sz="2400" dirty="0">
                <a:solidFill>
                  <a:schemeClr val="tx2"/>
                </a:solidFill>
              </a:rPr>
              <a:t>:</a:t>
            </a:r>
          </a:p>
          <a:p>
            <a:pPr lvl="1"/>
            <a:r>
              <a:rPr lang="en-US" sz="2200" dirty="0" err="1">
                <a:solidFill>
                  <a:schemeClr val="tx2"/>
                </a:solidFill>
              </a:rPr>
              <a:t>verhoogde</a:t>
            </a:r>
            <a:r>
              <a:rPr lang="en-US" sz="2200" dirty="0">
                <a:solidFill>
                  <a:schemeClr val="tx2"/>
                </a:solidFill>
              </a:rPr>
              <a:t> </a:t>
            </a:r>
            <a:r>
              <a:rPr lang="en-US" sz="2200" dirty="0" err="1">
                <a:solidFill>
                  <a:schemeClr val="tx2"/>
                </a:solidFill>
              </a:rPr>
              <a:t>behoefte</a:t>
            </a:r>
            <a:r>
              <a:rPr lang="en-US" sz="2200" dirty="0">
                <a:solidFill>
                  <a:schemeClr val="tx2"/>
                </a:solidFill>
              </a:rPr>
              <a:t> </a:t>
            </a:r>
            <a:r>
              <a:rPr lang="en-US" sz="2200" dirty="0" err="1">
                <a:solidFill>
                  <a:schemeClr val="tx2"/>
                </a:solidFill>
              </a:rPr>
              <a:t>aan</a:t>
            </a:r>
            <a:r>
              <a:rPr lang="en-US" sz="2200" dirty="0">
                <a:solidFill>
                  <a:schemeClr val="tx2"/>
                </a:solidFill>
              </a:rPr>
              <a:t> </a:t>
            </a:r>
            <a:r>
              <a:rPr lang="en-US" sz="2200" dirty="0" err="1">
                <a:solidFill>
                  <a:schemeClr val="tx2"/>
                </a:solidFill>
              </a:rPr>
              <a:t>hoogwaardig</a:t>
            </a:r>
            <a:r>
              <a:rPr lang="en-US" sz="2200" dirty="0">
                <a:solidFill>
                  <a:schemeClr val="tx2"/>
                </a:solidFill>
              </a:rPr>
              <a:t> </a:t>
            </a:r>
            <a:r>
              <a:rPr lang="en-US" sz="2200" dirty="0" err="1">
                <a:solidFill>
                  <a:srgbClr val="00B050"/>
                </a:solidFill>
              </a:rPr>
              <a:t>eiwit</a:t>
            </a:r>
            <a:r>
              <a:rPr lang="en-US" sz="2200" dirty="0">
                <a:solidFill>
                  <a:srgbClr val="00B050"/>
                </a:solidFill>
              </a:rPr>
              <a:t>-</a:t>
            </a:r>
            <a:r>
              <a:rPr lang="en-US" sz="2200" dirty="0">
                <a:solidFill>
                  <a:schemeClr val="tx2"/>
                </a:solidFill>
              </a:rPr>
              <a:t> en </a:t>
            </a:r>
            <a:r>
              <a:rPr lang="en-US" sz="2200" dirty="0" err="1">
                <a:solidFill>
                  <a:srgbClr val="00B050"/>
                </a:solidFill>
              </a:rPr>
              <a:t>vitaminerijk</a:t>
            </a:r>
            <a:r>
              <a:rPr lang="en-US" sz="2200" dirty="0">
                <a:solidFill>
                  <a:srgbClr val="00B050"/>
                </a:solidFill>
              </a:rPr>
              <a:t> </a:t>
            </a:r>
            <a:r>
              <a:rPr lang="en-US" sz="2200" dirty="0" err="1">
                <a:solidFill>
                  <a:srgbClr val="00B050"/>
                </a:solidFill>
              </a:rPr>
              <a:t>voedsel</a:t>
            </a:r>
            <a:r>
              <a:rPr lang="en-US" sz="2200" dirty="0">
                <a:solidFill>
                  <a:schemeClr val="tx2"/>
                </a:solidFill>
              </a:rPr>
              <a:t>.</a:t>
            </a:r>
          </a:p>
          <a:p>
            <a:pPr lvl="1"/>
            <a:r>
              <a:rPr lang="en-US" sz="2200" dirty="0" err="1">
                <a:solidFill>
                  <a:schemeClr val="tx2"/>
                </a:solidFill>
              </a:rPr>
              <a:t>dit</a:t>
            </a:r>
            <a:r>
              <a:rPr lang="en-US" sz="2200" dirty="0">
                <a:solidFill>
                  <a:schemeClr val="tx2"/>
                </a:solidFill>
              </a:rPr>
              <a:t> </a:t>
            </a:r>
            <a:r>
              <a:rPr lang="en-US" sz="2200" dirty="0" err="1">
                <a:solidFill>
                  <a:schemeClr val="tx2"/>
                </a:solidFill>
              </a:rPr>
              <a:t>wordt</a:t>
            </a:r>
            <a:r>
              <a:rPr lang="en-US" sz="2200" dirty="0">
                <a:solidFill>
                  <a:schemeClr val="tx2"/>
                </a:solidFill>
              </a:rPr>
              <a:t> </a:t>
            </a:r>
            <a:r>
              <a:rPr lang="en-US" sz="2200" dirty="0" err="1">
                <a:solidFill>
                  <a:schemeClr val="tx2"/>
                </a:solidFill>
              </a:rPr>
              <a:t>ingevuld</a:t>
            </a:r>
            <a:r>
              <a:rPr lang="en-US" sz="2200" dirty="0">
                <a:solidFill>
                  <a:schemeClr val="tx2"/>
                </a:solidFill>
              </a:rPr>
              <a:t> met</a:t>
            </a:r>
            <a:r>
              <a:rPr lang="en-US" sz="2200" dirty="0">
                <a:solidFill>
                  <a:srgbClr val="00B050"/>
                </a:solidFill>
              </a:rPr>
              <a:t> </a:t>
            </a:r>
            <a:r>
              <a:rPr lang="en-US" sz="2200" dirty="0" err="1">
                <a:solidFill>
                  <a:srgbClr val="00B050"/>
                </a:solidFill>
              </a:rPr>
              <a:t>zaden</a:t>
            </a:r>
            <a:r>
              <a:rPr lang="en-US" sz="2200" dirty="0">
                <a:solidFill>
                  <a:srgbClr val="00B050"/>
                </a:solidFill>
              </a:rPr>
              <a:t> </a:t>
            </a:r>
            <a:r>
              <a:rPr lang="en-US" sz="2200" dirty="0">
                <a:solidFill>
                  <a:schemeClr val="tx2"/>
                </a:solidFill>
              </a:rPr>
              <a:t>in </a:t>
            </a:r>
            <a:r>
              <a:rPr lang="en-US" sz="2200" dirty="0" err="1">
                <a:solidFill>
                  <a:srgbClr val="00B050"/>
                </a:solidFill>
              </a:rPr>
              <a:t>verschillende</a:t>
            </a:r>
            <a:r>
              <a:rPr lang="en-US" sz="2200" dirty="0">
                <a:solidFill>
                  <a:srgbClr val="00B050"/>
                </a:solidFill>
              </a:rPr>
              <a:t> stadia van </a:t>
            </a:r>
            <a:r>
              <a:rPr lang="en-US" sz="2200" dirty="0" err="1">
                <a:solidFill>
                  <a:srgbClr val="00B050"/>
                </a:solidFill>
              </a:rPr>
              <a:t>rijping</a:t>
            </a:r>
            <a:r>
              <a:rPr lang="en-US" sz="2200" dirty="0">
                <a:solidFill>
                  <a:schemeClr val="tx2"/>
                </a:solidFill>
              </a:rPr>
              <a:t>. </a:t>
            </a:r>
          </a:p>
          <a:p>
            <a:pPr lvl="1"/>
            <a:r>
              <a:rPr lang="en-US" sz="2200" dirty="0" err="1">
                <a:solidFill>
                  <a:schemeClr val="tx2"/>
                </a:solidFill>
              </a:rPr>
              <a:t>daar</a:t>
            </a:r>
            <a:r>
              <a:rPr lang="en-US" sz="2200" dirty="0">
                <a:solidFill>
                  <a:schemeClr val="tx2"/>
                </a:solidFill>
              </a:rPr>
              <a:t> </a:t>
            </a:r>
            <a:r>
              <a:rPr lang="en-US" sz="2200" dirty="0" err="1">
                <a:solidFill>
                  <a:schemeClr val="tx2"/>
                </a:solidFill>
              </a:rPr>
              <a:t>komen</a:t>
            </a:r>
            <a:r>
              <a:rPr lang="en-US" sz="2200" dirty="0">
                <a:solidFill>
                  <a:schemeClr val="tx2"/>
                </a:solidFill>
              </a:rPr>
              <a:t> in </a:t>
            </a:r>
            <a:r>
              <a:rPr lang="en-US" sz="2200" dirty="0" err="1">
                <a:solidFill>
                  <a:schemeClr val="tx2"/>
                </a:solidFill>
              </a:rPr>
              <a:t>dit</a:t>
            </a:r>
            <a:r>
              <a:rPr lang="en-US" sz="2200" dirty="0">
                <a:solidFill>
                  <a:schemeClr val="tx2"/>
                </a:solidFill>
              </a:rPr>
              <a:t> </a:t>
            </a:r>
            <a:r>
              <a:rPr lang="en-US" sz="2200" dirty="0" err="1">
                <a:solidFill>
                  <a:schemeClr val="tx2"/>
                </a:solidFill>
              </a:rPr>
              <a:t>deze</a:t>
            </a:r>
            <a:r>
              <a:rPr lang="en-US" sz="2200" dirty="0">
                <a:solidFill>
                  <a:schemeClr val="tx2"/>
                </a:solidFill>
              </a:rPr>
              <a:t> </a:t>
            </a:r>
            <a:r>
              <a:rPr lang="en-US" sz="2200" dirty="0" err="1">
                <a:solidFill>
                  <a:schemeClr val="tx2"/>
                </a:solidFill>
              </a:rPr>
              <a:t>tijd</a:t>
            </a:r>
            <a:r>
              <a:rPr lang="en-US" sz="2200" dirty="0">
                <a:solidFill>
                  <a:schemeClr val="tx2"/>
                </a:solidFill>
              </a:rPr>
              <a:t> </a:t>
            </a:r>
            <a:r>
              <a:rPr lang="en-US" sz="2200" dirty="0" err="1">
                <a:solidFill>
                  <a:schemeClr val="tx2"/>
                </a:solidFill>
              </a:rPr>
              <a:t>nog</a:t>
            </a:r>
            <a:r>
              <a:rPr lang="en-US" sz="2200" dirty="0">
                <a:solidFill>
                  <a:schemeClr val="tx2"/>
                </a:solidFill>
              </a:rPr>
              <a:t> </a:t>
            </a:r>
            <a:r>
              <a:rPr lang="en-US" sz="2200" dirty="0" err="1">
                <a:solidFill>
                  <a:srgbClr val="00B050"/>
                </a:solidFill>
              </a:rPr>
              <a:t>groenvoer</a:t>
            </a:r>
            <a:r>
              <a:rPr lang="en-US" sz="2200" dirty="0">
                <a:solidFill>
                  <a:schemeClr val="tx2"/>
                </a:solidFill>
              </a:rPr>
              <a:t> en </a:t>
            </a:r>
            <a:r>
              <a:rPr lang="en-US" sz="2200" dirty="0" err="1">
                <a:solidFill>
                  <a:srgbClr val="00B050"/>
                </a:solidFill>
              </a:rPr>
              <a:t>insekten</a:t>
            </a:r>
            <a:r>
              <a:rPr lang="en-US" sz="2200" dirty="0">
                <a:solidFill>
                  <a:schemeClr val="tx2"/>
                </a:solidFill>
              </a:rPr>
              <a:t> bij.</a:t>
            </a:r>
            <a:endParaRPr lang="en-US" dirty="0"/>
          </a:p>
        </p:txBody>
      </p:sp>
      <p:sp>
        <p:nvSpPr>
          <p:cNvPr id="4" name="Date Placeholder 3">
            <a:extLst>
              <a:ext uri="{FF2B5EF4-FFF2-40B4-BE49-F238E27FC236}">
                <a16:creationId xmlns:a16="http://schemas.microsoft.com/office/drawing/2014/main" xmlns="" id="{67FE9E6D-7094-45D6-0A66-F3970D9D40F4}"/>
              </a:ext>
            </a:extLst>
          </p:cNvPr>
          <p:cNvSpPr>
            <a:spLocks noGrp="1"/>
          </p:cNvSpPr>
          <p:nvPr>
            <p:ph type="dt" sz="half" idx="10"/>
          </p:nvPr>
        </p:nvSpPr>
        <p:spPr/>
        <p:txBody>
          <a:bodyPr/>
          <a:lstStyle/>
          <a:p>
            <a:r>
              <a:rPr lang="en-US"/>
              <a:t>06-Feb-24</a:t>
            </a:r>
            <a:endParaRPr lang="en-US" dirty="0"/>
          </a:p>
        </p:txBody>
      </p:sp>
      <p:sp>
        <p:nvSpPr>
          <p:cNvPr id="5" name="Footer Placeholder 4">
            <a:extLst>
              <a:ext uri="{FF2B5EF4-FFF2-40B4-BE49-F238E27FC236}">
                <a16:creationId xmlns:a16="http://schemas.microsoft.com/office/drawing/2014/main" xmlns="" id="{4BBF8AC5-E855-0E42-DD35-110DC631D736}"/>
              </a:ext>
            </a:extLst>
          </p:cNvPr>
          <p:cNvSpPr>
            <a:spLocks noGrp="1"/>
          </p:cNvSpPr>
          <p:nvPr>
            <p:ph type="ftr" sz="quarter" idx="11"/>
          </p:nvPr>
        </p:nvSpPr>
        <p:spPr/>
        <p:txBody>
          <a:bodyPr/>
          <a:lstStyle/>
          <a:p>
            <a:r>
              <a:rPr lang="nl-NL"/>
              <a:t>Omstandigheden voor de Kleurkanariekweek: Voeding</a:t>
            </a:r>
            <a:endParaRPr lang="en-US" dirty="0"/>
          </a:p>
        </p:txBody>
      </p:sp>
      <p:sp>
        <p:nvSpPr>
          <p:cNvPr id="6" name="Slide Number Placeholder 5">
            <a:extLst>
              <a:ext uri="{FF2B5EF4-FFF2-40B4-BE49-F238E27FC236}">
                <a16:creationId xmlns:a16="http://schemas.microsoft.com/office/drawing/2014/main" xmlns="" id="{39B7DA51-89A8-5C03-D729-C0C6E685811E}"/>
              </a:ext>
            </a:extLst>
          </p:cNvPr>
          <p:cNvSpPr>
            <a:spLocks noGrp="1"/>
          </p:cNvSpPr>
          <p:nvPr>
            <p:ph type="sldNum" sz="quarter" idx="12"/>
          </p:nvPr>
        </p:nvSpPr>
        <p:spPr/>
        <p:txBody>
          <a:bodyPr/>
          <a:lstStyle/>
          <a:p>
            <a:fld id="{4FAB73BC-B049-4115-A692-8D63A059BFB8}" type="slidenum">
              <a:rPr lang="en-US" smtClean="0"/>
              <a:pPr/>
              <a:t>7</a:t>
            </a:fld>
            <a:endParaRPr lang="en-US" dirty="0"/>
          </a:p>
        </p:txBody>
      </p:sp>
    </p:spTree>
    <p:extLst>
      <p:ext uri="{BB962C8B-B14F-4D97-AF65-F5344CB8AC3E}">
        <p14:creationId xmlns:p14="http://schemas.microsoft.com/office/powerpoint/2010/main" val="279053495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8E9F9FC-53EF-4285-BD77-B3550C896E57}"/>
              </a:ext>
            </a:extLst>
          </p:cNvPr>
          <p:cNvSpPr>
            <a:spLocks noGrp="1"/>
          </p:cNvSpPr>
          <p:nvPr>
            <p:ph type="title"/>
          </p:nvPr>
        </p:nvSpPr>
        <p:spPr>
          <a:xfrm>
            <a:off x="97410" y="1123838"/>
            <a:ext cx="2466752" cy="4601183"/>
          </a:xfrm>
        </p:spPr>
        <p:txBody>
          <a:bodyPr/>
          <a:lstStyle/>
          <a:p>
            <a:r>
              <a:rPr lang="en-US" dirty="0" err="1"/>
              <a:t>Supplementen</a:t>
            </a:r>
            <a:r>
              <a:rPr lang="en-US" dirty="0"/>
              <a:t> Vet-Schroeder TOLLISAN</a:t>
            </a:r>
            <a:br>
              <a:rPr lang="en-US" dirty="0"/>
            </a:br>
            <a:endParaRPr lang="en-US" dirty="0"/>
          </a:p>
        </p:txBody>
      </p:sp>
      <p:sp>
        <p:nvSpPr>
          <p:cNvPr id="3" name="Date Placeholder 2">
            <a:extLst>
              <a:ext uri="{FF2B5EF4-FFF2-40B4-BE49-F238E27FC236}">
                <a16:creationId xmlns:a16="http://schemas.microsoft.com/office/drawing/2014/main" xmlns="" id="{69D3EEC3-A3D9-4DE2-9D97-443B84BF6D37}"/>
              </a:ext>
            </a:extLst>
          </p:cNvPr>
          <p:cNvSpPr>
            <a:spLocks noGrp="1"/>
          </p:cNvSpPr>
          <p:nvPr>
            <p:ph type="dt" sz="half" idx="10"/>
          </p:nvPr>
        </p:nvSpPr>
        <p:spPr/>
        <p:txBody>
          <a:bodyPr/>
          <a:lstStyle/>
          <a:p>
            <a:r>
              <a:rPr lang="en-US"/>
              <a:t>06-Feb-24</a:t>
            </a:r>
            <a:endParaRPr lang="en-US" dirty="0"/>
          </a:p>
        </p:txBody>
      </p:sp>
      <p:sp>
        <p:nvSpPr>
          <p:cNvPr id="4" name="Slide Number Placeholder 3">
            <a:extLst>
              <a:ext uri="{FF2B5EF4-FFF2-40B4-BE49-F238E27FC236}">
                <a16:creationId xmlns:a16="http://schemas.microsoft.com/office/drawing/2014/main" xmlns="" id="{7B6A0F16-A180-47D6-9F75-F40FDBBE5227}"/>
              </a:ext>
            </a:extLst>
          </p:cNvPr>
          <p:cNvSpPr>
            <a:spLocks noGrp="1"/>
          </p:cNvSpPr>
          <p:nvPr>
            <p:ph type="sldNum" sz="quarter" idx="12"/>
          </p:nvPr>
        </p:nvSpPr>
        <p:spPr/>
        <p:txBody>
          <a:bodyPr/>
          <a:lstStyle/>
          <a:p>
            <a:fld id="{4FAB73BC-B049-4115-A692-8D63A059BFB8}" type="slidenum">
              <a:rPr lang="en-US" smtClean="0"/>
              <a:pPr/>
              <a:t>70</a:t>
            </a:fld>
            <a:endParaRPr lang="en-US" dirty="0"/>
          </a:p>
        </p:txBody>
      </p:sp>
      <p:pic>
        <p:nvPicPr>
          <p:cNvPr id="5" name="Picture 4">
            <a:extLst>
              <a:ext uri="{FF2B5EF4-FFF2-40B4-BE49-F238E27FC236}">
                <a16:creationId xmlns:a16="http://schemas.microsoft.com/office/drawing/2014/main" xmlns="" id="{05E562CD-726C-4D0B-BDA3-39A2DF9CC218}"/>
              </a:ext>
            </a:extLst>
          </p:cNvPr>
          <p:cNvPicPr>
            <a:picLocks noChangeAspect="1"/>
          </p:cNvPicPr>
          <p:nvPr/>
        </p:nvPicPr>
        <p:blipFill rotWithShape="1">
          <a:blip r:embed="rId2"/>
          <a:srcRect l="9321"/>
          <a:stretch/>
        </p:blipFill>
        <p:spPr>
          <a:xfrm>
            <a:off x="2781004" y="2264145"/>
            <a:ext cx="1250026" cy="3155924"/>
          </a:xfrm>
          <a:prstGeom prst="rect">
            <a:avLst/>
          </a:prstGeom>
        </p:spPr>
      </p:pic>
      <p:pic>
        <p:nvPicPr>
          <p:cNvPr id="7" name="Picture 6">
            <a:extLst>
              <a:ext uri="{FF2B5EF4-FFF2-40B4-BE49-F238E27FC236}">
                <a16:creationId xmlns:a16="http://schemas.microsoft.com/office/drawing/2014/main" xmlns="" id="{45F7E421-490F-4948-91B5-6095F76F4C03}"/>
              </a:ext>
            </a:extLst>
          </p:cNvPr>
          <p:cNvPicPr>
            <a:picLocks noChangeAspect="1"/>
          </p:cNvPicPr>
          <p:nvPr/>
        </p:nvPicPr>
        <p:blipFill>
          <a:blip r:embed="rId3"/>
          <a:stretch>
            <a:fillRect/>
          </a:stretch>
        </p:blipFill>
        <p:spPr>
          <a:xfrm>
            <a:off x="7015896" y="3429000"/>
            <a:ext cx="1490562" cy="1924043"/>
          </a:xfrm>
          <a:prstGeom prst="rect">
            <a:avLst/>
          </a:prstGeom>
        </p:spPr>
      </p:pic>
      <p:pic>
        <p:nvPicPr>
          <p:cNvPr id="8" name="Picture 7">
            <a:extLst>
              <a:ext uri="{FF2B5EF4-FFF2-40B4-BE49-F238E27FC236}">
                <a16:creationId xmlns:a16="http://schemas.microsoft.com/office/drawing/2014/main" xmlns="" id="{E5A472BB-1F85-4992-8E2D-B8D6AD5F6845}"/>
              </a:ext>
            </a:extLst>
          </p:cNvPr>
          <p:cNvPicPr>
            <a:picLocks noChangeAspect="1"/>
          </p:cNvPicPr>
          <p:nvPr/>
        </p:nvPicPr>
        <p:blipFill>
          <a:blip r:embed="rId4"/>
          <a:stretch>
            <a:fillRect/>
          </a:stretch>
        </p:blipFill>
        <p:spPr>
          <a:xfrm>
            <a:off x="4065891" y="2850808"/>
            <a:ext cx="1363006" cy="2502235"/>
          </a:xfrm>
          <a:prstGeom prst="rect">
            <a:avLst/>
          </a:prstGeom>
        </p:spPr>
      </p:pic>
      <p:pic>
        <p:nvPicPr>
          <p:cNvPr id="9" name="Picture 8">
            <a:extLst>
              <a:ext uri="{FF2B5EF4-FFF2-40B4-BE49-F238E27FC236}">
                <a16:creationId xmlns:a16="http://schemas.microsoft.com/office/drawing/2014/main" xmlns="" id="{61D22E03-B0E1-4F32-948B-5FB3B5A4D308}"/>
              </a:ext>
            </a:extLst>
          </p:cNvPr>
          <p:cNvPicPr>
            <a:picLocks noChangeAspect="1"/>
          </p:cNvPicPr>
          <p:nvPr/>
        </p:nvPicPr>
        <p:blipFill>
          <a:blip r:embed="rId5"/>
          <a:stretch>
            <a:fillRect/>
          </a:stretch>
        </p:blipFill>
        <p:spPr>
          <a:xfrm>
            <a:off x="5480863" y="2284551"/>
            <a:ext cx="1410470" cy="3068492"/>
          </a:xfrm>
          <a:prstGeom prst="rect">
            <a:avLst/>
          </a:prstGeom>
        </p:spPr>
      </p:pic>
      <p:sp>
        <p:nvSpPr>
          <p:cNvPr id="10" name="TextBox 9">
            <a:extLst>
              <a:ext uri="{FF2B5EF4-FFF2-40B4-BE49-F238E27FC236}">
                <a16:creationId xmlns:a16="http://schemas.microsoft.com/office/drawing/2014/main" xmlns="" id="{C0206C48-E467-47B5-995B-4C5E4ED4EFBF}"/>
              </a:ext>
            </a:extLst>
          </p:cNvPr>
          <p:cNvSpPr txBox="1"/>
          <p:nvPr/>
        </p:nvSpPr>
        <p:spPr>
          <a:xfrm rot="1000997">
            <a:off x="5635926" y="790849"/>
            <a:ext cx="2862630" cy="1428214"/>
          </a:xfrm>
          <a:prstGeom prst="ellipse">
            <a:avLst/>
          </a:prstGeom>
        </p:spPr>
        <p:style>
          <a:lnRef idx="1">
            <a:schemeClr val="accent4"/>
          </a:lnRef>
          <a:fillRef idx="3">
            <a:schemeClr val="accent4"/>
          </a:fillRef>
          <a:effectRef idx="2">
            <a:schemeClr val="accent4"/>
          </a:effectRef>
          <a:fontRef idx="minor">
            <a:schemeClr val="lt1"/>
          </a:fontRef>
        </p:style>
        <p:txBody>
          <a:bodyPr wrap="square" rtlCol="0">
            <a:spAutoFit/>
          </a:bodyPr>
          <a:lstStyle/>
          <a:p>
            <a:r>
              <a:rPr lang="en-US" sz="2000" dirty="0" err="1"/>
              <a:t>Gezondheids-kuur</a:t>
            </a:r>
            <a:r>
              <a:rPr lang="en-US" sz="2000" dirty="0"/>
              <a:t>, </a:t>
            </a:r>
            <a:r>
              <a:rPr lang="en-US" sz="2000" dirty="0" err="1"/>
              <a:t>wekelijks</a:t>
            </a:r>
            <a:r>
              <a:rPr lang="en-US" sz="2000" dirty="0"/>
              <a:t> in het </a:t>
            </a:r>
            <a:r>
              <a:rPr lang="en-US" sz="2000" dirty="0" err="1"/>
              <a:t>drinkwater</a:t>
            </a:r>
            <a:endParaRPr lang="en-US" sz="2000" dirty="0"/>
          </a:p>
        </p:txBody>
      </p:sp>
      <p:pic>
        <p:nvPicPr>
          <p:cNvPr id="11" name="Picture 10">
            <a:extLst>
              <a:ext uri="{FF2B5EF4-FFF2-40B4-BE49-F238E27FC236}">
                <a16:creationId xmlns:a16="http://schemas.microsoft.com/office/drawing/2014/main" xmlns="" id="{BDD9A343-3312-4C5A-BB29-13CFF2B55ACB}"/>
              </a:ext>
            </a:extLst>
          </p:cNvPr>
          <p:cNvPicPr>
            <a:picLocks noChangeAspect="1"/>
          </p:cNvPicPr>
          <p:nvPr/>
        </p:nvPicPr>
        <p:blipFill>
          <a:blip r:embed="rId6"/>
          <a:stretch>
            <a:fillRect/>
          </a:stretch>
        </p:blipFill>
        <p:spPr>
          <a:xfrm>
            <a:off x="2781004" y="779680"/>
            <a:ext cx="2759969" cy="481157"/>
          </a:xfrm>
          <a:prstGeom prst="rect">
            <a:avLst/>
          </a:prstGeom>
        </p:spPr>
      </p:pic>
      <p:sp>
        <p:nvSpPr>
          <p:cNvPr id="12" name="Footer Placeholder 11">
            <a:extLst>
              <a:ext uri="{FF2B5EF4-FFF2-40B4-BE49-F238E27FC236}">
                <a16:creationId xmlns:a16="http://schemas.microsoft.com/office/drawing/2014/main" xmlns="" id="{AA18A02D-3162-4AA2-AC09-30DE9391388B}"/>
              </a:ext>
            </a:extLst>
          </p:cNvPr>
          <p:cNvSpPr>
            <a:spLocks noGrp="1"/>
          </p:cNvSpPr>
          <p:nvPr>
            <p:ph type="ftr" sz="quarter" idx="11"/>
          </p:nvPr>
        </p:nvSpPr>
        <p:spPr/>
        <p:txBody>
          <a:bodyPr/>
          <a:lstStyle/>
          <a:p>
            <a:r>
              <a:rPr lang="nl-NL"/>
              <a:t>Omstandigheden voor de Kleurkanariekweek: Voeding</a:t>
            </a:r>
            <a:endParaRPr lang="en-US" dirty="0"/>
          </a:p>
        </p:txBody>
      </p:sp>
      <p:sp>
        <p:nvSpPr>
          <p:cNvPr id="13" name="TextBox 12">
            <a:extLst>
              <a:ext uri="{FF2B5EF4-FFF2-40B4-BE49-F238E27FC236}">
                <a16:creationId xmlns:a16="http://schemas.microsoft.com/office/drawing/2014/main" xmlns="" id="{0BCC91D2-ACD0-A7C8-7BC3-4B8B910151AD}"/>
              </a:ext>
            </a:extLst>
          </p:cNvPr>
          <p:cNvSpPr txBox="1"/>
          <p:nvPr/>
        </p:nvSpPr>
        <p:spPr>
          <a:xfrm>
            <a:off x="2901951" y="5637402"/>
            <a:ext cx="5705154" cy="369332"/>
          </a:xfrm>
          <a:prstGeom prst="rect">
            <a:avLst/>
          </a:prstGeom>
          <a:noFill/>
        </p:spPr>
        <p:txBody>
          <a:bodyPr wrap="square" rtlCol="0">
            <a:spAutoFit/>
          </a:bodyPr>
          <a:lstStyle/>
          <a:p>
            <a:r>
              <a:rPr lang="en-US" dirty="0" err="1"/>
              <a:t>Vitamines</a:t>
            </a:r>
            <a:r>
              <a:rPr lang="en-US" dirty="0"/>
              <a:t>         </a:t>
            </a:r>
            <a:r>
              <a:rPr lang="en-US" dirty="0" err="1"/>
              <a:t>Aanzuren</a:t>
            </a:r>
            <a:r>
              <a:rPr lang="en-US" dirty="0"/>
              <a:t>               </a:t>
            </a:r>
            <a:r>
              <a:rPr lang="en-US" dirty="0" err="1"/>
              <a:t>Chloor</a:t>
            </a:r>
            <a:r>
              <a:rPr lang="en-US" dirty="0"/>
              <a:t>               </a:t>
            </a:r>
            <a:r>
              <a:rPr lang="en-US" dirty="0" err="1"/>
              <a:t>Aromatisch</a:t>
            </a:r>
            <a:endParaRPr lang="en-US" dirty="0"/>
          </a:p>
        </p:txBody>
      </p:sp>
    </p:spTree>
    <p:extLst>
      <p:ext uri="{BB962C8B-B14F-4D97-AF65-F5344CB8AC3E}">
        <p14:creationId xmlns:p14="http://schemas.microsoft.com/office/powerpoint/2010/main" val="824104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xmlns="" id="{44AEF102-22CE-B3CA-C90D-525B6850EE62}"/>
              </a:ext>
            </a:extLst>
          </p:cNvPr>
          <p:cNvSpPr>
            <a:spLocks noGrp="1"/>
          </p:cNvSpPr>
          <p:nvPr>
            <p:ph type="title"/>
          </p:nvPr>
        </p:nvSpPr>
        <p:spPr>
          <a:xfrm>
            <a:off x="11711" y="1128408"/>
            <a:ext cx="2572098" cy="4601183"/>
          </a:xfrm>
        </p:spPr>
        <p:txBody>
          <a:bodyPr/>
          <a:lstStyle/>
          <a:p>
            <a:r>
              <a:rPr lang="en-US" dirty="0" err="1"/>
              <a:t>Nieuwe</a:t>
            </a:r>
            <a:r>
              <a:rPr lang="en-US" dirty="0"/>
              <a:t> </a:t>
            </a:r>
            <a:r>
              <a:rPr lang="en-US" dirty="0" err="1"/>
              <a:t>ontwikkeling</a:t>
            </a:r>
            <a:r>
              <a:rPr lang="en-US" dirty="0"/>
              <a:t>: </a:t>
            </a:r>
            <a:r>
              <a:rPr lang="en-US" dirty="0" err="1"/>
              <a:t>vogelkruiden</a:t>
            </a:r>
            <a:r>
              <a:rPr lang="en-US" dirty="0"/>
              <a:t/>
            </a:r>
            <a:br>
              <a:rPr lang="en-US" dirty="0"/>
            </a:br>
            <a:r>
              <a:rPr lang="en-US" dirty="0"/>
              <a:t>(</a:t>
            </a:r>
            <a:r>
              <a:rPr lang="en-US" dirty="0" err="1"/>
              <a:t>ook</a:t>
            </a:r>
            <a:r>
              <a:rPr lang="en-US" dirty="0"/>
              <a:t> van        </a:t>
            </a:r>
            <a:r>
              <a:rPr lang="en-US" dirty="0" err="1"/>
              <a:t>Sukses</a:t>
            </a:r>
            <a:r>
              <a:rPr lang="en-US" dirty="0"/>
              <a:t>, </a:t>
            </a:r>
            <a:r>
              <a:rPr lang="en-US" dirty="0" err="1"/>
              <a:t>Baroen</a:t>
            </a:r>
            <a:r>
              <a:rPr lang="en-US" dirty="0"/>
              <a:t>, dr. </a:t>
            </a:r>
            <a:r>
              <a:rPr lang="en-US" dirty="0" err="1"/>
              <a:t>Coutteel</a:t>
            </a:r>
            <a:r>
              <a:rPr lang="en-US" dirty="0"/>
              <a:t> …)</a:t>
            </a:r>
          </a:p>
        </p:txBody>
      </p:sp>
      <p:sp>
        <p:nvSpPr>
          <p:cNvPr id="4" name="Date Placeholder 3">
            <a:extLst>
              <a:ext uri="{FF2B5EF4-FFF2-40B4-BE49-F238E27FC236}">
                <a16:creationId xmlns:a16="http://schemas.microsoft.com/office/drawing/2014/main" xmlns="" id="{E0AD73FF-852A-D9D2-353C-FA4FD72FD5D4}"/>
              </a:ext>
            </a:extLst>
          </p:cNvPr>
          <p:cNvSpPr>
            <a:spLocks noGrp="1"/>
          </p:cNvSpPr>
          <p:nvPr>
            <p:ph type="dt" sz="half" idx="10"/>
          </p:nvPr>
        </p:nvSpPr>
        <p:spPr/>
        <p:txBody>
          <a:bodyPr/>
          <a:lstStyle/>
          <a:p>
            <a:r>
              <a:rPr lang="en-US"/>
              <a:t>06-Feb-24</a:t>
            </a:r>
            <a:endParaRPr lang="en-US" dirty="0"/>
          </a:p>
        </p:txBody>
      </p:sp>
      <p:sp>
        <p:nvSpPr>
          <p:cNvPr id="5" name="Footer Placeholder 4">
            <a:extLst>
              <a:ext uri="{FF2B5EF4-FFF2-40B4-BE49-F238E27FC236}">
                <a16:creationId xmlns:a16="http://schemas.microsoft.com/office/drawing/2014/main" xmlns="" id="{8EADF065-D83A-777E-C3C3-DD6B59898FDD}"/>
              </a:ext>
            </a:extLst>
          </p:cNvPr>
          <p:cNvSpPr>
            <a:spLocks noGrp="1"/>
          </p:cNvSpPr>
          <p:nvPr>
            <p:ph type="ftr" sz="quarter" idx="11"/>
          </p:nvPr>
        </p:nvSpPr>
        <p:spPr/>
        <p:txBody>
          <a:bodyPr/>
          <a:lstStyle/>
          <a:p>
            <a:r>
              <a:rPr lang="nl-NL"/>
              <a:t>Omstandigheden voor de Kleurkanariekweek: Voeding</a:t>
            </a:r>
            <a:endParaRPr lang="en-US" dirty="0"/>
          </a:p>
        </p:txBody>
      </p:sp>
      <p:sp>
        <p:nvSpPr>
          <p:cNvPr id="6" name="Slide Number Placeholder 5">
            <a:extLst>
              <a:ext uri="{FF2B5EF4-FFF2-40B4-BE49-F238E27FC236}">
                <a16:creationId xmlns:a16="http://schemas.microsoft.com/office/drawing/2014/main" xmlns="" id="{D2F55E7B-E4B4-57CA-392E-CE97C8284AFB}"/>
              </a:ext>
            </a:extLst>
          </p:cNvPr>
          <p:cNvSpPr>
            <a:spLocks noGrp="1"/>
          </p:cNvSpPr>
          <p:nvPr>
            <p:ph type="sldNum" sz="quarter" idx="12"/>
          </p:nvPr>
        </p:nvSpPr>
        <p:spPr/>
        <p:txBody>
          <a:bodyPr/>
          <a:lstStyle/>
          <a:p>
            <a:fld id="{4FAB73BC-B049-4115-A692-8D63A059BFB8}" type="slidenum">
              <a:rPr lang="en-US" smtClean="0"/>
              <a:pPr/>
              <a:t>71</a:t>
            </a:fld>
            <a:endParaRPr lang="en-US" dirty="0"/>
          </a:p>
        </p:txBody>
      </p:sp>
      <p:pic>
        <p:nvPicPr>
          <p:cNvPr id="1026" name="Picture 2">
            <a:extLst>
              <a:ext uri="{FF2B5EF4-FFF2-40B4-BE49-F238E27FC236}">
                <a16:creationId xmlns:a16="http://schemas.microsoft.com/office/drawing/2014/main" xmlns="" id="{0BB3B36B-3FD9-B319-A054-BF9D07898A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0512" y="357580"/>
            <a:ext cx="2652713"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erbamix 1,7 kg">
            <a:extLst>
              <a:ext uri="{FF2B5EF4-FFF2-40B4-BE49-F238E27FC236}">
                <a16:creationId xmlns:a16="http://schemas.microsoft.com/office/drawing/2014/main" xmlns="" id="{D4C41A6D-72E8-C63C-6943-4E6F85071AB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730" t="8996" b="6308"/>
          <a:stretch/>
        </p:blipFill>
        <p:spPr bwMode="auto">
          <a:xfrm>
            <a:off x="2901951" y="453005"/>
            <a:ext cx="3680669" cy="323815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xmlns="" id="{1276F307-2D9B-A96B-A489-9727BDFFB33F}"/>
              </a:ext>
            </a:extLst>
          </p:cNvPr>
          <p:cNvSpPr txBox="1"/>
          <p:nvPr/>
        </p:nvSpPr>
        <p:spPr>
          <a:xfrm>
            <a:off x="2743201" y="3786580"/>
            <a:ext cx="5939406" cy="2308324"/>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l"/>
            <a:r>
              <a:rPr lang="nl-NL" b="1" i="0" dirty="0">
                <a:solidFill>
                  <a:srgbClr val="424448"/>
                </a:solidFill>
                <a:effectLst/>
                <a:latin typeface="Open Sans" panose="020B0606030504020204" pitchFamily="34" charset="0"/>
              </a:rPr>
              <a:t>Kruidenmengsel voor siervogels</a:t>
            </a:r>
            <a:endParaRPr lang="nl-NL" b="0" i="0" dirty="0">
              <a:solidFill>
                <a:srgbClr val="424448"/>
              </a:solidFill>
              <a:effectLst/>
              <a:latin typeface="Open Sans" panose="020B0606030504020204" pitchFamily="34" charset="0"/>
            </a:endParaRPr>
          </a:p>
          <a:p>
            <a:pPr algn="l"/>
            <a:r>
              <a:rPr lang="nl-NL" b="0" i="0" dirty="0">
                <a:solidFill>
                  <a:srgbClr val="424448"/>
                </a:solidFill>
                <a:effectLst/>
                <a:latin typeface="Open Sans" panose="020B0606030504020204" pitchFamily="34" charset="0"/>
              </a:rPr>
              <a:t>Samengesteld voor een optimale gezondheid van uw vogels. </a:t>
            </a:r>
            <a:r>
              <a:rPr lang="nl-NL" b="0" i="0" dirty="0" err="1">
                <a:solidFill>
                  <a:srgbClr val="424448"/>
                </a:solidFill>
                <a:effectLst/>
                <a:latin typeface="Open Sans" panose="020B0606030504020204" pitchFamily="34" charset="0"/>
              </a:rPr>
              <a:t>Herbamix</a:t>
            </a:r>
            <a:r>
              <a:rPr lang="nl-NL" b="0" i="0" dirty="0">
                <a:solidFill>
                  <a:srgbClr val="424448"/>
                </a:solidFill>
                <a:effectLst/>
                <a:latin typeface="Open Sans" panose="020B0606030504020204" pitchFamily="34" charset="0"/>
              </a:rPr>
              <a:t> is speciaal ontwikkeld voor alle vogelsoorten. Voor de kruiden worden alleen de bladeren van de planten gebruikt. Niet de steeltjes en de stengels. Door alleen de bladeren te gebruiken wordt de kruidenmix extra sterk van kwaliteit en dat zult u aan uw kweekresultaten zien.</a:t>
            </a:r>
          </a:p>
        </p:txBody>
      </p:sp>
    </p:spTree>
    <p:extLst>
      <p:ext uri="{BB962C8B-B14F-4D97-AF65-F5344CB8AC3E}">
        <p14:creationId xmlns:p14="http://schemas.microsoft.com/office/powerpoint/2010/main" val="96042014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48869AA-3BE1-1045-70DA-449DEB5A4A20}"/>
              </a:ext>
            </a:extLst>
          </p:cNvPr>
          <p:cNvSpPr>
            <a:spLocks noGrp="1"/>
          </p:cNvSpPr>
          <p:nvPr>
            <p:ph type="title"/>
          </p:nvPr>
        </p:nvSpPr>
        <p:spPr/>
        <p:txBody>
          <a:bodyPr/>
          <a:lstStyle/>
          <a:p>
            <a:r>
              <a:rPr lang="en-US" dirty="0" err="1"/>
              <a:t>Verder</a:t>
            </a:r>
            <a:r>
              <a:rPr lang="en-US" dirty="0"/>
              <a:t> </a:t>
            </a:r>
            <a:r>
              <a:rPr lang="en-US" dirty="0" err="1"/>
              <a:t>toevoegen</a:t>
            </a:r>
            <a:r>
              <a:rPr lang="en-US" dirty="0"/>
              <a:t> aan </a:t>
            </a:r>
            <a:r>
              <a:rPr lang="en-US" dirty="0" err="1"/>
              <a:t>voeding</a:t>
            </a:r>
            <a:r>
              <a:rPr lang="en-US" dirty="0"/>
              <a:t> of </a:t>
            </a:r>
            <a:r>
              <a:rPr lang="en-US" dirty="0" err="1"/>
              <a:t>drinkwater</a:t>
            </a:r>
            <a:endParaRPr lang="en-US" dirty="0"/>
          </a:p>
        </p:txBody>
      </p:sp>
      <p:sp>
        <p:nvSpPr>
          <p:cNvPr id="3" name="Content Placeholder 2">
            <a:extLst>
              <a:ext uri="{FF2B5EF4-FFF2-40B4-BE49-F238E27FC236}">
                <a16:creationId xmlns:a16="http://schemas.microsoft.com/office/drawing/2014/main" xmlns="" id="{404C8DBC-7D46-F320-BEEE-82B206CA8AC6}"/>
              </a:ext>
            </a:extLst>
          </p:cNvPr>
          <p:cNvSpPr>
            <a:spLocks noGrp="1"/>
          </p:cNvSpPr>
          <p:nvPr>
            <p:ph idx="1"/>
          </p:nvPr>
        </p:nvSpPr>
        <p:spPr>
          <a:xfrm>
            <a:off x="2901951" y="864108"/>
            <a:ext cx="5604486" cy="5120640"/>
          </a:xfrm>
        </p:spPr>
        <p:txBody>
          <a:bodyPr>
            <a:normAutofit/>
          </a:bodyPr>
          <a:lstStyle/>
          <a:p>
            <a:r>
              <a:rPr lang="en-US" sz="2000" dirty="0" err="1">
                <a:solidFill>
                  <a:schemeClr val="tx2"/>
                </a:solidFill>
              </a:rPr>
              <a:t>Middelen</a:t>
            </a:r>
            <a:r>
              <a:rPr lang="en-US" sz="2000" dirty="0">
                <a:solidFill>
                  <a:schemeClr val="tx2"/>
                </a:solidFill>
              </a:rPr>
              <a:t> om de </a:t>
            </a:r>
            <a:r>
              <a:rPr lang="en-US" sz="2000" dirty="0" err="1">
                <a:solidFill>
                  <a:srgbClr val="0070C0"/>
                </a:solidFill>
              </a:rPr>
              <a:t>vetststofkleur</a:t>
            </a:r>
            <a:r>
              <a:rPr lang="en-US" sz="2000" dirty="0">
                <a:solidFill>
                  <a:schemeClr val="tx2"/>
                </a:solidFill>
              </a:rPr>
              <a:t> (</a:t>
            </a:r>
            <a:r>
              <a:rPr lang="en-US" sz="2000" dirty="0" err="1">
                <a:solidFill>
                  <a:schemeClr val="tx2"/>
                </a:solidFill>
              </a:rPr>
              <a:t>lipochroom</a:t>
            </a:r>
            <a:r>
              <a:rPr lang="en-US" sz="2000" dirty="0">
                <a:solidFill>
                  <a:schemeClr val="tx2"/>
                </a:solidFill>
              </a:rPr>
              <a:t>) of het </a:t>
            </a:r>
            <a:r>
              <a:rPr lang="en-US" sz="2000" dirty="0">
                <a:solidFill>
                  <a:srgbClr val="0070C0"/>
                </a:solidFill>
              </a:rPr>
              <a:t>pigment</a:t>
            </a:r>
            <a:r>
              <a:rPr lang="en-US" sz="2000" dirty="0">
                <a:solidFill>
                  <a:schemeClr val="tx2"/>
                </a:solidFill>
              </a:rPr>
              <a:t> (</a:t>
            </a:r>
            <a:r>
              <a:rPr lang="en-US" sz="2000" dirty="0" err="1">
                <a:solidFill>
                  <a:schemeClr val="tx2"/>
                </a:solidFill>
              </a:rPr>
              <a:t>melanine</a:t>
            </a:r>
            <a:r>
              <a:rPr lang="en-US" sz="2000" dirty="0">
                <a:solidFill>
                  <a:schemeClr val="tx2"/>
                </a:solidFill>
              </a:rPr>
              <a:t>) </a:t>
            </a:r>
            <a:r>
              <a:rPr lang="en-US" sz="2000" dirty="0" err="1">
                <a:solidFill>
                  <a:schemeClr val="tx2"/>
                </a:solidFill>
              </a:rPr>
              <a:t>te</a:t>
            </a:r>
            <a:r>
              <a:rPr lang="en-US" sz="2000" dirty="0">
                <a:solidFill>
                  <a:schemeClr val="tx2"/>
                </a:solidFill>
              </a:rPr>
              <a:t> </a:t>
            </a:r>
            <a:r>
              <a:rPr lang="en-US" sz="2000" dirty="0" err="1">
                <a:solidFill>
                  <a:schemeClr val="tx2"/>
                </a:solidFill>
              </a:rPr>
              <a:t>beïnvloeden</a:t>
            </a:r>
            <a:endParaRPr lang="en-US" sz="2000" dirty="0">
              <a:solidFill>
                <a:schemeClr val="tx2"/>
              </a:solidFill>
            </a:endParaRPr>
          </a:p>
          <a:p>
            <a:pPr lvl="1"/>
            <a:r>
              <a:rPr lang="en-US" sz="1800" dirty="0" err="1">
                <a:solidFill>
                  <a:srgbClr val="00B050"/>
                </a:solidFill>
              </a:rPr>
              <a:t>Canthaxantine</a:t>
            </a:r>
            <a:r>
              <a:rPr lang="en-US" sz="1800" dirty="0">
                <a:solidFill>
                  <a:srgbClr val="00B050"/>
                </a:solidFill>
              </a:rPr>
              <a:t>/</a:t>
            </a:r>
            <a:r>
              <a:rPr lang="en-US" sz="1800" dirty="0" err="1">
                <a:solidFill>
                  <a:srgbClr val="00B050"/>
                </a:solidFill>
              </a:rPr>
              <a:t>carophyll</a:t>
            </a:r>
            <a:r>
              <a:rPr lang="en-US" sz="1800" dirty="0">
                <a:solidFill>
                  <a:srgbClr val="00B050"/>
                </a:solidFill>
              </a:rPr>
              <a:t> </a:t>
            </a:r>
            <a:r>
              <a:rPr lang="en-US" sz="1800" dirty="0">
                <a:solidFill>
                  <a:schemeClr val="tx2"/>
                </a:solidFill>
              </a:rPr>
              <a:t>voor </a:t>
            </a:r>
            <a:r>
              <a:rPr lang="en-US" sz="1800" dirty="0" err="1">
                <a:solidFill>
                  <a:schemeClr val="tx2"/>
                </a:solidFill>
              </a:rPr>
              <a:t>diep</a:t>
            </a:r>
            <a:r>
              <a:rPr lang="en-US" sz="1800" dirty="0">
                <a:solidFill>
                  <a:schemeClr val="tx2"/>
                </a:solidFill>
              </a:rPr>
              <a:t> rood</a:t>
            </a:r>
          </a:p>
          <a:p>
            <a:pPr lvl="1"/>
            <a:r>
              <a:rPr lang="en-US" sz="1800" dirty="0" err="1">
                <a:solidFill>
                  <a:srgbClr val="00B050"/>
                </a:solidFill>
              </a:rPr>
              <a:t>Luteïne</a:t>
            </a:r>
            <a:r>
              <a:rPr lang="en-US" sz="1800" dirty="0">
                <a:solidFill>
                  <a:schemeClr val="tx2"/>
                </a:solidFill>
              </a:rPr>
              <a:t> voor </a:t>
            </a:r>
            <a:r>
              <a:rPr lang="en-US" sz="1800" dirty="0" err="1">
                <a:solidFill>
                  <a:schemeClr val="tx2"/>
                </a:solidFill>
              </a:rPr>
              <a:t>dieper</a:t>
            </a:r>
            <a:r>
              <a:rPr lang="en-US" sz="1800" dirty="0">
                <a:solidFill>
                  <a:schemeClr val="tx2"/>
                </a:solidFill>
              </a:rPr>
              <a:t> </a:t>
            </a:r>
            <a:r>
              <a:rPr lang="en-US" sz="1800" dirty="0" err="1">
                <a:solidFill>
                  <a:schemeClr val="tx2"/>
                </a:solidFill>
              </a:rPr>
              <a:t>geel</a:t>
            </a:r>
            <a:endParaRPr lang="en-US" sz="1800" dirty="0">
              <a:solidFill>
                <a:schemeClr val="tx2"/>
              </a:solidFill>
            </a:endParaRPr>
          </a:p>
          <a:p>
            <a:pPr lvl="1"/>
            <a:r>
              <a:rPr lang="en-US" sz="1800" dirty="0">
                <a:solidFill>
                  <a:srgbClr val="00B050"/>
                </a:solidFill>
              </a:rPr>
              <a:t>Tyrosine</a:t>
            </a:r>
            <a:r>
              <a:rPr lang="en-US" sz="1800" dirty="0">
                <a:solidFill>
                  <a:schemeClr val="tx2"/>
                </a:solidFill>
              </a:rPr>
              <a:t> voor </a:t>
            </a:r>
            <a:r>
              <a:rPr lang="en-US" sz="1800" dirty="0" err="1">
                <a:solidFill>
                  <a:schemeClr val="tx2"/>
                </a:solidFill>
              </a:rPr>
              <a:t>donkere</a:t>
            </a:r>
            <a:r>
              <a:rPr lang="en-US" sz="1800" dirty="0">
                <a:solidFill>
                  <a:schemeClr val="tx2"/>
                </a:solidFill>
              </a:rPr>
              <a:t> </a:t>
            </a:r>
            <a:r>
              <a:rPr lang="en-US" sz="1800" dirty="0" err="1">
                <a:solidFill>
                  <a:schemeClr val="tx2"/>
                </a:solidFill>
              </a:rPr>
              <a:t>bestreping</a:t>
            </a:r>
            <a:r>
              <a:rPr lang="en-US" sz="1800" dirty="0">
                <a:solidFill>
                  <a:schemeClr val="tx2"/>
                </a:solidFill>
              </a:rPr>
              <a:t> en </a:t>
            </a:r>
            <a:r>
              <a:rPr lang="en-US" sz="1800" dirty="0" err="1">
                <a:solidFill>
                  <a:schemeClr val="tx2"/>
                </a:solidFill>
              </a:rPr>
              <a:t>hoordelen</a:t>
            </a:r>
            <a:endParaRPr lang="en-US" sz="1800" dirty="0">
              <a:solidFill>
                <a:schemeClr val="tx2"/>
              </a:solidFill>
            </a:endParaRPr>
          </a:p>
          <a:p>
            <a:r>
              <a:rPr lang="en-US" sz="2000" dirty="0" err="1">
                <a:solidFill>
                  <a:schemeClr val="tx2"/>
                </a:solidFill>
              </a:rPr>
              <a:t>Middelen</a:t>
            </a:r>
            <a:r>
              <a:rPr lang="en-US" sz="2000" dirty="0">
                <a:solidFill>
                  <a:schemeClr val="tx2"/>
                </a:solidFill>
              </a:rPr>
              <a:t> voor de </a:t>
            </a:r>
            <a:r>
              <a:rPr lang="en-US" sz="2000" dirty="0" err="1">
                <a:solidFill>
                  <a:schemeClr val="tx2"/>
                </a:solidFill>
              </a:rPr>
              <a:t>bestrijding</a:t>
            </a:r>
            <a:r>
              <a:rPr lang="en-US" sz="2000" dirty="0">
                <a:solidFill>
                  <a:schemeClr val="tx2"/>
                </a:solidFill>
              </a:rPr>
              <a:t> van </a:t>
            </a:r>
            <a:r>
              <a:rPr lang="en-US" sz="2000" dirty="0" err="1">
                <a:solidFill>
                  <a:srgbClr val="C00000"/>
                </a:solidFill>
              </a:rPr>
              <a:t>bloedluis</a:t>
            </a:r>
            <a:endParaRPr lang="en-US" sz="2000" dirty="0">
              <a:solidFill>
                <a:srgbClr val="C00000"/>
              </a:solidFill>
            </a:endParaRPr>
          </a:p>
          <a:p>
            <a:pPr lvl="1"/>
            <a:r>
              <a:rPr lang="en-US" sz="1800" dirty="0" err="1">
                <a:solidFill>
                  <a:srgbClr val="00B050"/>
                </a:solidFill>
              </a:rPr>
              <a:t>Kruidenmengsels</a:t>
            </a:r>
            <a:r>
              <a:rPr lang="en-US" sz="1800" dirty="0">
                <a:solidFill>
                  <a:schemeClr val="tx2"/>
                </a:solidFill>
              </a:rPr>
              <a:t> die de </a:t>
            </a:r>
            <a:r>
              <a:rPr lang="en-US" sz="1800" dirty="0" err="1">
                <a:solidFill>
                  <a:schemeClr val="tx2"/>
                </a:solidFill>
              </a:rPr>
              <a:t>smaak</a:t>
            </a:r>
            <a:r>
              <a:rPr lang="en-US" sz="1800" dirty="0">
                <a:solidFill>
                  <a:schemeClr val="tx2"/>
                </a:solidFill>
              </a:rPr>
              <a:t> van het </a:t>
            </a:r>
            <a:r>
              <a:rPr lang="en-US" sz="1800" dirty="0" err="1">
                <a:solidFill>
                  <a:schemeClr val="tx2"/>
                </a:solidFill>
              </a:rPr>
              <a:t>bloed</a:t>
            </a:r>
            <a:r>
              <a:rPr lang="en-US" sz="1800" dirty="0">
                <a:solidFill>
                  <a:schemeClr val="tx2"/>
                </a:solidFill>
              </a:rPr>
              <a:t> </a:t>
            </a:r>
            <a:r>
              <a:rPr lang="en-US" sz="1800" dirty="0" err="1">
                <a:solidFill>
                  <a:schemeClr val="tx2"/>
                </a:solidFill>
              </a:rPr>
              <a:t>veranderen</a:t>
            </a:r>
            <a:endParaRPr lang="en-US" sz="1800" dirty="0">
              <a:solidFill>
                <a:schemeClr val="tx2"/>
              </a:solidFill>
            </a:endParaRPr>
          </a:p>
          <a:p>
            <a:pPr lvl="1"/>
            <a:r>
              <a:rPr lang="en-US" sz="1800" dirty="0" err="1">
                <a:solidFill>
                  <a:srgbClr val="00B050"/>
                </a:solidFill>
              </a:rPr>
              <a:t>Selectief</a:t>
            </a:r>
            <a:r>
              <a:rPr lang="en-US" sz="1800" dirty="0">
                <a:solidFill>
                  <a:srgbClr val="00B050"/>
                </a:solidFill>
              </a:rPr>
              <a:t> </a:t>
            </a:r>
            <a:r>
              <a:rPr lang="en-US" sz="1800" dirty="0" err="1">
                <a:solidFill>
                  <a:srgbClr val="00B050"/>
                </a:solidFill>
              </a:rPr>
              <a:t>zenuwgif</a:t>
            </a:r>
            <a:r>
              <a:rPr lang="en-US" sz="1800" dirty="0">
                <a:solidFill>
                  <a:srgbClr val="00B050"/>
                </a:solidFill>
              </a:rPr>
              <a:t> </a:t>
            </a:r>
            <a:r>
              <a:rPr lang="en-US" sz="1800" dirty="0">
                <a:solidFill>
                  <a:schemeClr val="tx2"/>
                </a:solidFill>
              </a:rPr>
              <a:t>om het </a:t>
            </a:r>
            <a:r>
              <a:rPr lang="en-US" sz="1800" dirty="0" err="1">
                <a:solidFill>
                  <a:schemeClr val="tx2"/>
                </a:solidFill>
              </a:rPr>
              <a:t>zenuwstelsel</a:t>
            </a:r>
            <a:r>
              <a:rPr lang="en-US" sz="1800" dirty="0">
                <a:solidFill>
                  <a:schemeClr val="tx2"/>
                </a:solidFill>
              </a:rPr>
              <a:t> van de </a:t>
            </a:r>
            <a:r>
              <a:rPr lang="en-US" sz="1800" dirty="0" err="1">
                <a:solidFill>
                  <a:schemeClr val="tx2"/>
                </a:solidFill>
              </a:rPr>
              <a:t>parasiet</a:t>
            </a:r>
            <a:r>
              <a:rPr lang="en-US" sz="1800" dirty="0">
                <a:solidFill>
                  <a:schemeClr val="tx2"/>
                </a:solidFill>
              </a:rPr>
              <a:t> </a:t>
            </a:r>
            <a:r>
              <a:rPr lang="en-US" sz="1800" dirty="0" err="1">
                <a:solidFill>
                  <a:schemeClr val="tx2"/>
                </a:solidFill>
              </a:rPr>
              <a:t>te</a:t>
            </a:r>
            <a:r>
              <a:rPr lang="en-US" sz="1800" dirty="0">
                <a:solidFill>
                  <a:schemeClr val="tx2"/>
                </a:solidFill>
              </a:rPr>
              <a:t> </a:t>
            </a:r>
            <a:r>
              <a:rPr lang="en-US" sz="1800" dirty="0" err="1">
                <a:solidFill>
                  <a:schemeClr val="tx2"/>
                </a:solidFill>
              </a:rPr>
              <a:t>ontregelen</a:t>
            </a:r>
            <a:r>
              <a:rPr lang="en-US" sz="1800" dirty="0">
                <a:solidFill>
                  <a:schemeClr val="tx2"/>
                </a:solidFill>
              </a:rPr>
              <a:t> (</a:t>
            </a:r>
            <a:r>
              <a:rPr lang="en-US" sz="1800" dirty="0" err="1">
                <a:solidFill>
                  <a:schemeClr val="tx2"/>
                </a:solidFill>
              </a:rPr>
              <a:t>Avimite</a:t>
            </a:r>
            <a:r>
              <a:rPr lang="en-US" sz="1800" dirty="0">
                <a:solidFill>
                  <a:schemeClr val="tx2"/>
                </a:solidFill>
              </a:rPr>
              <a:t>, </a:t>
            </a:r>
            <a:r>
              <a:rPr lang="en-US" sz="1800" dirty="0" err="1">
                <a:solidFill>
                  <a:schemeClr val="tx2"/>
                </a:solidFill>
              </a:rPr>
              <a:t>Oramec</a:t>
            </a:r>
            <a:r>
              <a:rPr lang="en-US" sz="1800" dirty="0">
                <a:solidFill>
                  <a:schemeClr val="tx2"/>
                </a:solidFill>
              </a:rPr>
              <a:t>, </a:t>
            </a:r>
            <a:r>
              <a:rPr lang="en-US" sz="1800" dirty="0" err="1">
                <a:solidFill>
                  <a:schemeClr val="tx2"/>
                </a:solidFill>
              </a:rPr>
              <a:t>Exzolt</a:t>
            </a:r>
            <a:r>
              <a:rPr lang="en-US" sz="1800" dirty="0">
                <a:solidFill>
                  <a:schemeClr val="tx2"/>
                </a:solidFill>
              </a:rPr>
              <a:t>)</a:t>
            </a:r>
          </a:p>
          <a:p>
            <a:pPr lvl="2"/>
            <a:r>
              <a:rPr lang="en-US" sz="1600" dirty="0" err="1">
                <a:solidFill>
                  <a:srgbClr val="C00000"/>
                </a:solidFill>
              </a:rPr>
              <a:t>Zenuwstelsel</a:t>
            </a:r>
            <a:r>
              <a:rPr lang="en-US" sz="1600" dirty="0">
                <a:solidFill>
                  <a:schemeClr val="tx2"/>
                </a:solidFill>
              </a:rPr>
              <a:t> </a:t>
            </a:r>
            <a:r>
              <a:rPr lang="en-US" sz="1600" dirty="0" err="1">
                <a:solidFill>
                  <a:schemeClr val="tx2"/>
                </a:solidFill>
              </a:rPr>
              <a:t>stilzetten</a:t>
            </a:r>
            <a:r>
              <a:rPr lang="en-US" sz="1600" dirty="0">
                <a:solidFill>
                  <a:schemeClr val="tx2"/>
                </a:solidFill>
              </a:rPr>
              <a:t> of </a:t>
            </a:r>
            <a:r>
              <a:rPr lang="en-US" sz="1600" dirty="0" err="1">
                <a:solidFill>
                  <a:schemeClr val="tx2"/>
                </a:solidFill>
              </a:rPr>
              <a:t>overstimuleren</a:t>
            </a:r>
            <a:endParaRPr lang="en-US" sz="1600" dirty="0">
              <a:solidFill>
                <a:schemeClr val="tx2"/>
              </a:solidFill>
            </a:endParaRPr>
          </a:p>
          <a:p>
            <a:pPr lvl="2"/>
            <a:r>
              <a:rPr lang="en-US" sz="1600" dirty="0">
                <a:solidFill>
                  <a:schemeClr val="tx2"/>
                </a:solidFill>
              </a:rPr>
              <a:t>Let op met </a:t>
            </a:r>
            <a:r>
              <a:rPr lang="en-US" sz="1600" dirty="0" err="1">
                <a:solidFill>
                  <a:srgbClr val="C00000"/>
                </a:solidFill>
              </a:rPr>
              <a:t>bevruchtingsproblemen</a:t>
            </a:r>
            <a:endParaRPr lang="en-US" sz="1600" dirty="0">
              <a:solidFill>
                <a:srgbClr val="C00000"/>
              </a:solidFill>
            </a:endParaRPr>
          </a:p>
          <a:p>
            <a:pPr lvl="1"/>
            <a:r>
              <a:rPr lang="en-US" sz="1800" dirty="0" err="1">
                <a:solidFill>
                  <a:schemeClr val="tx2"/>
                </a:solidFill>
              </a:rPr>
              <a:t>Werken</a:t>
            </a:r>
            <a:r>
              <a:rPr lang="en-US" sz="1800" dirty="0">
                <a:solidFill>
                  <a:schemeClr val="tx2"/>
                </a:solidFill>
              </a:rPr>
              <a:t> </a:t>
            </a:r>
            <a:r>
              <a:rPr lang="en-US" sz="1800" dirty="0" err="1">
                <a:solidFill>
                  <a:schemeClr val="tx2"/>
                </a:solidFill>
              </a:rPr>
              <a:t>niet</a:t>
            </a:r>
            <a:r>
              <a:rPr lang="en-US" sz="1800" dirty="0">
                <a:solidFill>
                  <a:schemeClr val="tx2"/>
                </a:solidFill>
              </a:rPr>
              <a:t> voor </a:t>
            </a:r>
            <a:r>
              <a:rPr lang="en-US" sz="1800" dirty="0" err="1">
                <a:solidFill>
                  <a:srgbClr val="00B050"/>
                </a:solidFill>
              </a:rPr>
              <a:t>zwarte</a:t>
            </a:r>
            <a:r>
              <a:rPr lang="en-US" sz="1800" dirty="0">
                <a:solidFill>
                  <a:srgbClr val="00B050"/>
                </a:solidFill>
              </a:rPr>
              <a:t> </a:t>
            </a:r>
            <a:r>
              <a:rPr lang="en-US" sz="1800" dirty="0" err="1">
                <a:solidFill>
                  <a:srgbClr val="00B050"/>
                </a:solidFill>
              </a:rPr>
              <a:t>luis</a:t>
            </a:r>
            <a:r>
              <a:rPr lang="en-US" sz="1800" dirty="0">
                <a:solidFill>
                  <a:schemeClr val="tx2"/>
                </a:solidFill>
              </a:rPr>
              <a:t>: </a:t>
            </a:r>
            <a:r>
              <a:rPr lang="en-US" sz="1800" dirty="0" err="1">
                <a:solidFill>
                  <a:schemeClr val="tx2"/>
                </a:solidFill>
              </a:rPr>
              <a:t>alleen</a:t>
            </a:r>
            <a:r>
              <a:rPr lang="en-US" sz="1800" dirty="0">
                <a:solidFill>
                  <a:schemeClr val="tx2"/>
                </a:solidFill>
              </a:rPr>
              <a:t> </a:t>
            </a:r>
            <a:r>
              <a:rPr lang="en-US" sz="1800" dirty="0" err="1">
                <a:solidFill>
                  <a:schemeClr val="tx2"/>
                </a:solidFill>
              </a:rPr>
              <a:t>druppelen</a:t>
            </a:r>
            <a:r>
              <a:rPr lang="en-US" sz="1800" dirty="0">
                <a:solidFill>
                  <a:schemeClr val="tx2"/>
                </a:solidFill>
              </a:rPr>
              <a:t> met Frontline (Fipronil) </a:t>
            </a:r>
            <a:r>
              <a:rPr lang="en-US" sz="1800" dirty="0" err="1">
                <a:solidFill>
                  <a:schemeClr val="tx2"/>
                </a:solidFill>
              </a:rPr>
              <a:t>helpt</a:t>
            </a:r>
            <a:endParaRPr lang="en-US" sz="1800" dirty="0">
              <a:solidFill>
                <a:schemeClr val="tx2"/>
              </a:solidFill>
            </a:endParaRPr>
          </a:p>
          <a:p>
            <a:r>
              <a:rPr lang="en-US" sz="2000" dirty="0" err="1">
                <a:solidFill>
                  <a:schemeClr val="tx2"/>
                </a:solidFill>
              </a:rPr>
              <a:t>Uitwerking</a:t>
            </a:r>
            <a:r>
              <a:rPr lang="en-US" sz="2000" dirty="0">
                <a:solidFill>
                  <a:schemeClr val="tx2"/>
                </a:solidFill>
              </a:rPr>
              <a:t> </a:t>
            </a:r>
            <a:r>
              <a:rPr lang="en-US" sz="2000" dirty="0" err="1">
                <a:solidFill>
                  <a:schemeClr val="tx2"/>
                </a:solidFill>
              </a:rPr>
              <a:t>valt</a:t>
            </a:r>
            <a:r>
              <a:rPr lang="en-US" sz="2000" dirty="0">
                <a:solidFill>
                  <a:schemeClr val="tx2"/>
                </a:solidFill>
              </a:rPr>
              <a:t> </a:t>
            </a:r>
            <a:r>
              <a:rPr lang="en-US" sz="2000" dirty="0" err="1">
                <a:solidFill>
                  <a:srgbClr val="FF33CC"/>
                </a:solidFill>
              </a:rPr>
              <a:t>buiten</a:t>
            </a:r>
            <a:r>
              <a:rPr lang="en-US" sz="2000" dirty="0">
                <a:solidFill>
                  <a:srgbClr val="FF33CC"/>
                </a:solidFill>
              </a:rPr>
              <a:t> het </a:t>
            </a:r>
            <a:r>
              <a:rPr lang="en-US" sz="2000" dirty="0" err="1">
                <a:solidFill>
                  <a:srgbClr val="FF33CC"/>
                </a:solidFill>
              </a:rPr>
              <a:t>bestek</a:t>
            </a:r>
            <a:r>
              <a:rPr lang="en-US" sz="2000" dirty="0">
                <a:solidFill>
                  <a:srgbClr val="FF33CC"/>
                </a:solidFill>
              </a:rPr>
              <a:t> </a:t>
            </a:r>
            <a:r>
              <a:rPr lang="en-US" sz="2000" dirty="0">
                <a:solidFill>
                  <a:schemeClr val="tx2"/>
                </a:solidFill>
              </a:rPr>
              <a:t>van </a:t>
            </a:r>
            <a:r>
              <a:rPr lang="en-US" sz="2000" dirty="0" err="1">
                <a:solidFill>
                  <a:schemeClr val="tx2"/>
                </a:solidFill>
              </a:rPr>
              <a:t>deze</a:t>
            </a:r>
            <a:r>
              <a:rPr lang="en-US" sz="2000" dirty="0">
                <a:solidFill>
                  <a:schemeClr val="tx2"/>
                </a:solidFill>
              </a:rPr>
              <a:t> </a:t>
            </a:r>
            <a:r>
              <a:rPr lang="en-US" sz="2000" dirty="0" err="1">
                <a:solidFill>
                  <a:schemeClr val="tx2"/>
                </a:solidFill>
              </a:rPr>
              <a:t>lezing</a:t>
            </a:r>
            <a:endParaRPr lang="en-US" sz="2000" dirty="0">
              <a:solidFill>
                <a:schemeClr val="tx2"/>
              </a:solidFill>
            </a:endParaRPr>
          </a:p>
        </p:txBody>
      </p:sp>
      <p:sp>
        <p:nvSpPr>
          <p:cNvPr id="4" name="Date Placeholder 3">
            <a:extLst>
              <a:ext uri="{FF2B5EF4-FFF2-40B4-BE49-F238E27FC236}">
                <a16:creationId xmlns:a16="http://schemas.microsoft.com/office/drawing/2014/main" xmlns="" id="{0ABE448B-C8A5-2EE0-2C19-27D281DE5BE3}"/>
              </a:ext>
            </a:extLst>
          </p:cNvPr>
          <p:cNvSpPr>
            <a:spLocks noGrp="1"/>
          </p:cNvSpPr>
          <p:nvPr>
            <p:ph type="dt" sz="half" idx="10"/>
          </p:nvPr>
        </p:nvSpPr>
        <p:spPr/>
        <p:txBody>
          <a:bodyPr/>
          <a:lstStyle/>
          <a:p>
            <a:r>
              <a:rPr lang="en-US"/>
              <a:t>06-Feb-24</a:t>
            </a:r>
            <a:endParaRPr lang="en-US" dirty="0"/>
          </a:p>
        </p:txBody>
      </p:sp>
      <p:sp>
        <p:nvSpPr>
          <p:cNvPr id="5" name="Slide Number Placeholder 4">
            <a:extLst>
              <a:ext uri="{FF2B5EF4-FFF2-40B4-BE49-F238E27FC236}">
                <a16:creationId xmlns:a16="http://schemas.microsoft.com/office/drawing/2014/main" xmlns="" id="{375CE9A9-4226-31F6-537D-E2130E6BB890}"/>
              </a:ext>
            </a:extLst>
          </p:cNvPr>
          <p:cNvSpPr>
            <a:spLocks noGrp="1"/>
          </p:cNvSpPr>
          <p:nvPr>
            <p:ph type="sldNum" sz="quarter" idx="12"/>
          </p:nvPr>
        </p:nvSpPr>
        <p:spPr/>
        <p:txBody>
          <a:bodyPr/>
          <a:lstStyle/>
          <a:p>
            <a:fld id="{4FAB73BC-B049-4115-A692-8D63A059BFB8}" type="slidenum">
              <a:rPr lang="en-US" smtClean="0"/>
              <a:pPr/>
              <a:t>72</a:t>
            </a:fld>
            <a:endParaRPr lang="en-US" dirty="0"/>
          </a:p>
        </p:txBody>
      </p:sp>
      <p:sp>
        <p:nvSpPr>
          <p:cNvPr id="6" name="Footer Placeholder 5">
            <a:extLst>
              <a:ext uri="{FF2B5EF4-FFF2-40B4-BE49-F238E27FC236}">
                <a16:creationId xmlns:a16="http://schemas.microsoft.com/office/drawing/2014/main" xmlns="" id="{6CB0E011-1268-26FD-BF1D-F566D75377E1}"/>
              </a:ext>
            </a:extLst>
          </p:cNvPr>
          <p:cNvSpPr>
            <a:spLocks noGrp="1"/>
          </p:cNvSpPr>
          <p:nvPr>
            <p:ph type="ftr" sz="quarter" idx="11"/>
          </p:nvPr>
        </p:nvSpPr>
        <p:spPr/>
        <p:txBody>
          <a:bodyPr/>
          <a:lstStyle/>
          <a:p>
            <a:r>
              <a:rPr lang="nl-NL"/>
              <a:t>Omstandigheden voor de Kleurkanariekweek: Voeding</a:t>
            </a:r>
            <a:endParaRPr lang="en-US" dirty="0"/>
          </a:p>
        </p:txBody>
      </p:sp>
    </p:spTree>
    <p:extLst>
      <p:ext uri="{BB962C8B-B14F-4D97-AF65-F5344CB8AC3E}">
        <p14:creationId xmlns:p14="http://schemas.microsoft.com/office/powerpoint/2010/main" val="14712193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85ABA46B-E72C-41E0-9585-E5D80DEF5530}"/>
              </a:ext>
            </a:extLst>
          </p:cNvPr>
          <p:cNvSpPr>
            <a:spLocks noGrp="1"/>
          </p:cNvSpPr>
          <p:nvPr>
            <p:ph type="dt" sz="half" idx="10"/>
          </p:nvPr>
        </p:nvSpPr>
        <p:spPr/>
        <p:txBody>
          <a:bodyPr/>
          <a:lstStyle/>
          <a:p>
            <a:r>
              <a:rPr lang="en-US"/>
              <a:t>06-Feb-24</a:t>
            </a:r>
            <a:endParaRPr lang="en-US" dirty="0"/>
          </a:p>
        </p:txBody>
      </p:sp>
      <p:sp>
        <p:nvSpPr>
          <p:cNvPr id="3" name="Slide Number Placeholder 2">
            <a:extLst>
              <a:ext uri="{FF2B5EF4-FFF2-40B4-BE49-F238E27FC236}">
                <a16:creationId xmlns:a16="http://schemas.microsoft.com/office/drawing/2014/main" xmlns="" id="{59D06337-6A36-4CB1-BCE5-0827004E51C4}"/>
              </a:ext>
            </a:extLst>
          </p:cNvPr>
          <p:cNvSpPr>
            <a:spLocks noGrp="1"/>
          </p:cNvSpPr>
          <p:nvPr>
            <p:ph type="sldNum" sz="quarter" idx="12"/>
          </p:nvPr>
        </p:nvSpPr>
        <p:spPr/>
        <p:txBody>
          <a:bodyPr/>
          <a:lstStyle/>
          <a:p>
            <a:fld id="{4FAB73BC-B049-4115-A692-8D63A059BFB8}" type="slidenum">
              <a:rPr lang="en-US" smtClean="0"/>
              <a:pPr/>
              <a:t>73</a:t>
            </a:fld>
            <a:endParaRPr lang="en-US" dirty="0"/>
          </a:p>
        </p:txBody>
      </p:sp>
      <p:pic>
        <p:nvPicPr>
          <p:cNvPr id="5" name="Picture 4">
            <a:extLst>
              <a:ext uri="{FF2B5EF4-FFF2-40B4-BE49-F238E27FC236}">
                <a16:creationId xmlns:a16="http://schemas.microsoft.com/office/drawing/2014/main" xmlns="" id="{05838CCE-C761-4A40-A5C3-D465C4897E38}"/>
              </a:ext>
            </a:extLst>
          </p:cNvPr>
          <p:cNvPicPr>
            <a:picLocks noChangeAspect="1"/>
          </p:cNvPicPr>
          <p:nvPr/>
        </p:nvPicPr>
        <p:blipFill>
          <a:blip r:embed="rId2"/>
          <a:stretch>
            <a:fillRect/>
          </a:stretch>
        </p:blipFill>
        <p:spPr>
          <a:xfrm>
            <a:off x="687561" y="906721"/>
            <a:ext cx="7768879" cy="5044558"/>
          </a:xfrm>
          <a:prstGeom prst="rect">
            <a:avLst/>
          </a:prstGeom>
        </p:spPr>
      </p:pic>
      <p:sp>
        <p:nvSpPr>
          <p:cNvPr id="4" name="Footer Placeholder 3">
            <a:extLst>
              <a:ext uri="{FF2B5EF4-FFF2-40B4-BE49-F238E27FC236}">
                <a16:creationId xmlns:a16="http://schemas.microsoft.com/office/drawing/2014/main" xmlns="" id="{EBA7C9B1-212E-5C9A-1C49-65A9C5AF8758}"/>
              </a:ext>
            </a:extLst>
          </p:cNvPr>
          <p:cNvSpPr>
            <a:spLocks noGrp="1"/>
          </p:cNvSpPr>
          <p:nvPr>
            <p:ph type="ftr" sz="quarter" idx="11"/>
          </p:nvPr>
        </p:nvSpPr>
        <p:spPr/>
        <p:txBody>
          <a:bodyPr/>
          <a:lstStyle/>
          <a:p>
            <a:r>
              <a:rPr lang="nl-NL"/>
              <a:t>Omstandigheden voor de Kleurkanariekweek: Voeding</a:t>
            </a:r>
            <a:endParaRPr lang="en-US" dirty="0"/>
          </a:p>
        </p:txBody>
      </p:sp>
    </p:spTree>
    <p:extLst>
      <p:ext uri="{BB962C8B-B14F-4D97-AF65-F5344CB8AC3E}">
        <p14:creationId xmlns:p14="http://schemas.microsoft.com/office/powerpoint/2010/main" val="74620821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xmlns="" id="{78EB845F-D41D-1197-9BC3-E48FA1B70C6B}"/>
              </a:ext>
            </a:extLst>
          </p:cNvPr>
          <p:cNvSpPr>
            <a:spLocks noGrp="1"/>
          </p:cNvSpPr>
          <p:nvPr>
            <p:ph type="title"/>
          </p:nvPr>
        </p:nvSpPr>
        <p:spPr/>
        <p:txBody>
          <a:bodyPr/>
          <a:lstStyle/>
          <a:p>
            <a:r>
              <a:rPr lang="en-US" dirty="0">
                <a:solidFill>
                  <a:schemeClr val="tx2"/>
                </a:solidFill>
              </a:rPr>
              <a:t>8. </a:t>
            </a:r>
            <a:r>
              <a:rPr lang="en-US" dirty="0" err="1">
                <a:solidFill>
                  <a:schemeClr val="tx2"/>
                </a:solidFill>
              </a:rPr>
              <a:t>Conclusies</a:t>
            </a:r>
            <a:endParaRPr lang="en-US" dirty="0">
              <a:solidFill>
                <a:schemeClr val="tx2"/>
              </a:solidFill>
            </a:endParaRPr>
          </a:p>
        </p:txBody>
      </p:sp>
      <p:sp>
        <p:nvSpPr>
          <p:cNvPr id="8" name="Text Placeholder 7">
            <a:extLst>
              <a:ext uri="{FF2B5EF4-FFF2-40B4-BE49-F238E27FC236}">
                <a16:creationId xmlns:a16="http://schemas.microsoft.com/office/drawing/2014/main" xmlns="" id="{4C7E84B7-7144-D245-54CD-65EBE88ADE85}"/>
              </a:ext>
            </a:extLst>
          </p:cNvPr>
          <p:cNvSpPr>
            <a:spLocks noGrp="1"/>
          </p:cNvSpPr>
          <p:nvPr>
            <p:ph type="body" idx="1"/>
          </p:nvPr>
        </p:nvSpPr>
        <p:spPr/>
        <p:txBody>
          <a:bodyPr/>
          <a:lstStyle/>
          <a:p>
            <a:r>
              <a:rPr lang="en-US" dirty="0">
                <a:solidFill>
                  <a:srgbClr val="0070C0"/>
                </a:solidFill>
              </a:rPr>
              <a:t>De </a:t>
            </a:r>
            <a:r>
              <a:rPr lang="en-US" dirty="0" err="1">
                <a:solidFill>
                  <a:srgbClr val="0070C0"/>
                </a:solidFill>
              </a:rPr>
              <a:t>belangrijkste</a:t>
            </a:r>
            <a:r>
              <a:rPr lang="en-US" dirty="0">
                <a:solidFill>
                  <a:srgbClr val="0070C0"/>
                </a:solidFill>
              </a:rPr>
              <a:t> </a:t>
            </a:r>
            <a:r>
              <a:rPr lang="en-US" dirty="0" err="1">
                <a:solidFill>
                  <a:srgbClr val="0070C0"/>
                </a:solidFill>
              </a:rPr>
              <a:t>ideeën</a:t>
            </a:r>
            <a:r>
              <a:rPr lang="en-US" dirty="0">
                <a:solidFill>
                  <a:srgbClr val="0070C0"/>
                </a:solidFill>
              </a:rPr>
              <a:t> over de </a:t>
            </a:r>
            <a:r>
              <a:rPr lang="en-US" dirty="0" err="1">
                <a:solidFill>
                  <a:srgbClr val="0070C0"/>
                </a:solidFill>
              </a:rPr>
              <a:t>voeding</a:t>
            </a:r>
            <a:r>
              <a:rPr lang="en-US" dirty="0">
                <a:solidFill>
                  <a:srgbClr val="0070C0"/>
                </a:solidFill>
              </a:rPr>
              <a:t> van (</a:t>
            </a:r>
            <a:r>
              <a:rPr lang="en-US" dirty="0" err="1">
                <a:solidFill>
                  <a:srgbClr val="0070C0"/>
                </a:solidFill>
              </a:rPr>
              <a:t>kleur</a:t>
            </a:r>
            <a:r>
              <a:rPr lang="en-US" dirty="0">
                <a:solidFill>
                  <a:srgbClr val="0070C0"/>
                </a:solidFill>
              </a:rPr>
              <a:t>)</a:t>
            </a:r>
            <a:r>
              <a:rPr lang="en-US" dirty="0" err="1">
                <a:solidFill>
                  <a:srgbClr val="0070C0"/>
                </a:solidFill>
              </a:rPr>
              <a:t>kanaries</a:t>
            </a:r>
            <a:r>
              <a:rPr lang="en-US" dirty="0">
                <a:solidFill>
                  <a:srgbClr val="0070C0"/>
                </a:solidFill>
              </a:rPr>
              <a:t> op </a:t>
            </a:r>
            <a:r>
              <a:rPr lang="en-US" dirty="0" err="1">
                <a:solidFill>
                  <a:srgbClr val="0070C0"/>
                </a:solidFill>
              </a:rPr>
              <a:t>één</a:t>
            </a:r>
            <a:r>
              <a:rPr lang="en-US" dirty="0">
                <a:solidFill>
                  <a:srgbClr val="0070C0"/>
                </a:solidFill>
              </a:rPr>
              <a:t> slide</a:t>
            </a:r>
          </a:p>
        </p:txBody>
      </p:sp>
      <p:sp>
        <p:nvSpPr>
          <p:cNvPr id="4" name="Date Placeholder 3">
            <a:extLst>
              <a:ext uri="{FF2B5EF4-FFF2-40B4-BE49-F238E27FC236}">
                <a16:creationId xmlns:a16="http://schemas.microsoft.com/office/drawing/2014/main" xmlns="" id="{EB660236-40B0-0ECC-0151-8F51837B3D1E}"/>
              </a:ext>
            </a:extLst>
          </p:cNvPr>
          <p:cNvSpPr>
            <a:spLocks noGrp="1"/>
          </p:cNvSpPr>
          <p:nvPr>
            <p:ph type="dt" sz="half" idx="10"/>
          </p:nvPr>
        </p:nvSpPr>
        <p:spPr/>
        <p:txBody>
          <a:bodyPr/>
          <a:lstStyle/>
          <a:p>
            <a:r>
              <a:rPr lang="en-US"/>
              <a:t>06-Feb-24</a:t>
            </a:r>
            <a:endParaRPr lang="en-US" dirty="0"/>
          </a:p>
        </p:txBody>
      </p:sp>
      <p:sp>
        <p:nvSpPr>
          <p:cNvPr id="5" name="Footer Placeholder 4">
            <a:extLst>
              <a:ext uri="{FF2B5EF4-FFF2-40B4-BE49-F238E27FC236}">
                <a16:creationId xmlns:a16="http://schemas.microsoft.com/office/drawing/2014/main" xmlns="" id="{CA21167A-C54B-086E-F00A-B24DF89EE9E7}"/>
              </a:ext>
            </a:extLst>
          </p:cNvPr>
          <p:cNvSpPr>
            <a:spLocks noGrp="1"/>
          </p:cNvSpPr>
          <p:nvPr>
            <p:ph type="ftr" sz="quarter" idx="11"/>
          </p:nvPr>
        </p:nvSpPr>
        <p:spPr/>
        <p:txBody>
          <a:bodyPr/>
          <a:lstStyle/>
          <a:p>
            <a:r>
              <a:rPr lang="nl-NL"/>
              <a:t>Omstandigheden voor de Kleurkanariekweek: Voeding</a:t>
            </a:r>
            <a:endParaRPr lang="en-US" dirty="0"/>
          </a:p>
        </p:txBody>
      </p:sp>
      <p:sp>
        <p:nvSpPr>
          <p:cNvPr id="6" name="Slide Number Placeholder 5">
            <a:extLst>
              <a:ext uri="{FF2B5EF4-FFF2-40B4-BE49-F238E27FC236}">
                <a16:creationId xmlns:a16="http://schemas.microsoft.com/office/drawing/2014/main" xmlns="" id="{F5A578E0-478E-3A97-C26E-D8E2FD4F76E7}"/>
              </a:ext>
            </a:extLst>
          </p:cNvPr>
          <p:cNvSpPr>
            <a:spLocks noGrp="1"/>
          </p:cNvSpPr>
          <p:nvPr>
            <p:ph type="sldNum" sz="quarter" idx="12"/>
          </p:nvPr>
        </p:nvSpPr>
        <p:spPr/>
        <p:txBody>
          <a:bodyPr/>
          <a:lstStyle/>
          <a:p>
            <a:fld id="{4FAB73BC-B049-4115-A692-8D63A059BFB8}" type="slidenum">
              <a:rPr lang="en-US" smtClean="0"/>
              <a:pPr/>
              <a:t>74</a:t>
            </a:fld>
            <a:endParaRPr lang="en-US" dirty="0"/>
          </a:p>
        </p:txBody>
      </p:sp>
    </p:spTree>
    <p:extLst>
      <p:ext uri="{BB962C8B-B14F-4D97-AF65-F5344CB8AC3E}">
        <p14:creationId xmlns:p14="http://schemas.microsoft.com/office/powerpoint/2010/main" val="52136662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D34161D-F782-2A4F-C47F-26BA8229D435}"/>
              </a:ext>
            </a:extLst>
          </p:cNvPr>
          <p:cNvSpPr>
            <a:spLocks noGrp="1"/>
          </p:cNvSpPr>
          <p:nvPr>
            <p:ph type="title"/>
          </p:nvPr>
        </p:nvSpPr>
        <p:spPr/>
        <p:txBody>
          <a:bodyPr/>
          <a:lstStyle/>
          <a:p>
            <a:r>
              <a:rPr lang="en-US" dirty="0" err="1"/>
              <a:t>Conclusies</a:t>
            </a:r>
            <a:r>
              <a:rPr lang="en-US" dirty="0"/>
              <a:t> voor </a:t>
            </a:r>
            <a:r>
              <a:rPr lang="en-US" dirty="0" err="1"/>
              <a:t>Deel</a:t>
            </a:r>
            <a:r>
              <a:rPr lang="en-US" dirty="0"/>
              <a:t> 2: </a:t>
            </a:r>
            <a:r>
              <a:rPr lang="en-US" dirty="0" err="1"/>
              <a:t>Voeding</a:t>
            </a:r>
            <a:endParaRPr lang="en-US" dirty="0"/>
          </a:p>
        </p:txBody>
      </p:sp>
      <p:sp>
        <p:nvSpPr>
          <p:cNvPr id="3" name="Content Placeholder 2">
            <a:extLst>
              <a:ext uri="{FF2B5EF4-FFF2-40B4-BE49-F238E27FC236}">
                <a16:creationId xmlns:a16="http://schemas.microsoft.com/office/drawing/2014/main" xmlns="" id="{1738B01A-A718-D277-77C4-3C22ECB7A6A7}"/>
              </a:ext>
            </a:extLst>
          </p:cNvPr>
          <p:cNvSpPr>
            <a:spLocks noGrp="1"/>
          </p:cNvSpPr>
          <p:nvPr>
            <p:ph idx="1"/>
          </p:nvPr>
        </p:nvSpPr>
        <p:spPr>
          <a:xfrm>
            <a:off x="2901950" y="746661"/>
            <a:ext cx="5596097" cy="5492243"/>
          </a:xfrm>
        </p:spPr>
        <p:txBody>
          <a:bodyPr>
            <a:normAutofit fontScale="92500" lnSpcReduction="10000"/>
          </a:bodyPr>
          <a:lstStyle/>
          <a:p>
            <a:r>
              <a:rPr lang="en-US" dirty="0">
                <a:solidFill>
                  <a:schemeClr val="tx2"/>
                </a:solidFill>
              </a:rPr>
              <a:t>Het </a:t>
            </a:r>
            <a:r>
              <a:rPr lang="en-US" dirty="0" err="1">
                <a:solidFill>
                  <a:schemeClr val="tx2"/>
                </a:solidFill>
              </a:rPr>
              <a:t>startpunt</a:t>
            </a:r>
            <a:r>
              <a:rPr lang="en-US" dirty="0">
                <a:solidFill>
                  <a:schemeClr val="tx2"/>
                </a:solidFill>
              </a:rPr>
              <a:t> is de </a:t>
            </a:r>
            <a:r>
              <a:rPr lang="en-US" dirty="0" err="1">
                <a:solidFill>
                  <a:srgbClr val="C00000"/>
                </a:solidFill>
              </a:rPr>
              <a:t>zaadmengeling</a:t>
            </a:r>
            <a:endParaRPr lang="en-US" dirty="0">
              <a:solidFill>
                <a:srgbClr val="C00000"/>
              </a:solidFill>
            </a:endParaRPr>
          </a:p>
          <a:p>
            <a:pPr lvl="1"/>
            <a:r>
              <a:rPr lang="en-US" dirty="0" err="1">
                <a:solidFill>
                  <a:schemeClr val="tx2"/>
                </a:solidFill>
              </a:rPr>
              <a:t>Aanpassen</a:t>
            </a:r>
            <a:r>
              <a:rPr lang="en-US" dirty="0">
                <a:solidFill>
                  <a:schemeClr val="tx2"/>
                </a:solidFill>
              </a:rPr>
              <a:t> aan de </a:t>
            </a:r>
            <a:r>
              <a:rPr lang="en-US" dirty="0" err="1">
                <a:solidFill>
                  <a:schemeClr val="tx2"/>
                </a:solidFill>
              </a:rPr>
              <a:t>omstandigheden</a:t>
            </a:r>
            <a:r>
              <a:rPr lang="en-US" dirty="0">
                <a:solidFill>
                  <a:schemeClr val="tx2"/>
                </a:solidFill>
              </a:rPr>
              <a:t> en het </a:t>
            </a:r>
            <a:r>
              <a:rPr lang="en-US" dirty="0" err="1">
                <a:solidFill>
                  <a:srgbClr val="0070C0"/>
                </a:solidFill>
              </a:rPr>
              <a:t>seizoen</a:t>
            </a:r>
            <a:endParaRPr lang="en-US" dirty="0">
              <a:solidFill>
                <a:srgbClr val="0070C0"/>
              </a:solidFill>
            </a:endParaRPr>
          </a:p>
          <a:p>
            <a:pPr lvl="1"/>
            <a:r>
              <a:rPr lang="en-US" dirty="0" err="1">
                <a:solidFill>
                  <a:schemeClr val="tx2"/>
                </a:solidFill>
              </a:rPr>
              <a:t>Informatie</a:t>
            </a:r>
            <a:r>
              <a:rPr lang="en-US" dirty="0">
                <a:solidFill>
                  <a:schemeClr val="tx2"/>
                </a:solidFill>
              </a:rPr>
              <a:t> over </a:t>
            </a:r>
            <a:r>
              <a:rPr lang="en-US" dirty="0" err="1">
                <a:solidFill>
                  <a:srgbClr val="0070C0"/>
                </a:solidFill>
              </a:rPr>
              <a:t>enkelvoudige</a:t>
            </a:r>
            <a:r>
              <a:rPr lang="en-US" dirty="0">
                <a:solidFill>
                  <a:srgbClr val="0070C0"/>
                </a:solidFill>
              </a:rPr>
              <a:t> </a:t>
            </a:r>
            <a:r>
              <a:rPr lang="en-US" dirty="0" err="1">
                <a:solidFill>
                  <a:srgbClr val="0070C0"/>
                </a:solidFill>
              </a:rPr>
              <a:t>zaden</a:t>
            </a:r>
            <a:r>
              <a:rPr lang="en-US" dirty="0">
                <a:solidFill>
                  <a:srgbClr val="0070C0"/>
                </a:solidFill>
              </a:rPr>
              <a:t> </a:t>
            </a:r>
            <a:r>
              <a:rPr lang="en-US" dirty="0">
                <a:solidFill>
                  <a:schemeClr val="tx2"/>
                </a:solidFill>
              </a:rPr>
              <a:t>is </a:t>
            </a:r>
            <a:r>
              <a:rPr lang="en-US" dirty="0" err="1">
                <a:solidFill>
                  <a:schemeClr val="tx2"/>
                </a:solidFill>
              </a:rPr>
              <a:t>beschikbaar</a:t>
            </a:r>
            <a:endParaRPr lang="en-US" dirty="0">
              <a:solidFill>
                <a:schemeClr val="tx2"/>
              </a:solidFill>
            </a:endParaRPr>
          </a:p>
          <a:p>
            <a:pPr lvl="1"/>
            <a:r>
              <a:rPr lang="en-US" dirty="0" err="1">
                <a:solidFill>
                  <a:schemeClr val="tx2"/>
                </a:solidFill>
              </a:rPr>
              <a:t>Balans</a:t>
            </a:r>
            <a:r>
              <a:rPr lang="en-US" dirty="0">
                <a:solidFill>
                  <a:schemeClr val="tx2"/>
                </a:solidFill>
              </a:rPr>
              <a:t> </a:t>
            </a:r>
            <a:r>
              <a:rPr lang="en-US" dirty="0" err="1">
                <a:solidFill>
                  <a:schemeClr val="tx2"/>
                </a:solidFill>
              </a:rPr>
              <a:t>vinden</a:t>
            </a:r>
            <a:r>
              <a:rPr lang="en-US" dirty="0">
                <a:solidFill>
                  <a:schemeClr val="tx2"/>
                </a:solidFill>
              </a:rPr>
              <a:t> </a:t>
            </a:r>
            <a:r>
              <a:rPr lang="en-US" dirty="0" err="1">
                <a:solidFill>
                  <a:schemeClr val="tx2"/>
                </a:solidFill>
              </a:rPr>
              <a:t>tussen</a:t>
            </a:r>
            <a:r>
              <a:rPr lang="en-US" dirty="0">
                <a:solidFill>
                  <a:schemeClr val="tx2"/>
                </a:solidFill>
              </a:rPr>
              <a:t>:</a:t>
            </a:r>
          </a:p>
          <a:p>
            <a:pPr lvl="2"/>
            <a:r>
              <a:rPr lang="en-US" dirty="0" err="1">
                <a:solidFill>
                  <a:srgbClr val="00B050"/>
                </a:solidFill>
              </a:rPr>
              <a:t>Koolhydraten</a:t>
            </a:r>
            <a:r>
              <a:rPr lang="en-US" dirty="0">
                <a:solidFill>
                  <a:schemeClr val="tx2"/>
                </a:solidFill>
              </a:rPr>
              <a:t> en </a:t>
            </a:r>
            <a:r>
              <a:rPr lang="en-US" dirty="0" err="1">
                <a:solidFill>
                  <a:srgbClr val="00B050"/>
                </a:solidFill>
              </a:rPr>
              <a:t>vetten</a:t>
            </a:r>
            <a:r>
              <a:rPr lang="en-US" dirty="0">
                <a:solidFill>
                  <a:schemeClr val="tx2"/>
                </a:solidFill>
              </a:rPr>
              <a:t> </a:t>
            </a:r>
            <a:r>
              <a:rPr lang="en-US" b="1" dirty="0">
                <a:solidFill>
                  <a:schemeClr val="tx2"/>
                </a:solidFill>
                <a:latin typeface="Century Gothic" panose="020B0502020202020204" pitchFamily="34" charset="0"/>
              </a:rPr>
              <a:t>→</a:t>
            </a:r>
            <a:r>
              <a:rPr lang="en-US" dirty="0">
                <a:solidFill>
                  <a:schemeClr val="tx2"/>
                </a:solidFill>
                <a:latin typeface="Century Gothic" panose="020B0502020202020204" pitchFamily="34" charset="0"/>
              </a:rPr>
              <a:t> </a:t>
            </a:r>
            <a:r>
              <a:rPr lang="en-US" dirty="0" err="1">
                <a:solidFill>
                  <a:schemeClr val="tx2"/>
                </a:solidFill>
              </a:rPr>
              <a:t>essentiële</a:t>
            </a:r>
            <a:r>
              <a:rPr lang="en-US" dirty="0">
                <a:solidFill>
                  <a:schemeClr val="tx2"/>
                </a:solidFill>
              </a:rPr>
              <a:t> </a:t>
            </a:r>
            <a:r>
              <a:rPr lang="en-US" dirty="0" err="1">
                <a:solidFill>
                  <a:schemeClr val="tx2"/>
                </a:solidFill>
              </a:rPr>
              <a:t>vetzuren</a:t>
            </a:r>
            <a:r>
              <a:rPr lang="en-US" dirty="0">
                <a:solidFill>
                  <a:schemeClr val="tx2"/>
                </a:solidFill>
              </a:rPr>
              <a:t> en </a:t>
            </a:r>
            <a:r>
              <a:rPr lang="en-US" dirty="0" err="1">
                <a:solidFill>
                  <a:schemeClr val="tx2"/>
                </a:solidFill>
              </a:rPr>
              <a:t>aminozuren</a:t>
            </a:r>
            <a:endParaRPr lang="en-US" dirty="0">
              <a:solidFill>
                <a:schemeClr val="tx2"/>
              </a:solidFill>
            </a:endParaRPr>
          </a:p>
          <a:p>
            <a:pPr lvl="2"/>
            <a:r>
              <a:rPr lang="en-US" dirty="0">
                <a:solidFill>
                  <a:srgbClr val="00B050"/>
                </a:solidFill>
              </a:rPr>
              <a:t>Calcium</a:t>
            </a:r>
            <a:r>
              <a:rPr lang="en-US" dirty="0">
                <a:solidFill>
                  <a:schemeClr val="tx2"/>
                </a:solidFill>
              </a:rPr>
              <a:t> en </a:t>
            </a:r>
            <a:r>
              <a:rPr lang="en-US" dirty="0" err="1">
                <a:solidFill>
                  <a:srgbClr val="00B050"/>
                </a:solidFill>
              </a:rPr>
              <a:t>fosfor</a:t>
            </a:r>
            <a:r>
              <a:rPr lang="en-US" dirty="0">
                <a:solidFill>
                  <a:srgbClr val="00B050"/>
                </a:solidFill>
              </a:rPr>
              <a:t> </a:t>
            </a:r>
          </a:p>
          <a:p>
            <a:pPr lvl="2"/>
            <a:r>
              <a:rPr lang="en-US" dirty="0">
                <a:solidFill>
                  <a:schemeClr val="tx2"/>
                </a:solidFill>
              </a:rPr>
              <a:t>Skeletopbouw </a:t>
            </a:r>
            <a:r>
              <a:rPr lang="en-US" dirty="0" err="1">
                <a:solidFill>
                  <a:schemeClr val="tx2"/>
                </a:solidFill>
              </a:rPr>
              <a:t>vereist</a:t>
            </a:r>
            <a:r>
              <a:rPr lang="en-US" dirty="0">
                <a:solidFill>
                  <a:schemeClr val="tx2"/>
                </a:solidFill>
              </a:rPr>
              <a:t> </a:t>
            </a:r>
            <a:r>
              <a:rPr lang="en-US" dirty="0" err="1">
                <a:solidFill>
                  <a:schemeClr val="tx2"/>
                </a:solidFill>
              </a:rPr>
              <a:t>vitamine</a:t>
            </a:r>
            <a:r>
              <a:rPr lang="en-US" dirty="0">
                <a:solidFill>
                  <a:schemeClr val="tx2"/>
                </a:solidFill>
              </a:rPr>
              <a:t> D3, calcium en  </a:t>
            </a:r>
            <a:r>
              <a:rPr lang="en-US" dirty="0" err="1">
                <a:solidFill>
                  <a:schemeClr val="tx2"/>
                </a:solidFill>
              </a:rPr>
              <a:t>fosfor</a:t>
            </a:r>
            <a:r>
              <a:rPr lang="en-US" dirty="0">
                <a:solidFill>
                  <a:schemeClr val="tx2"/>
                </a:solidFill>
              </a:rPr>
              <a:t>        in de </a:t>
            </a:r>
            <a:r>
              <a:rPr lang="en-US" dirty="0" err="1">
                <a:solidFill>
                  <a:schemeClr val="tx2"/>
                </a:solidFill>
              </a:rPr>
              <a:t>juiste</a:t>
            </a:r>
            <a:r>
              <a:rPr lang="en-US" dirty="0">
                <a:solidFill>
                  <a:schemeClr val="tx2"/>
                </a:solidFill>
              </a:rPr>
              <a:t> </a:t>
            </a:r>
            <a:r>
              <a:rPr lang="en-US" dirty="0" err="1">
                <a:solidFill>
                  <a:schemeClr val="tx2"/>
                </a:solidFill>
              </a:rPr>
              <a:t>verhouding</a:t>
            </a:r>
            <a:r>
              <a:rPr lang="en-US" dirty="0">
                <a:solidFill>
                  <a:schemeClr val="tx2"/>
                </a:solidFill>
              </a:rPr>
              <a:t>, </a:t>
            </a:r>
            <a:r>
              <a:rPr lang="en-US" dirty="0">
                <a:solidFill>
                  <a:srgbClr val="FF33CC"/>
                </a:solidFill>
              </a:rPr>
              <a:t>let op met LED</a:t>
            </a:r>
          </a:p>
          <a:p>
            <a:pPr lvl="1"/>
            <a:r>
              <a:rPr lang="en-US" dirty="0">
                <a:solidFill>
                  <a:srgbClr val="0070C0"/>
                </a:solidFill>
              </a:rPr>
              <a:t>Grit</a:t>
            </a:r>
            <a:r>
              <a:rPr lang="en-US" dirty="0">
                <a:solidFill>
                  <a:schemeClr val="tx2"/>
                </a:solidFill>
              </a:rPr>
              <a:t> (</a:t>
            </a:r>
            <a:r>
              <a:rPr lang="en-US" dirty="0" err="1">
                <a:solidFill>
                  <a:schemeClr val="tx2"/>
                </a:solidFill>
              </a:rPr>
              <a:t>ook</a:t>
            </a:r>
            <a:r>
              <a:rPr lang="en-US" dirty="0">
                <a:solidFill>
                  <a:schemeClr val="tx2"/>
                </a:solidFill>
              </a:rPr>
              <a:t> voor calcium) en </a:t>
            </a:r>
            <a:r>
              <a:rPr lang="en-US" dirty="0" err="1">
                <a:solidFill>
                  <a:srgbClr val="0070C0"/>
                </a:solidFill>
              </a:rPr>
              <a:t>maagkiezel</a:t>
            </a:r>
            <a:r>
              <a:rPr lang="en-US" dirty="0">
                <a:solidFill>
                  <a:srgbClr val="0070C0"/>
                </a:solidFill>
              </a:rPr>
              <a:t> </a:t>
            </a:r>
            <a:r>
              <a:rPr lang="en-US" dirty="0" err="1">
                <a:solidFill>
                  <a:schemeClr val="tx2"/>
                </a:solidFill>
              </a:rPr>
              <a:t>zijn</a:t>
            </a:r>
            <a:r>
              <a:rPr lang="en-US" dirty="0">
                <a:solidFill>
                  <a:schemeClr val="tx2"/>
                </a:solidFill>
              </a:rPr>
              <a:t> </a:t>
            </a:r>
            <a:r>
              <a:rPr lang="en-US" dirty="0" err="1">
                <a:solidFill>
                  <a:schemeClr val="tx2"/>
                </a:solidFill>
              </a:rPr>
              <a:t>essentieel</a:t>
            </a:r>
            <a:endParaRPr lang="en-US" dirty="0">
              <a:solidFill>
                <a:schemeClr val="tx2"/>
              </a:solidFill>
            </a:endParaRPr>
          </a:p>
          <a:p>
            <a:pPr lvl="1"/>
            <a:r>
              <a:rPr lang="en-US" dirty="0" err="1">
                <a:solidFill>
                  <a:schemeClr val="tx2"/>
                </a:solidFill>
              </a:rPr>
              <a:t>Voldoende</a:t>
            </a:r>
            <a:r>
              <a:rPr lang="en-US" dirty="0">
                <a:solidFill>
                  <a:schemeClr val="tx2"/>
                </a:solidFill>
              </a:rPr>
              <a:t> </a:t>
            </a:r>
            <a:r>
              <a:rPr lang="en-US" dirty="0" err="1">
                <a:solidFill>
                  <a:srgbClr val="0070C0"/>
                </a:solidFill>
              </a:rPr>
              <a:t>sporenelementen</a:t>
            </a:r>
            <a:endParaRPr lang="en-US" dirty="0">
              <a:solidFill>
                <a:srgbClr val="0070C0"/>
              </a:solidFill>
            </a:endParaRPr>
          </a:p>
          <a:p>
            <a:r>
              <a:rPr lang="en-US" dirty="0">
                <a:solidFill>
                  <a:schemeClr val="tx2"/>
                </a:solidFill>
              </a:rPr>
              <a:t>Het </a:t>
            </a:r>
            <a:r>
              <a:rPr lang="en-US" dirty="0" err="1">
                <a:solidFill>
                  <a:srgbClr val="C00000"/>
                </a:solidFill>
              </a:rPr>
              <a:t>eivoer</a:t>
            </a:r>
            <a:r>
              <a:rPr lang="en-US" dirty="0">
                <a:solidFill>
                  <a:schemeClr val="tx2"/>
                </a:solidFill>
              </a:rPr>
              <a:t> </a:t>
            </a:r>
            <a:r>
              <a:rPr lang="en-US" dirty="0" err="1">
                <a:solidFill>
                  <a:schemeClr val="tx2"/>
                </a:solidFill>
              </a:rPr>
              <a:t>moet</a:t>
            </a:r>
            <a:r>
              <a:rPr lang="en-US" dirty="0">
                <a:solidFill>
                  <a:schemeClr val="tx2"/>
                </a:solidFill>
              </a:rPr>
              <a:t> bij de </a:t>
            </a:r>
            <a:r>
              <a:rPr lang="en-US" dirty="0" err="1">
                <a:solidFill>
                  <a:schemeClr val="tx2"/>
                </a:solidFill>
              </a:rPr>
              <a:t>zaadmengeling</a:t>
            </a:r>
            <a:r>
              <a:rPr lang="en-US" dirty="0">
                <a:solidFill>
                  <a:schemeClr val="tx2"/>
                </a:solidFill>
              </a:rPr>
              <a:t> </a:t>
            </a:r>
            <a:r>
              <a:rPr lang="en-US" dirty="0" err="1">
                <a:solidFill>
                  <a:schemeClr val="tx2"/>
                </a:solidFill>
              </a:rPr>
              <a:t>passen</a:t>
            </a:r>
            <a:endParaRPr lang="en-US" dirty="0">
              <a:solidFill>
                <a:schemeClr val="tx2"/>
              </a:solidFill>
            </a:endParaRPr>
          </a:p>
          <a:p>
            <a:pPr lvl="1"/>
            <a:r>
              <a:rPr lang="en-US" dirty="0">
                <a:solidFill>
                  <a:schemeClr val="tx2"/>
                </a:solidFill>
              </a:rPr>
              <a:t>Moet het </a:t>
            </a:r>
            <a:r>
              <a:rPr lang="en-US" dirty="0" err="1">
                <a:solidFill>
                  <a:srgbClr val="00B050"/>
                </a:solidFill>
              </a:rPr>
              <a:t>eiwitgehalte</a:t>
            </a:r>
            <a:r>
              <a:rPr lang="en-US" dirty="0">
                <a:solidFill>
                  <a:srgbClr val="00B050"/>
                </a:solidFill>
              </a:rPr>
              <a:t> </a:t>
            </a:r>
            <a:r>
              <a:rPr lang="en-US" dirty="0" err="1">
                <a:solidFill>
                  <a:schemeClr val="tx2"/>
                </a:solidFill>
              </a:rPr>
              <a:t>aanvullen</a:t>
            </a:r>
            <a:endParaRPr lang="en-US" dirty="0">
              <a:solidFill>
                <a:srgbClr val="00B050"/>
              </a:solidFill>
            </a:endParaRPr>
          </a:p>
          <a:p>
            <a:pPr lvl="1"/>
            <a:r>
              <a:rPr lang="en-US" dirty="0" err="1">
                <a:solidFill>
                  <a:schemeClr val="tx2"/>
                </a:solidFill>
              </a:rPr>
              <a:t>Belangrijkste</a:t>
            </a:r>
            <a:r>
              <a:rPr lang="en-US" dirty="0">
                <a:solidFill>
                  <a:schemeClr val="tx2"/>
                </a:solidFill>
              </a:rPr>
              <a:t> </a:t>
            </a:r>
            <a:r>
              <a:rPr lang="en-US" dirty="0" err="1">
                <a:solidFill>
                  <a:schemeClr val="tx2"/>
                </a:solidFill>
              </a:rPr>
              <a:t>bron</a:t>
            </a:r>
            <a:r>
              <a:rPr lang="en-US" dirty="0">
                <a:solidFill>
                  <a:schemeClr val="tx2"/>
                </a:solidFill>
              </a:rPr>
              <a:t> van</a:t>
            </a:r>
            <a:r>
              <a:rPr lang="en-US" dirty="0">
                <a:solidFill>
                  <a:srgbClr val="0070C0"/>
                </a:solidFill>
              </a:rPr>
              <a:t> </a:t>
            </a:r>
            <a:r>
              <a:rPr lang="en-US" dirty="0" err="1">
                <a:solidFill>
                  <a:srgbClr val="0070C0"/>
                </a:solidFill>
              </a:rPr>
              <a:t>vitaminen</a:t>
            </a:r>
            <a:endParaRPr lang="en-US" dirty="0">
              <a:solidFill>
                <a:srgbClr val="0070C0"/>
              </a:solidFill>
            </a:endParaRPr>
          </a:p>
          <a:p>
            <a:pPr lvl="1"/>
            <a:r>
              <a:rPr lang="en-US" dirty="0" err="1">
                <a:solidFill>
                  <a:schemeClr val="tx2"/>
                </a:solidFill>
              </a:rPr>
              <a:t>Juiste</a:t>
            </a:r>
            <a:r>
              <a:rPr lang="en-US" dirty="0">
                <a:solidFill>
                  <a:schemeClr val="tx2"/>
                </a:solidFill>
              </a:rPr>
              <a:t> </a:t>
            </a:r>
            <a:r>
              <a:rPr lang="en-US" dirty="0">
                <a:solidFill>
                  <a:srgbClr val="00B050"/>
                </a:solidFill>
              </a:rPr>
              <a:t>mix</a:t>
            </a:r>
            <a:r>
              <a:rPr lang="en-US" dirty="0">
                <a:solidFill>
                  <a:schemeClr val="tx2"/>
                </a:solidFill>
              </a:rPr>
              <a:t> van </a:t>
            </a:r>
            <a:r>
              <a:rPr lang="en-US" dirty="0" err="1">
                <a:solidFill>
                  <a:schemeClr val="tx2"/>
                </a:solidFill>
              </a:rPr>
              <a:t>dierlijk</a:t>
            </a:r>
            <a:r>
              <a:rPr lang="en-US" dirty="0">
                <a:solidFill>
                  <a:schemeClr val="tx2"/>
                </a:solidFill>
              </a:rPr>
              <a:t> en </a:t>
            </a:r>
            <a:r>
              <a:rPr lang="en-US" dirty="0" err="1">
                <a:solidFill>
                  <a:schemeClr val="tx2"/>
                </a:solidFill>
              </a:rPr>
              <a:t>plantaardig</a:t>
            </a:r>
            <a:r>
              <a:rPr lang="en-US" dirty="0">
                <a:solidFill>
                  <a:schemeClr val="tx2"/>
                </a:solidFill>
              </a:rPr>
              <a:t> </a:t>
            </a:r>
            <a:r>
              <a:rPr lang="en-US" dirty="0" err="1">
                <a:solidFill>
                  <a:schemeClr val="tx2"/>
                </a:solidFill>
              </a:rPr>
              <a:t>eiwit</a:t>
            </a:r>
            <a:endParaRPr lang="en-US" dirty="0">
              <a:solidFill>
                <a:schemeClr val="tx2"/>
              </a:solidFill>
            </a:endParaRPr>
          </a:p>
          <a:p>
            <a:r>
              <a:rPr lang="en-US" dirty="0" err="1">
                <a:solidFill>
                  <a:srgbClr val="C00000"/>
                </a:solidFill>
              </a:rPr>
              <a:t>Supplementen</a:t>
            </a:r>
            <a:r>
              <a:rPr lang="en-US" dirty="0">
                <a:solidFill>
                  <a:schemeClr val="tx2"/>
                </a:solidFill>
              </a:rPr>
              <a:t> voor </a:t>
            </a:r>
            <a:r>
              <a:rPr lang="en-US" dirty="0" err="1">
                <a:solidFill>
                  <a:schemeClr val="tx2"/>
                </a:solidFill>
              </a:rPr>
              <a:t>verdere</a:t>
            </a:r>
            <a:r>
              <a:rPr lang="en-US" dirty="0">
                <a:solidFill>
                  <a:schemeClr val="tx2"/>
                </a:solidFill>
              </a:rPr>
              <a:t> </a:t>
            </a:r>
            <a:r>
              <a:rPr lang="en-US" dirty="0" err="1">
                <a:solidFill>
                  <a:schemeClr val="tx2"/>
                </a:solidFill>
              </a:rPr>
              <a:t>aanvulling</a:t>
            </a:r>
            <a:r>
              <a:rPr lang="en-US" dirty="0">
                <a:solidFill>
                  <a:schemeClr val="tx2"/>
                </a:solidFill>
              </a:rPr>
              <a:t> van de </a:t>
            </a:r>
            <a:r>
              <a:rPr lang="en-US" dirty="0" err="1">
                <a:solidFill>
                  <a:schemeClr val="tx2"/>
                </a:solidFill>
              </a:rPr>
              <a:t>voeding</a:t>
            </a:r>
            <a:r>
              <a:rPr lang="en-US" dirty="0">
                <a:solidFill>
                  <a:schemeClr val="tx2"/>
                </a:solidFill>
              </a:rPr>
              <a:t> en </a:t>
            </a:r>
            <a:r>
              <a:rPr lang="en-US" dirty="0" err="1">
                <a:solidFill>
                  <a:schemeClr val="tx2"/>
                </a:solidFill>
              </a:rPr>
              <a:t>ter</a:t>
            </a:r>
            <a:r>
              <a:rPr lang="en-US" dirty="0">
                <a:solidFill>
                  <a:schemeClr val="tx2"/>
                </a:solidFill>
              </a:rPr>
              <a:t> </a:t>
            </a:r>
            <a:r>
              <a:rPr lang="en-US" dirty="0" err="1">
                <a:solidFill>
                  <a:schemeClr val="tx2"/>
                </a:solidFill>
              </a:rPr>
              <a:t>preventie</a:t>
            </a:r>
            <a:r>
              <a:rPr lang="en-US" dirty="0">
                <a:solidFill>
                  <a:schemeClr val="tx2"/>
                </a:solidFill>
              </a:rPr>
              <a:t> van </a:t>
            </a:r>
            <a:r>
              <a:rPr lang="en-US" dirty="0" err="1">
                <a:solidFill>
                  <a:schemeClr val="tx2"/>
                </a:solidFill>
              </a:rPr>
              <a:t>veel</a:t>
            </a:r>
            <a:r>
              <a:rPr lang="en-US" dirty="0">
                <a:solidFill>
                  <a:schemeClr val="tx2"/>
                </a:solidFill>
              </a:rPr>
              <a:t> </a:t>
            </a:r>
            <a:r>
              <a:rPr lang="en-US" dirty="0" err="1">
                <a:solidFill>
                  <a:schemeClr val="tx2"/>
                </a:solidFill>
              </a:rPr>
              <a:t>voorkomende</a:t>
            </a:r>
            <a:r>
              <a:rPr lang="en-US" dirty="0">
                <a:solidFill>
                  <a:schemeClr val="tx2"/>
                </a:solidFill>
              </a:rPr>
              <a:t> </a:t>
            </a:r>
            <a:r>
              <a:rPr lang="en-US" dirty="0" err="1">
                <a:solidFill>
                  <a:schemeClr val="tx2"/>
                </a:solidFill>
              </a:rPr>
              <a:t>ziektes</a:t>
            </a:r>
            <a:endParaRPr lang="en-US" dirty="0">
              <a:solidFill>
                <a:schemeClr val="tx2"/>
              </a:solidFill>
            </a:endParaRPr>
          </a:p>
          <a:p>
            <a:r>
              <a:rPr lang="en-US" dirty="0">
                <a:solidFill>
                  <a:schemeClr val="tx2"/>
                </a:solidFill>
              </a:rPr>
              <a:t>Extra </a:t>
            </a:r>
            <a:r>
              <a:rPr lang="en-US" dirty="0" err="1">
                <a:solidFill>
                  <a:srgbClr val="C00000"/>
                </a:solidFill>
              </a:rPr>
              <a:t>toevoegingen</a:t>
            </a:r>
            <a:r>
              <a:rPr lang="en-US" dirty="0">
                <a:solidFill>
                  <a:schemeClr val="tx2"/>
                </a:solidFill>
              </a:rPr>
              <a:t> aan </a:t>
            </a:r>
            <a:r>
              <a:rPr lang="en-US" dirty="0" err="1">
                <a:solidFill>
                  <a:schemeClr val="tx2"/>
                </a:solidFill>
              </a:rPr>
              <a:t>voeding</a:t>
            </a:r>
            <a:r>
              <a:rPr lang="en-US" dirty="0">
                <a:solidFill>
                  <a:schemeClr val="tx2"/>
                </a:solidFill>
              </a:rPr>
              <a:t> of </a:t>
            </a:r>
            <a:r>
              <a:rPr lang="en-US" dirty="0" err="1">
                <a:solidFill>
                  <a:schemeClr val="tx2"/>
                </a:solidFill>
              </a:rPr>
              <a:t>drinkwater</a:t>
            </a:r>
            <a:r>
              <a:rPr lang="en-US" dirty="0">
                <a:solidFill>
                  <a:schemeClr val="tx2"/>
                </a:solidFill>
              </a:rPr>
              <a:t> om de</a:t>
            </a:r>
            <a:r>
              <a:rPr lang="en-US" dirty="0">
                <a:solidFill>
                  <a:srgbClr val="0070C0"/>
                </a:solidFill>
              </a:rPr>
              <a:t> </a:t>
            </a:r>
            <a:r>
              <a:rPr lang="en-US" dirty="0" err="1">
                <a:solidFill>
                  <a:srgbClr val="0070C0"/>
                </a:solidFill>
              </a:rPr>
              <a:t>kleur</a:t>
            </a:r>
            <a:r>
              <a:rPr lang="en-US" dirty="0">
                <a:solidFill>
                  <a:srgbClr val="0070C0"/>
                </a:solidFill>
              </a:rPr>
              <a:t> </a:t>
            </a:r>
            <a:r>
              <a:rPr lang="en-US" dirty="0" err="1">
                <a:solidFill>
                  <a:schemeClr val="tx2"/>
                </a:solidFill>
              </a:rPr>
              <a:t>te</a:t>
            </a:r>
            <a:r>
              <a:rPr lang="en-US" dirty="0">
                <a:solidFill>
                  <a:schemeClr val="tx2"/>
                </a:solidFill>
              </a:rPr>
              <a:t> </a:t>
            </a:r>
            <a:r>
              <a:rPr lang="en-US" dirty="0" err="1">
                <a:solidFill>
                  <a:schemeClr val="tx2"/>
                </a:solidFill>
              </a:rPr>
              <a:t>stimuleren</a:t>
            </a:r>
            <a:r>
              <a:rPr lang="en-US" dirty="0">
                <a:solidFill>
                  <a:schemeClr val="tx2"/>
                </a:solidFill>
              </a:rPr>
              <a:t> en </a:t>
            </a:r>
            <a:r>
              <a:rPr lang="en-US" dirty="0" err="1">
                <a:solidFill>
                  <a:srgbClr val="0070C0"/>
                </a:solidFill>
              </a:rPr>
              <a:t>parasieten</a:t>
            </a:r>
            <a:r>
              <a:rPr lang="en-US" dirty="0">
                <a:solidFill>
                  <a:schemeClr val="tx2"/>
                </a:solidFill>
              </a:rPr>
              <a:t> </a:t>
            </a:r>
            <a:r>
              <a:rPr lang="en-US" dirty="0" err="1">
                <a:solidFill>
                  <a:schemeClr val="tx2"/>
                </a:solidFill>
              </a:rPr>
              <a:t>te</a:t>
            </a:r>
            <a:r>
              <a:rPr lang="en-US" dirty="0">
                <a:solidFill>
                  <a:schemeClr val="tx2"/>
                </a:solidFill>
              </a:rPr>
              <a:t> </a:t>
            </a:r>
            <a:r>
              <a:rPr lang="en-US" dirty="0" err="1">
                <a:solidFill>
                  <a:schemeClr val="tx2"/>
                </a:solidFill>
              </a:rPr>
              <a:t>bestrijden</a:t>
            </a:r>
            <a:endParaRPr lang="en-US" dirty="0">
              <a:solidFill>
                <a:schemeClr val="tx2"/>
              </a:solidFill>
            </a:endParaRPr>
          </a:p>
        </p:txBody>
      </p:sp>
      <p:sp>
        <p:nvSpPr>
          <p:cNvPr id="4" name="Date Placeholder 3">
            <a:extLst>
              <a:ext uri="{FF2B5EF4-FFF2-40B4-BE49-F238E27FC236}">
                <a16:creationId xmlns:a16="http://schemas.microsoft.com/office/drawing/2014/main" xmlns="" id="{540DF4F6-A539-DB3D-716E-D4D4CDC3BAE8}"/>
              </a:ext>
            </a:extLst>
          </p:cNvPr>
          <p:cNvSpPr>
            <a:spLocks noGrp="1"/>
          </p:cNvSpPr>
          <p:nvPr>
            <p:ph type="dt" sz="half" idx="10"/>
          </p:nvPr>
        </p:nvSpPr>
        <p:spPr/>
        <p:txBody>
          <a:bodyPr/>
          <a:lstStyle/>
          <a:p>
            <a:r>
              <a:rPr lang="en-US"/>
              <a:t>06-Feb-24</a:t>
            </a:r>
            <a:endParaRPr lang="en-US" dirty="0"/>
          </a:p>
        </p:txBody>
      </p:sp>
      <p:sp>
        <p:nvSpPr>
          <p:cNvPr id="5" name="Footer Placeholder 4">
            <a:extLst>
              <a:ext uri="{FF2B5EF4-FFF2-40B4-BE49-F238E27FC236}">
                <a16:creationId xmlns:a16="http://schemas.microsoft.com/office/drawing/2014/main" xmlns="" id="{8E424EC7-8CBF-5207-1A08-3A0910DF62C1}"/>
              </a:ext>
            </a:extLst>
          </p:cNvPr>
          <p:cNvSpPr>
            <a:spLocks noGrp="1"/>
          </p:cNvSpPr>
          <p:nvPr>
            <p:ph type="ftr" sz="quarter" idx="11"/>
          </p:nvPr>
        </p:nvSpPr>
        <p:spPr/>
        <p:txBody>
          <a:bodyPr/>
          <a:lstStyle/>
          <a:p>
            <a:r>
              <a:rPr lang="nl-NL"/>
              <a:t>Omstandigheden voor de Kleurkanariekweek: Voeding</a:t>
            </a:r>
            <a:endParaRPr lang="en-US" dirty="0"/>
          </a:p>
        </p:txBody>
      </p:sp>
      <p:sp>
        <p:nvSpPr>
          <p:cNvPr id="6" name="Slide Number Placeholder 5">
            <a:extLst>
              <a:ext uri="{FF2B5EF4-FFF2-40B4-BE49-F238E27FC236}">
                <a16:creationId xmlns:a16="http://schemas.microsoft.com/office/drawing/2014/main" xmlns="" id="{2185F3A0-60AA-CAB2-2FDC-0A7C4157E88B}"/>
              </a:ext>
            </a:extLst>
          </p:cNvPr>
          <p:cNvSpPr>
            <a:spLocks noGrp="1"/>
          </p:cNvSpPr>
          <p:nvPr>
            <p:ph type="sldNum" sz="quarter" idx="12"/>
          </p:nvPr>
        </p:nvSpPr>
        <p:spPr/>
        <p:txBody>
          <a:bodyPr/>
          <a:lstStyle/>
          <a:p>
            <a:fld id="{4FAB73BC-B049-4115-A692-8D63A059BFB8}" type="slidenum">
              <a:rPr lang="en-US" smtClean="0"/>
              <a:pPr/>
              <a:t>75</a:t>
            </a:fld>
            <a:endParaRPr lang="en-US" dirty="0"/>
          </a:p>
        </p:txBody>
      </p:sp>
    </p:spTree>
    <p:extLst>
      <p:ext uri="{BB962C8B-B14F-4D97-AF65-F5344CB8AC3E}">
        <p14:creationId xmlns:p14="http://schemas.microsoft.com/office/powerpoint/2010/main" val="346263249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xmlns="" id="{241D9812-7BBC-FCD0-211F-085417E7329A}"/>
              </a:ext>
            </a:extLst>
          </p:cNvPr>
          <p:cNvSpPr>
            <a:spLocks noGrp="1"/>
          </p:cNvSpPr>
          <p:nvPr>
            <p:ph type="title"/>
          </p:nvPr>
        </p:nvSpPr>
        <p:spPr>
          <a:xfrm>
            <a:off x="189689" y="1123838"/>
            <a:ext cx="2276674" cy="4601183"/>
          </a:xfrm>
        </p:spPr>
        <p:txBody>
          <a:bodyPr>
            <a:normAutofit fontScale="90000"/>
          </a:bodyPr>
          <a:lstStyle/>
          <a:p>
            <a:r>
              <a:rPr lang="en-US" dirty="0" err="1">
                <a:solidFill>
                  <a:srgbClr val="FFFF00"/>
                </a:solidFill>
              </a:rPr>
              <a:t>Oefening</a:t>
            </a:r>
            <a:r>
              <a:rPr lang="en-US" dirty="0">
                <a:solidFill>
                  <a:srgbClr val="FFFF00"/>
                </a:solidFill>
              </a:rPr>
              <a:t>:</a:t>
            </a:r>
            <a:r>
              <a:rPr lang="en-US" dirty="0"/>
              <a:t> </a:t>
            </a:r>
            <a:r>
              <a:rPr lang="en-US" dirty="0" err="1"/>
              <a:t>Geelfactorige</a:t>
            </a:r>
            <a:r>
              <a:rPr lang="en-US" dirty="0"/>
              <a:t> </a:t>
            </a:r>
            <a:r>
              <a:rPr lang="en-US" dirty="0" err="1"/>
              <a:t>Mozaïek</a:t>
            </a:r>
            <a:r>
              <a:rPr lang="en-US" dirty="0"/>
              <a:t> </a:t>
            </a:r>
            <a:r>
              <a:rPr lang="en-US" dirty="0" err="1"/>
              <a:t>Kanaries</a:t>
            </a:r>
            <a:r>
              <a:rPr lang="en-US" dirty="0"/>
              <a:t/>
            </a:r>
            <a:br>
              <a:rPr lang="en-US" dirty="0"/>
            </a:br>
            <a:r>
              <a:rPr lang="en-US" dirty="0"/>
              <a:t/>
            </a:r>
            <a:br>
              <a:rPr lang="en-US" dirty="0"/>
            </a:br>
            <a:r>
              <a:rPr lang="en-US" dirty="0"/>
              <a:t/>
            </a:r>
            <a:br>
              <a:rPr lang="en-US" dirty="0"/>
            </a:br>
            <a:r>
              <a:rPr lang="en-US" dirty="0"/>
              <a:t/>
            </a:r>
            <a:br>
              <a:rPr lang="en-US" dirty="0"/>
            </a:br>
            <a:r>
              <a:rPr lang="en-US" dirty="0"/>
              <a:t/>
            </a:r>
            <a:br>
              <a:rPr lang="en-US" dirty="0"/>
            </a:br>
            <a:r>
              <a:rPr lang="en-US" dirty="0"/>
              <a:t/>
            </a:r>
            <a:br>
              <a:rPr lang="en-US" dirty="0"/>
            </a:br>
            <a:r>
              <a:rPr lang="en-US" dirty="0"/>
              <a:t/>
            </a:r>
            <a:br>
              <a:rPr lang="en-US" dirty="0"/>
            </a:br>
            <a:r>
              <a:rPr lang="en-US" dirty="0"/>
              <a:t/>
            </a:r>
            <a:br>
              <a:rPr lang="en-US" dirty="0"/>
            </a:br>
            <a:endParaRPr lang="en-US" dirty="0"/>
          </a:p>
        </p:txBody>
      </p:sp>
      <p:sp>
        <p:nvSpPr>
          <p:cNvPr id="4" name="Date Placeholder 3">
            <a:extLst>
              <a:ext uri="{FF2B5EF4-FFF2-40B4-BE49-F238E27FC236}">
                <a16:creationId xmlns:a16="http://schemas.microsoft.com/office/drawing/2014/main" xmlns="" id="{C6F1D92A-06D0-795A-133B-B1570126779D}"/>
              </a:ext>
            </a:extLst>
          </p:cNvPr>
          <p:cNvSpPr>
            <a:spLocks noGrp="1"/>
          </p:cNvSpPr>
          <p:nvPr>
            <p:ph type="dt" sz="half" idx="10"/>
          </p:nvPr>
        </p:nvSpPr>
        <p:spPr/>
        <p:txBody>
          <a:bodyPr/>
          <a:lstStyle/>
          <a:p>
            <a:r>
              <a:rPr lang="en-US"/>
              <a:t>06-Feb-24</a:t>
            </a:r>
            <a:endParaRPr lang="en-US" dirty="0"/>
          </a:p>
        </p:txBody>
      </p:sp>
      <p:sp>
        <p:nvSpPr>
          <p:cNvPr id="5" name="Footer Placeholder 4">
            <a:extLst>
              <a:ext uri="{FF2B5EF4-FFF2-40B4-BE49-F238E27FC236}">
                <a16:creationId xmlns:a16="http://schemas.microsoft.com/office/drawing/2014/main" xmlns="" id="{69E278DC-56A5-351C-4B1C-89D64DD99728}"/>
              </a:ext>
            </a:extLst>
          </p:cNvPr>
          <p:cNvSpPr>
            <a:spLocks noGrp="1"/>
          </p:cNvSpPr>
          <p:nvPr>
            <p:ph type="ftr" sz="quarter" idx="11"/>
          </p:nvPr>
        </p:nvSpPr>
        <p:spPr/>
        <p:txBody>
          <a:bodyPr/>
          <a:lstStyle/>
          <a:p>
            <a:r>
              <a:rPr lang="nl-NL"/>
              <a:t>Omstandigheden voor de Kleurkanariekweek: Voeding</a:t>
            </a:r>
            <a:endParaRPr lang="en-US" dirty="0"/>
          </a:p>
        </p:txBody>
      </p:sp>
      <p:sp>
        <p:nvSpPr>
          <p:cNvPr id="6" name="Slide Number Placeholder 5">
            <a:extLst>
              <a:ext uri="{FF2B5EF4-FFF2-40B4-BE49-F238E27FC236}">
                <a16:creationId xmlns:a16="http://schemas.microsoft.com/office/drawing/2014/main" xmlns="" id="{93010DE9-EB2C-A0C2-30CE-6A76C7D345A6}"/>
              </a:ext>
            </a:extLst>
          </p:cNvPr>
          <p:cNvSpPr>
            <a:spLocks noGrp="1"/>
          </p:cNvSpPr>
          <p:nvPr>
            <p:ph type="sldNum" sz="quarter" idx="12"/>
          </p:nvPr>
        </p:nvSpPr>
        <p:spPr/>
        <p:txBody>
          <a:bodyPr/>
          <a:lstStyle/>
          <a:p>
            <a:fld id="{4FAB73BC-B049-4115-A692-8D63A059BFB8}" type="slidenum">
              <a:rPr lang="en-US" smtClean="0"/>
              <a:pPr/>
              <a:t>76</a:t>
            </a:fld>
            <a:endParaRPr lang="en-US" dirty="0"/>
          </a:p>
        </p:txBody>
      </p:sp>
      <p:pic>
        <p:nvPicPr>
          <p:cNvPr id="1026" name="Picture 2" descr="Coppia canarini agata giallo mosaico - Pair of Agate yellow mosaic ...">
            <a:extLst>
              <a:ext uri="{FF2B5EF4-FFF2-40B4-BE49-F238E27FC236}">
                <a16:creationId xmlns:a16="http://schemas.microsoft.com/office/drawing/2014/main" xmlns="" id="{229421AE-60CE-3EE7-D3F3-6E666BF65110}"/>
              </a:ext>
            </a:extLst>
          </p:cNvPr>
          <p:cNvPicPr>
            <a:picLocks noGrp="1" noChangeAspect="1" noChangeArrowheads="1"/>
          </p:cNvPicPr>
          <p:nvPr>
            <p:ph sz="half" idx="1"/>
          </p:nvPr>
        </p:nvPicPr>
        <p:blipFill rotWithShape="1">
          <a:blip r:embed="rId2">
            <a:extLst>
              <a:ext uri="{28A0092B-C50C-407E-A947-70E740481C1C}">
                <a14:useLocalDpi xmlns:a14="http://schemas.microsoft.com/office/drawing/2010/main" val="0"/>
              </a:ext>
            </a:extLst>
          </a:blip>
          <a:srcRect l="23947"/>
          <a:stretch/>
        </p:blipFill>
        <p:spPr bwMode="auto">
          <a:xfrm>
            <a:off x="4915950" y="3520896"/>
            <a:ext cx="3794962" cy="280684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oto's van kanarie geel intensief en schimmel geel">
            <a:extLst>
              <a:ext uri="{FF2B5EF4-FFF2-40B4-BE49-F238E27FC236}">
                <a16:creationId xmlns:a16="http://schemas.microsoft.com/office/drawing/2014/main" xmlns="" id="{0780693B-F2B0-0454-8A0E-2328FD550B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1345" y="3507319"/>
            <a:ext cx="1967387" cy="280684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anari instagram canari, canary, oiseau, canaris, bird, oiseaux, birds ...">
            <a:extLst>
              <a:ext uri="{FF2B5EF4-FFF2-40B4-BE49-F238E27FC236}">
                <a16:creationId xmlns:a16="http://schemas.microsoft.com/office/drawing/2014/main" xmlns="" id="{C2DCFE52-9685-2EC9-2714-EBF19127224A}"/>
              </a:ext>
            </a:extLst>
          </p:cNvPr>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a:off x="6371526" y="455996"/>
            <a:ext cx="2339385" cy="292423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Pin op Vogels kanaries">
            <a:extLst>
              <a:ext uri="{FF2B5EF4-FFF2-40B4-BE49-F238E27FC236}">
                <a16:creationId xmlns:a16="http://schemas.microsoft.com/office/drawing/2014/main" xmlns="" id="{C543A1F8-CEBF-2A1A-ED82-593D27757A2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2355"/>
          <a:stretch/>
        </p:blipFill>
        <p:spPr bwMode="auto">
          <a:xfrm>
            <a:off x="2811345" y="455996"/>
            <a:ext cx="3417268" cy="292423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xmlns="" id="{B69A1282-59AE-0F81-51D6-1D534B98A686}"/>
              </a:ext>
            </a:extLst>
          </p:cNvPr>
          <p:cNvSpPr txBox="1"/>
          <p:nvPr/>
        </p:nvSpPr>
        <p:spPr>
          <a:xfrm>
            <a:off x="92279" y="2864825"/>
            <a:ext cx="2374084" cy="3083778"/>
          </a:xfrm>
          <a:prstGeom prst="round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marL="285750" indent="-285750">
              <a:buFont typeface="Arial" panose="020B0604020202020204" pitchFamily="34" charset="0"/>
              <a:buChar char="•"/>
            </a:pPr>
            <a:r>
              <a:rPr lang="en-US" dirty="0"/>
              <a:t>In </a:t>
            </a:r>
            <a:r>
              <a:rPr lang="en-US" dirty="0" err="1"/>
              <a:t>een</a:t>
            </a:r>
            <a:r>
              <a:rPr lang="en-US" dirty="0"/>
              <a:t> </a:t>
            </a:r>
            <a:r>
              <a:rPr lang="en-US" dirty="0" err="1"/>
              <a:t>afgesloten</a:t>
            </a:r>
            <a:r>
              <a:rPr lang="en-US" dirty="0"/>
              <a:t> </a:t>
            </a:r>
            <a:r>
              <a:rPr lang="en-US" dirty="0" err="1"/>
              <a:t>kweekruimte</a:t>
            </a:r>
            <a:r>
              <a:rPr lang="en-US" dirty="0"/>
              <a:t> </a:t>
            </a:r>
            <a:r>
              <a:rPr lang="en-US" dirty="0" err="1"/>
              <a:t>onder</a:t>
            </a:r>
            <a:r>
              <a:rPr lang="en-US" dirty="0"/>
              <a:t> LED </a:t>
            </a:r>
            <a:r>
              <a:rPr lang="en-US" dirty="0" err="1"/>
              <a:t>licht</a:t>
            </a:r>
            <a:r>
              <a:rPr lang="en-US" dirty="0"/>
              <a:t>.</a:t>
            </a:r>
          </a:p>
          <a:p>
            <a:pPr marL="285750" indent="-285750">
              <a:buFont typeface="Arial" panose="020B0604020202020204" pitchFamily="34" charset="0"/>
              <a:buChar char="•"/>
            </a:pPr>
            <a:r>
              <a:rPr lang="en-US" dirty="0" err="1"/>
              <a:t>Krijgen</a:t>
            </a:r>
            <a:r>
              <a:rPr lang="en-US" dirty="0"/>
              <a:t> Bianco </a:t>
            </a:r>
            <a:r>
              <a:rPr lang="en-US" dirty="0" err="1"/>
              <a:t>eivoer</a:t>
            </a:r>
            <a:r>
              <a:rPr lang="en-US" dirty="0"/>
              <a:t> met </a:t>
            </a:r>
            <a:r>
              <a:rPr lang="en-US" dirty="0" err="1"/>
              <a:t>uitsluitend</a:t>
            </a:r>
            <a:r>
              <a:rPr lang="en-US" dirty="0"/>
              <a:t> </a:t>
            </a:r>
            <a:r>
              <a:rPr lang="en-US" dirty="0" err="1"/>
              <a:t>plantaardig</a:t>
            </a:r>
            <a:r>
              <a:rPr lang="en-US" dirty="0"/>
              <a:t> </a:t>
            </a:r>
            <a:r>
              <a:rPr lang="en-US" dirty="0" err="1"/>
              <a:t>eiwit</a:t>
            </a:r>
            <a:r>
              <a:rPr lang="en-US" dirty="0"/>
              <a:t>.</a:t>
            </a:r>
          </a:p>
          <a:p>
            <a:pPr marL="285750" indent="-285750">
              <a:buFont typeface="Arial" panose="020B0604020202020204" pitchFamily="34" charset="0"/>
              <a:buChar char="•"/>
            </a:pPr>
            <a:r>
              <a:rPr lang="en-US" dirty="0"/>
              <a:t>En </a:t>
            </a:r>
            <a:r>
              <a:rPr lang="en-US" dirty="0" err="1"/>
              <a:t>een</a:t>
            </a:r>
            <a:r>
              <a:rPr lang="en-US" dirty="0"/>
              <a:t> </a:t>
            </a:r>
            <a:r>
              <a:rPr lang="en-US" dirty="0" err="1"/>
              <a:t>Italiaanse</a:t>
            </a:r>
            <a:r>
              <a:rPr lang="en-US" dirty="0"/>
              <a:t> </a:t>
            </a:r>
            <a:r>
              <a:rPr lang="en-US" dirty="0" err="1"/>
              <a:t>zaadmengeling</a:t>
            </a:r>
            <a:r>
              <a:rPr lang="en-US" dirty="0"/>
              <a:t> voor </a:t>
            </a:r>
            <a:r>
              <a:rPr lang="en-US" dirty="0" err="1"/>
              <a:t>mozaïeken</a:t>
            </a:r>
            <a:r>
              <a:rPr lang="en-US" dirty="0"/>
              <a:t>.</a:t>
            </a:r>
          </a:p>
        </p:txBody>
      </p:sp>
      <p:sp>
        <p:nvSpPr>
          <p:cNvPr id="11" name="Explosion: 14 Points 10">
            <a:extLst>
              <a:ext uri="{FF2B5EF4-FFF2-40B4-BE49-F238E27FC236}">
                <a16:creationId xmlns:a16="http://schemas.microsoft.com/office/drawing/2014/main" xmlns="" id="{5B9B828F-BFBA-4DD6-6B04-83491D5EA9F1}"/>
              </a:ext>
            </a:extLst>
          </p:cNvPr>
          <p:cNvSpPr/>
          <p:nvPr/>
        </p:nvSpPr>
        <p:spPr>
          <a:xfrm>
            <a:off x="4135772" y="2457975"/>
            <a:ext cx="3103927" cy="1484852"/>
          </a:xfrm>
          <a:prstGeom prst="irregularSeal2">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a:t>Wat </a:t>
            </a:r>
            <a:r>
              <a:rPr lang="en-US" dirty="0" err="1"/>
              <a:t>verwacht</a:t>
            </a:r>
            <a:r>
              <a:rPr lang="en-US" dirty="0"/>
              <a:t> u?</a:t>
            </a:r>
          </a:p>
        </p:txBody>
      </p:sp>
    </p:spTree>
    <p:extLst>
      <p:ext uri="{BB962C8B-B14F-4D97-AF65-F5344CB8AC3E}">
        <p14:creationId xmlns:p14="http://schemas.microsoft.com/office/powerpoint/2010/main" val="3163364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p:cTn id="15" dur="500" fill="hold"/>
                                        <p:tgtEl>
                                          <p:spTgt spid="11"/>
                                        </p:tgtEl>
                                        <p:attrNameLst>
                                          <p:attrName>ppt_w</p:attrName>
                                        </p:attrNameLst>
                                      </p:cBhvr>
                                      <p:tavLst>
                                        <p:tav tm="0">
                                          <p:val>
                                            <p:fltVal val="0"/>
                                          </p:val>
                                        </p:tav>
                                        <p:tav tm="100000">
                                          <p:val>
                                            <p:strVal val="#ppt_w"/>
                                          </p:val>
                                        </p:tav>
                                      </p:tavLst>
                                    </p:anim>
                                    <p:anim calcmode="lin" valueType="num">
                                      <p:cBhvr>
                                        <p:cTn id="16" dur="500" fill="hold"/>
                                        <p:tgtEl>
                                          <p:spTgt spid="11"/>
                                        </p:tgtEl>
                                        <p:attrNameLst>
                                          <p:attrName>ppt_h</p:attrName>
                                        </p:attrNameLst>
                                      </p:cBhvr>
                                      <p:tavLst>
                                        <p:tav tm="0">
                                          <p:val>
                                            <p:fltVal val="0"/>
                                          </p:val>
                                        </p:tav>
                                        <p:tav tm="100000">
                                          <p:val>
                                            <p:strVal val="#ppt_h"/>
                                          </p:val>
                                        </p:tav>
                                      </p:tavLst>
                                    </p:anim>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xmlns="" id="{1BCF1C1C-ED0E-9D27-2F5D-D5FAF1EC59FE}"/>
              </a:ext>
            </a:extLst>
          </p:cNvPr>
          <p:cNvSpPr>
            <a:spLocks noGrp="1"/>
          </p:cNvSpPr>
          <p:nvPr>
            <p:ph type="dt" sz="half" idx="10"/>
          </p:nvPr>
        </p:nvSpPr>
        <p:spPr/>
        <p:txBody>
          <a:bodyPr/>
          <a:lstStyle/>
          <a:p>
            <a:r>
              <a:rPr lang="en-US"/>
              <a:t>06-Feb-24</a:t>
            </a:r>
            <a:endParaRPr lang="en-US" dirty="0"/>
          </a:p>
        </p:txBody>
      </p:sp>
      <p:sp>
        <p:nvSpPr>
          <p:cNvPr id="4" name="Footer Placeholder 3">
            <a:extLst>
              <a:ext uri="{FF2B5EF4-FFF2-40B4-BE49-F238E27FC236}">
                <a16:creationId xmlns:a16="http://schemas.microsoft.com/office/drawing/2014/main" xmlns="" id="{53B37C95-01AE-9F81-603C-2BC6311B5AAF}"/>
              </a:ext>
            </a:extLst>
          </p:cNvPr>
          <p:cNvSpPr>
            <a:spLocks noGrp="1"/>
          </p:cNvSpPr>
          <p:nvPr>
            <p:ph type="ftr" sz="quarter" idx="11"/>
          </p:nvPr>
        </p:nvSpPr>
        <p:spPr/>
        <p:txBody>
          <a:bodyPr/>
          <a:lstStyle/>
          <a:p>
            <a:r>
              <a:rPr lang="nl-NL"/>
              <a:t>Omstandigheden voor de Kleurkanariekweek: Voeding</a:t>
            </a:r>
            <a:endParaRPr lang="en-US" dirty="0"/>
          </a:p>
        </p:txBody>
      </p:sp>
      <p:sp>
        <p:nvSpPr>
          <p:cNvPr id="5" name="Slide Number Placeholder 4">
            <a:extLst>
              <a:ext uri="{FF2B5EF4-FFF2-40B4-BE49-F238E27FC236}">
                <a16:creationId xmlns:a16="http://schemas.microsoft.com/office/drawing/2014/main" xmlns="" id="{016F3DC2-33F1-71E9-3BDD-35A1C88D15E7}"/>
              </a:ext>
            </a:extLst>
          </p:cNvPr>
          <p:cNvSpPr>
            <a:spLocks noGrp="1"/>
          </p:cNvSpPr>
          <p:nvPr>
            <p:ph type="sldNum" sz="quarter" idx="12"/>
          </p:nvPr>
        </p:nvSpPr>
        <p:spPr/>
        <p:txBody>
          <a:bodyPr/>
          <a:lstStyle/>
          <a:p>
            <a:fld id="{4FAB73BC-B049-4115-A692-8D63A059BFB8}" type="slidenum">
              <a:rPr lang="en-US" smtClean="0"/>
              <a:pPr/>
              <a:t>77</a:t>
            </a:fld>
            <a:endParaRPr lang="en-US" dirty="0"/>
          </a:p>
        </p:txBody>
      </p:sp>
      <p:pic>
        <p:nvPicPr>
          <p:cNvPr id="1026" name="Picture 2" descr="Bedankt voor jullie aandacht Vragen ? - Happy Homer | Make a Meme">
            <a:extLst>
              <a:ext uri="{FF2B5EF4-FFF2-40B4-BE49-F238E27FC236}">
                <a16:creationId xmlns:a16="http://schemas.microsoft.com/office/drawing/2014/main" xmlns="" id="{820F1477-3497-1F77-2B63-B61C65B8BB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0762" y="1224593"/>
            <a:ext cx="7842477" cy="44088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35047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FC98BF77-54B4-64AD-7A92-8365CB68A08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xmlns="" id="{012316BA-8EE8-DCE8-FCB4-9B0129548213}"/>
              </a:ext>
            </a:extLst>
          </p:cNvPr>
          <p:cNvSpPr>
            <a:spLocks noGrp="1"/>
          </p:cNvSpPr>
          <p:nvPr>
            <p:ph type="title"/>
          </p:nvPr>
        </p:nvSpPr>
        <p:spPr/>
        <p:txBody>
          <a:bodyPr/>
          <a:lstStyle/>
          <a:p>
            <a:r>
              <a:rPr lang="en-US" dirty="0" err="1"/>
              <a:t>Gedomes-ticeerde</a:t>
            </a:r>
            <a:r>
              <a:rPr lang="en-US" dirty="0"/>
              <a:t> </a:t>
            </a:r>
            <a:r>
              <a:rPr lang="en-US" dirty="0" err="1"/>
              <a:t>Kanaries</a:t>
            </a:r>
            <a:r>
              <a:rPr lang="en-US" dirty="0"/>
              <a:t>: </a:t>
            </a:r>
            <a:r>
              <a:rPr lang="en-US" dirty="0" err="1"/>
              <a:t>Jaarcyclus</a:t>
            </a:r>
            <a:endParaRPr lang="en-US" dirty="0"/>
          </a:p>
        </p:txBody>
      </p:sp>
      <p:sp>
        <p:nvSpPr>
          <p:cNvPr id="3" name="Content Placeholder 2">
            <a:extLst>
              <a:ext uri="{FF2B5EF4-FFF2-40B4-BE49-F238E27FC236}">
                <a16:creationId xmlns:a16="http://schemas.microsoft.com/office/drawing/2014/main" xmlns="" id="{D3D50EB3-9DEE-2454-652D-335CCCA28B8F}"/>
              </a:ext>
            </a:extLst>
          </p:cNvPr>
          <p:cNvSpPr>
            <a:spLocks noGrp="1"/>
          </p:cNvSpPr>
          <p:nvPr>
            <p:ph idx="1"/>
          </p:nvPr>
        </p:nvSpPr>
        <p:spPr/>
        <p:txBody>
          <a:bodyPr>
            <a:normAutofit/>
          </a:bodyPr>
          <a:lstStyle/>
          <a:p>
            <a:pPr marL="182880" marR="0" lvl="0" indent="-182880" algn="l" defTabSz="914400" rtl="0" eaLnBrk="1" fontAlgn="auto" latinLnBrk="0" hangingPunct="1">
              <a:lnSpc>
                <a:spcPct val="90000"/>
              </a:lnSpc>
              <a:spcBef>
                <a:spcPts val="1200"/>
              </a:spcBef>
              <a:spcAft>
                <a:spcPts val="0"/>
              </a:spcAft>
              <a:buClr>
                <a:srgbClr val="A9A57C"/>
              </a:buClr>
              <a:buSzTx/>
              <a:buFont typeface="Wingdings 2" pitchFamily="18" charset="2"/>
              <a:buChar char=""/>
              <a:tabLst/>
              <a:defRPr/>
            </a:pPr>
            <a:r>
              <a:rPr kumimoji="0" lang="en-US" sz="2400" b="0" i="0" u="none" strike="noStrike" kern="1200" cap="none" spc="0" normalizeH="0" baseline="0" noProof="0" dirty="0">
                <a:ln>
                  <a:noFill/>
                </a:ln>
                <a:solidFill>
                  <a:srgbClr val="675E47"/>
                </a:solidFill>
                <a:effectLst/>
                <a:uLnTx/>
                <a:uFillTx/>
                <a:latin typeface="Corbel" panose="020B0503020204020204"/>
                <a:ea typeface="+mn-ea"/>
                <a:cs typeface="+mn-cs"/>
              </a:rPr>
              <a:t>Ook bij </a:t>
            </a:r>
            <a:r>
              <a:rPr kumimoji="0" lang="en-US" sz="2400" b="0" i="0" u="none" strike="noStrike" kern="1200" cap="none" spc="0" normalizeH="0" baseline="0" noProof="0" dirty="0" err="1">
                <a:ln>
                  <a:noFill/>
                </a:ln>
                <a:solidFill>
                  <a:srgbClr val="675E47"/>
                </a:solidFill>
                <a:effectLst/>
                <a:uLnTx/>
                <a:uFillTx/>
                <a:latin typeface="Corbel" panose="020B0503020204020204"/>
                <a:ea typeface="+mn-ea"/>
                <a:cs typeface="+mn-cs"/>
              </a:rPr>
              <a:t>onze</a:t>
            </a:r>
            <a:r>
              <a:rPr kumimoji="0" lang="en-US" sz="2400" b="0" i="0" u="none" strike="noStrike" kern="1200" cap="none" spc="0" normalizeH="0" baseline="0" noProof="0" dirty="0">
                <a:ln>
                  <a:noFill/>
                </a:ln>
                <a:solidFill>
                  <a:srgbClr val="675E47"/>
                </a:solidFill>
                <a:effectLst/>
                <a:uLnTx/>
                <a:uFillTx/>
                <a:latin typeface="Corbel" panose="020B0503020204020204"/>
                <a:ea typeface="+mn-ea"/>
                <a:cs typeface="+mn-cs"/>
              </a:rPr>
              <a:t> </a:t>
            </a:r>
            <a:r>
              <a:rPr kumimoji="0" lang="en-US" sz="2400" b="0" i="0" u="none" strike="noStrike" kern="1200" cap="none" spc="0" normalizeH="0" baseline="0" noProof="0" dirty="0" err="1">
                <a:ln>
                  <a:noFill/>
                </a:ln>
                <a:solidFill>
                  <a:srgbClr val="675E47"/>
                </a:solidFill>
                <a:effectLst/>
                <a:uLnTx/>
                <a:uFillTx/>
                <a:latin typeface="Corbel" panose="020B0503020204020204"/>
                <a:ea typeface="+mn-ea"/>
                <a:cs typeface="+mn-cs"/>
              </a:rPr>
              <a:t>gedomesticeerde</a:t>
            </a:r>
            <a:r>
              <a:rPr kumimoji="0" lang="en-US" sz="2400" b="0" i="0" u="none" strike="noStrike" kern="1200" cap="none" spc="0" normalizeH="0" baseline="0" noProof="0" dirty="0">
                <a:ln>
                  <a:noFill/>
                </a:ln>
                <a:solidFill>
                  <a:srgbClr val="675E47"/>
                </a:solidFill>
                <a:effectLst/>
                <a:uLnTx/>
                <a:uFillTx/>
                <a:latin typeface="Corbel" panose="020B0503020204020204"/>
                <a:ea typeface="+mn-ea"/>
                <a:cs typeface="+mn-cs"/>
              </a:rPr>
              <a:t> </a:t>
            </a:r>
            <a:r>
              <a:rPr kumimoji="0" lang="en-US" sz="2400" b="0" i="0" u="none" strike="noStrike" kern="1200" cap="none" spc="0" normalizeH="0" baseline="0" noProof="0" dirty="0" err="1">
                <a:ln>
                  <a:noFill/>
                </a:ln>
                <a:solidFill>
                  <a:srgbClr val="675E47"/>
                </a:solidFill>
                <a:effectLst/>
                <a:uLnTx/>
                <a:uFillTx/>
                <a:latin typeface="Corbel" panose="020B0503020204020204"/>
                <a:ea typeface="+mn-ea"/>
                <a:cs typeface="+mn-cs"/>
              </a:rPr>
              <a:t>kanaries</a:t>
            </a:r>
            <a:r>
              <a:rPr kumimoji="0" lang="en-US" sz="2400" b="0" i="0" u="none" strike="noStrike" kern="1200" cap="none" spc="0" normalizeH="0" baseline="0" noProof="0" dirty="0">
                <a:ln>
                  <a:noFill/>
                </a:ln>
                <a:solidFill>
                  <a:srgbClr val="675E47"/>
                </a:solidFill>
                <a:effectLst/>
                <a:uLnTx/>
                <a:uFillTx/>
                <a:latin typeface="Corbel" panose="020B0503020204020204"/>
                <a:ea typeface="+mn-ea"/>
                <a:cs typeface="+mn-cs"/>
              </a:rPr>
              <a:t> is het </a:t>
            </a:r>
            <a:r>
              <a:rPr kumimoji="0" lang="en-US" sz="2400" b="0" i="0" u="none" strike="noStrike" kern="1200" cap="none" spc="0" normalizeH="0" baseline="0" noProof="0" dirty="0" err="1">
                <a:ln>
                  <a:noFill/>
                </a:ln>
                <a:solidFill>
                  <a:srgbClr val="675E47"/>
                </a:solidFill>
                <a:effectLst/>
                <a:uLnTx/>
                <a:uFillTx/>
                <a:latin typeface="Corbel" panose="020B0503020204020204"/>
                <a:ea typeface="+mn-ea"/>
                <a:cs typeface="+mn-cs"/>
              </a:rPr>
              <a:t>belangrijk</a:t>
            </a:r>
            <a:r>
              <a:rPr kumimoji="0" lang="en-US" sz="2400" b="0" i="0" u="none" strike="noStrike" kern="1200" cap="none" spc="0" normalizeH="0" baseline="0" noProof="0" dirty="0">
                <a:ln>
                  <a:noFill/>
                </a:ln>
                <a:solidFill>
                  <a:srgbClr val="675E47"/>
                </a:solidFill>
                <a:effectLst/>
                <a:uLnTx/>
                <a:uFillTx/>
                <a:latin typeface="Corbel" panose="020B0503020204020204"/>
                <a:ea typeface="+mn-ea"/>
                <a:cs typeface="+mn-cs"/>
              </a:rPr>
              <a:t> om </a:t>
            </a:r>
            <a:r>
              <a:rPr kumimoji="0" lang="en-US" sz="2400" b="0" i="0" u="none" strike="noStrike" kern="1200" cap="none" spc="0" normalizeH="0" baseline="0" noProof="0" dirty="0" err="1">
                <a:ln>
                  <a:noFill/>
                </a:ln>
                <a:solidFill>
                  <a:srgbClr val="675E47"/>
                </a:solidFill>
                <a:effectLst/>
                <a:uLnTx/>
                <a:uFillTx/>
                <a:latin typeface="Corbel" panose="020B0503020204020204"/>
                <a:ea typeface="+mn-ea"/>
                <a:cs typeface="+mn-cs"/>
              </a:rPr>
              <a:t>een</a:t>
            </a:r>
            <a:r>
              <a:rPr kumimoji="0" lang="en-US" sz="2400" b="0" i="0" u="none" strike="noStrike" kern="1200" cap="none" spc="0" normalizeH="0" baseline="0" noProof="0" dirty="0">
                <a:ln>
                  <a:noFill/>
                </a:ln>
                <a:solidFill>
                  <a:srgbClr val="675E47"/>
                </a:solidFill>
                <a:effectLst/>
                <a:uLnTx/>
                <a:uFillTx/>
                <a:latin typeface="Corbel" panose="020B0503020204020204"/>
                <a:ea typeface="+mn-ea"/>
                <a:cs typeface="+mn-cs"/>
              </a:rPr>
              <a:t> </a:t>
            </a:r>
            <a:r>
              <a:rPr kumimoji="0" lang="en-US" sz="2400" b="0" i="0" u="none" strike="noStrike" kern="1200" cap="none" spc="0" normalizeH="0" baseline="0" noProof="0" dirty="0" err="1">
                <a:ln>
                  <a:noFill/>
                </a:ln>
                <a:solidFill>
                  <a:srgbClr val="C00000"/>
                </a:solidFill>
                <a:effectLst/>
                <a:uLnTx/>
                <a:uFillTx/>
                <a:latin typeface="Corbel" panose="020B0503020204020204"/>
                <a:ea typeface="+mn-ea"/>
                <a:cs typeface="+mn-cs"/>
              </a:rPr>
              <a:t>wisseling</a:t>
            </a:r>
            <a:r>
              <a:rPr kumimoji="0" lang="en-US" sz="2400" b="0" i="0" u="none" strike="noStrike" kern="1200" cap="none" spc="0" normalizeH="0" baseline="0" noProof="0" dirty="0">
                <a:ln>
                  <a:noFill/>
                </a:ln>
                <a:solidFill>
                  <a:srgbClr val="C00000"/>
                </a:solidFill>
                <a:effectLst/>
                <a:uLnTx/>
                <a:uFillTx/>
                <a:latin typeface="Corbel" panose="020B0503020204020204"/>
                <a:ea typeface="+mn-ea"/>
                <a:cs typeface="+mn-cs"/>
              </a:rPr>
              <a:t> in </a:t>
            </a:r>
            <a:r>
              <a:rPr kumimoji="0" lang="en-US" sz="2400" b="0" i="0" u="none" strike="noStrike" kern="1200" cap="none" spc="0" normalizeH="0" baseline="0" noProof="0" dirty="0" err="1">
                <a:ln>
                  <a:noFill/>
                </a:ln>
                <a:solidFill>
                  <a:srgbClr val="C00000"/>
                </a:solidFill>
                <a:effectLst/>
                <a:uLnTx/>
                <a:uFillTx/>
                <a:latin typeface="Corbel" panose="020B0503020204020204"/>
                <a:ea typeface="+mn-ea"/>
                <a:cs typeface="+mn-cs"/>
              </a:rPr>
              <a:t>voedingswijze</a:t>
            </a:r>
            <a:r>
              <a:rPr kumimoji="0" lang="en-US" sz="2400" b="0" i="0" u="none" strike="noStrike" kern="1200" cap="none" spc="0" normalizeH="0" baseline="0" noProof="0" dirty="0">
                <a:ln>
                  <a:noFill/>
                </a:ln>
                <a:solidFill>
                  <a:srgbClr val="C00000"/>
                </a:solidFill>
                <a:effectLst/>
                <a:uLnTx/>
                <a:uFillTx/>
                <a:latin typeface="Corbel" panose="020B0503020204020204"/>
                <a:ea typeface="+mn-ea"/>
                <a:cs typeface="+mn-cs"/>
              </a:rPr>
              <a:t> </a:t>
            </a:r>
            <a:r>
              <a:rPr kumimoji="0" lang="en-US" sz="2400" b="0" i="0" u="none" strike="noStrike" kern="1200" cap="none" spc="0" normalizeH="0" baseline="0" noProof="0" dirty="0">
                <a:ln>
                  <a:noFill/>
                </a:ln>
                <a:solidFill>
                  <a:srgbClr val="675E47"/>
                </a:solidFill>
                <a:effectLst/>
                <a:uLnTx/>
                <a:uFillTx/>
                <a:latin typeface="Corbel" panose="020B0503020204020204"/>
                <a:ea typeface="+mn-ea"/>
                <a:cs typeface="+mn-cs"/>
              </a:rPr>
              <a:t>door </a:t>
            </a:r>
            <a:r>
              <a:rPr kumimoji="0" lang="en-US" sz="2400" b="0" i="0" u="none" strike="noStrike" kern="1200" cap="none" spc="0" normalizeH="0" baseline="0" noProof="0" dirty="0" err="1">
                <a:ln>
                  <a:noFill/>
                </a:ln>
                <a:solidFill>
                  <a:srgbClr val="675E47"/>
                </a:solidFill>
                <a:effectLst/>
                <a:uLnTx/>
                <a:uFillTx/>
                <a:latin typeface="Corbel" panose="020B0503020204020204"/>
                <a:ea typeface="+mn-ea"/>
                <a:cs typeface="+mn-cs"/>
              </a:rPr>
              <a:t>te</a:t>
            </a:r>
            <a:r>
              <a:rPr kumimoji="0" lang="en-US" sz="2400" b="0" i="0" u="none" strike="noStrike" kern="1200" cap="none" spc="0" normalizeH="0" baseline="0" noProof="0" dirty="0">
                <a:ln>
                  <a:noFill/>
                </a:ln>
                <a:solidFill>
                  <a:srgbClr val="675E47"/>
                </a:solidFill>
                <a:effectLst/>
                <a:uLnTx/>
                <a:uFillTx/>
                <a:latin typeface="Corbel" panose="020B0503020204020204"/>
                <a:ea typeface="+mn-ea"/>
                <a:cs typeface="+mn-cs"/>
              </a:rPr>
              <a:t> </a:t>
            </a:r>
            <a:r>
              <a:rPr kumimoji="0" lang="en-US" sz="2400" b="0" i="0" u="none" strike="noStrike" kern="1200" cap="none" spc="0" normalizeH="0" baseline="0" noProof="0" dirty="0" err="1">
                <a:ln>
                  <a:noFill/>
                </a:ln>
                <a:solidFill>
                  <a:srgbClr val="675E47"/>
                </a:solidFill>
                <a:effectLst/>
                <a:uLnTx/>
                <a:uFillTx/>
                <a:latin typeface="Corbel" panose="020B0503020204020204"/>
                <a:ea typeface="+mn-ea"/>
                <a:cs typeface="+mn-cs"/>
              </a:rPr>
              <a:t>voeren</a:t>
            </a:r>
            <a:r>
              <a:rPr kumimoji="0" lang="en-US" sz="2400" b="0" i="0" u="none" strike="noStrike" kern="1200" cap="none" spc="0" normalizeH="0" baseline="0" noProof="0" dirty="0">
                <a:ln>
                  <a:noFill/>
                </a:ln>
                <a:solidFill>
                  <a:srgbClr val="675E47"/>
                </a:solidFill>
                <a:effectLst/>
                <a:uLnTx/>
                <a:uFillTx/>
                <a:latin typeface="Corbel" panose="020B0503020204020204"/>
                <a:ea typeface="+mn-ea"/>
                <a:cs typeface="+mn-cs"/>
              </a:rPr>
              <a:t> , </a:t>
            </a:r>
            <a:r>
              <a:rPr kumimoji="0" lang="en-US" sz="2400" b="0" i="0" u="none" strike="noStrike" kern="1200" cap="none" spc="0" normalizeH="0" baseline="0" noProof="0" dirty="0" err="1">
                <a:ln>
                  <a:noFill/>
                </a:ln>
                <a:solidFill>
                  <a:srgbClr val="675E47"/>
                </a:solidFill>
                <a:effectLst/>
                <a:uLnTx/>
                <a:uFillTx/>
                <a:latin typeface="Corbel" panose="020B0503020204020204"/>
                <a:ea typeface="+mn-ea"/>
                <a:cs typeface="+mn-cs"/>
              </a:rPr>
              <a:t>overeenstemmend</a:t>
            </a:r>
            <a:r>
              <a:rPr kumimoji="0" lang="en-US" sz="2400" b="0" i="0" u="none" strike="noStrike" kern="1200" cap="none" spc="0" normalizeH="0" baseline="0" noProof="0" dirty="0">
                <a:ln>
                  <a:noFill/>
                </a:ln>
                <a:solidFill>
                  <a:srgbClr val="675E47"/>
                </a:solidFill>
                <a:effectLst/>
                <a:uLnTx/>
                <a:uFillTx/>
                <a:latin typeface="Corbel" panose="020B0503020204020204"/>
                <a:ea typeface="+mn-ea"/>
                <a:cs typeface="+mn-cs"/>
              </a:rPr>
              <a:t> met de</a:t>
            </a:r>
            <a:r>
              <a:rPr kumimoji="0" lang="en-US" sz="2400" b="0" i="0" u="none" strike="noStrike" kern="1200" cap="none" spc="0" normalizeH="0" baseline="0" noProof="0" dirty="0">
                <a:ln>
                  <a:noFill/>
                </a:ln>
                <a:solidFill>
                  <a:srgbClr val="0070C0"/>
                </a:solidFill>
                <a:effectLst/>
                <a:uLnTx/>
                <a:uFillTx/>
                <a:latin typeface="Corbel" panose="020B0503020204020204"/>
                <a:ea typeface="+mn-ea"/>
                <a:cs typeface="+mn-cs"/>
              </a:rPr>
              <a:t> </a:t>
            </a:r>
            <a:r>
              <a:rPr kumimoji="0" lang="en-US" sz="2400" b="0" i="0" u="none" strike="noStrike" kern="1200" cap="none" spc="0" normalizeH="0" baseline="0" noProof="0" dirty="0" err="1">
                <a:ln>
                  <a:noFill/>
                </a:ln>
                <a:solidFill>
                  <a:srgbClr val="0070C0"/>
                </a:solidFill>
                <a:effectLst/>
                <a:uLnTx/>
                <a:uFillTx/>
                <a:latin typeface="Corbel" panose="020B0503020204020204"/>
                <a:ea typeface="+mn-ea"/>
                <a:cs typeface="+mn-cs"/>
              </a:rPr>
              <a:t>jaarcyclus</a:t>
            </a:r>
            <a:r>
              <a:rPr kumimoji="0" lang="en-US" sz="2400" b="0" i="0" u="none" strike="noStrike" kern="1200" cap="none" spc="0" normalizeH="0" baseline="0" noProof="0" dirty="0">
                <a:ln>
                  <a:noFill/>
                </a:ln>
                <a:solidFill>
                  <a:srgbClr val="0070C0"/>
                </a:solidFill>
                <a:effectLst/>
                <a:uLnTx/>
                <a:uFillTx/>
                <a:latin typeface="Corbel" panose="020B0503020204020204"/>
                <a:ea typeface="+mn-ea"/>
                <a:cs typeface="+mn-cs"/>
              </a:rPr>
              <a:t> </a:t>
            </a:r>
            <a:r>
              <a:rPr kumimoji="0" lang="en-US" sz="2400" b="0" i="0" u="none" strike="noStrike" kern="1200" cap="none" spc="0" normalizeH="0" baseline="0" noProof="0" dirty="0">
                <a:ln>
                  <a:noFill/>
                </a:ln>
                <a:solidFill>
                  <a:srgbClr val="675E47"/>
                </a:solidFill>
                <a:effectLst/>
                <a:uLnTx/>
                <a:uFillTx/>
                <a:latin typeface="Corbel" panose="020B0503020204020204"/>
                <a:ea typeface="+mn-ea"/>
                <a:cs typeface="+mn-cs"/>
              </a:rPr>
              <a:t>van </a:t>
            </a:r>
            <a:r>
              <a:rPr kumimoji="0" lang="en-US" sz="2400" b="0" i="0" u="none" strike="noStrike" kern="1200" cap="none" spc="0" normalizeH="0" baseline="0" noProof="0" dirty="0" err="1">
                <a:ln>
                  <a:noFill/>
                </a:ln>
                <a:solidFill>
                  <a:srgbClr val="675E47"/>
                </a:solidFill>
                <a:effectLst/>
                <a:uLnTx/>
                <a:uFillTx/>
                <a:latin typeface="Corbel" panose="020B0503020204020204"/>
                <a:ea typeface="+mn-ea"/>
                <a:cs typeface="+mn-cs"/>
              </a:rPr>
              <a:t>kweekvoorbereiding</a:t>
            </a:r>
            <a:r>
              <a:rPr kumimoji="0" lang="en-US" sz="2400" b="0" i="0" u="none" strike="noStrike" kern="1200" cap="none" spc="0" normalizeH="0" baseline="0" noProof="0" dirty="0">
                <a:ln>
                  <a:noFill/>
                </a:ln>
                <a:solidFill>
                  <a:srgbClr val="675E47"/>
                </a:solidFill>
                <a:effectLst/>
                <a:uLnTx/>
                <a:uFillTx/>
                <a:latin typeface="Corbel" panose="020B0503020204020204"/>
                <a:ea typeface="+mn-ea"/>
                <a:cs typeface="+mn-cs"/>
              </a:rPr>
              <a:t>, </a:t>
            </a:r>
            <a:r>
              <a:rPr kumimoji="0" lang="en-US" sz="2400" b="0" i="0" u="none" strike="noStrike" kern="1200" cap="none" spc="0" normalizeH="0" baseline="0" noProof="0" dirty="0" err="1">
                <a:ln>
                  <a:noFill/>
                </a:ln>
                <a:solidFill>
                  <a:srgbClr val="675E47"/>
                </a:solidFill>
                <a:effectLst/>
                <a:uLnTx/>
                <a:uFillTx/>
                <a:latin typeface="Corbel" panose="020B0503020204020204"/>
                <a:ea typeface="+mn-ea"/>
                <a:cs typeface="+mn-cs"/>
              </a:rPr>
              <a:t>kweek</a:t>
            </a:r>
            <a:r>
              <a:rPr kumimoji="0" lang="en-US" sz="2400" b="0" i="0" u="none" strike="noStrike" kern="1200" cap="none" spc="0" normalizeH="0" baseline="0" noProof="0" dirty="0">
                <a:ln>
                  <a:noFill/>
                </a:ln>
                <a:solidFill>
                  <a:srgbClr val="675E47"/>
                </a:solidFill>
                <a:effectLst/>
                <a:uLnTx/>
                <a:uFillTx/>
                <a:latin typeface="Corbel" panose="020B0503020204020204"/>
                <a:ea typeface="+mn-ea"/>
                <a:cs typeface="+mn-cs"/>
              </a:rPr>
              <a:t>, </a:t>
            </a:r>
            <a:r>
              <a:rPr kumimoji="0" lang="en-US" sz="2400" b="0" i="0" u="none" strike="noStrike" kern="1200" cap="none" spc="0" normalizeH="0" baseline="0" noProof="0" dirty="0" err="1">
                <a:ln>
                  <a:noFill/>
                </a:ln>
                <a:solidFill>
                  <a:srgbClr val="675E47"/>
                </a:solidFill>
                <a:effectLst/>
                <a:uLnTx/>
                <a:uFillTx/>
                <a:latin typeface="Corbel" panose="020B0503020204020204"/>
                <a:ea typeface="+mn-ea"/>
                <a:cs typeface="+mn-cs"/>
              </a:rPr>
              <a:t>rui</a:t>
            </a:r>
            <a:r>
              <a:rPr kumimoji="0" lang="en-US" sz="2400" b="0" i="0" u="none" strike="noStrike" kern="1200" cap="none" spc="0" normalizeH="0" baseline="0" noProof="0" dirty="0">
                <a:ln>
                  <a:noFill/>
                </a:ln>
                <a:solidFill>
                  <a:srgbClr val="675E47"/>
                </a:solidFill>
                <a:effectLst/>
                <a:uLnTx/>
                <a:uFillTx/>
                <a:latin typeface="Corbel" panose="020B0503020204020204"/>
                <a:ea typeface="+mn-ea"/>
                <a:cs typeface="+mn-cs"/>
              </a:rPr>
              <a:t> en </a:t>
            </a:r>
            <a:r>
              <a:rPr kumimoji="0" lang="en-US" sz="2400" b="0" i="0" u="none" strike="noStrike" kern="1200" cap="none" spc="0" normalizeH="0" baseline="0" noProof="0" dirty="0" err="1">
                <a:ln>
                  <a:noFill/>
                </a:ln>
                <a:solidFill>
                  <a:srgbClr val="675E47"/>
                </a:solidFill>
                <a:effectLst/>
                <a:uLnTx/>
                <a:uFillTx/>
                <a:latin typeface="Corbel" panose="020B0503020204020204"/>
                <a:ea typeface="+mn-ea"/>
                <a:cs typeface="+mn-cs"/>
              </a:rPr>
              <a:t>rustperiode</a:t>
            </a:r>
            <a:r>
              <a:rPr kumimoji="0" lang="en-US" sz="2400" b="0" i="0" u="none" strike="noStrike" kern="1200" cap="none" spc="0" normalizeH="0" baseline="0" noProof="0" dirty="0">
                <a:ln>
                  <a:noFill/>
                </a:ln>
                <a:solidFill>
                  <a:srgbClr val="675E47"/>
                </a:solidFill>
                <a:effectLst/>
                <a:uLnTx/>
                <a:uFillTx/>
                <a:latin typeface="Corbel" panose="020B0503020204020204"/>
                <a:ea typeface="+mn-ea"/>
                <a:cs typeface="+mn-cs"/>
              </a:rPr>
              <a:t>.</a:t>
            </a:r>
          </a:p>
          <a:p>
            <a:pPr marL="182880" marR="0" lvl="0" indent="-182880" algn="l" defTabSz="914400" rtl="0" eaLnBrk="1" fontAlgn="auto" latinLnBrk="0" hangingPunct="1">
              <a:lnSpc>
                <a:spcPct val="90000"/>
              </a:lnSpc>
              <a:spcBef>
                <a:spcPts val="1200"/>
              </a:spcBef>
              <a:spcAft>
                <a:spcPts val="0"/>
              </a:spcAft>
              <a:buClr>
                <a:srgbClr val="A9A57C"/>
              </a:buClr>
              <a:buSzTx/>
              <a:buFont typeface="Wingdings 2" pitchFamily="18" charset="2"/>
              <a:buChar char=""/>
              <a:tabLst/>
              <a:defRPr/>
            </a:pPr>
            <a:r>
              <a:rPr kumimoji="0" lang="en-US" sz="2400" b="0" i="0" u="none" strike="noStrike" kern="1200" cap="none" spc="0" normalizeH="0" baseline="0" noProof="0" dirty="0">
                <a:ln>
                  <a:noFill/>
                </a:ln>
                <a:solidFill>
                  <a:srgbClr val="675E47"/>
                </a:solidFill>
                <a:effectLst/>
                <a:uLnTx/>
                <a:uFillTx/>
                <a:latin typeface="Corbel" panose="020B0503020204020204"/>
                <a:ea typeface="+mn-ea"/>
                <a:cs typeface="+mn-cs"/>
              </a:rPr>
              <a:t>Voor</a:t>
            </a:r>
            <a:r>
              <a:rPr kumimoji="0" lang="en-US" sz="2400" b="0" i="0" u="none" strike="noStrike" kern="1200" cap="none" spc="0" normalizeH="0" baseline="0" noProof="0" dirty="0">
                <a:ln>
                  <a:noFill/>
                </a:ln>
                <a:solidFill>
                  <a:srgbClr val="00B050"/>
                </a:solidFill>
                <a:effectLst/>
                <a:uLnTx/>
                <a:uFillTx/>
                <a:latin typeface="Corbel" panose="020B0503020204020204"/>
                <a:ea typeface="+mn-ea"/>
                <a:cs typeface="+mn-cs"/>
              </a:rPr>
              <a:t> </a:t>
            </a:r>
            <a:r>
              <a:rPr kumimoji="0" lang="en-US" sz="2400" b="0" i="0" u="none" strike="noStrike" kern="1200" cap="none" spc="0" normalizeH="0" baseline="0" noProof="0" dirty="0" err="1">
                <a:ln>
                  <a:noFill/>
                </a:ln>
                <a:solidFill>
                  <a:srgbClr val="00B050"/>
                </a:solidFill>
                <a:effectLst/>
                <a:uLnTx/>
                <a:uFillTx/>
                <a:latin typeface="Corbel" panose="020B0503020204020204"/>
                <a:ea typeface="+mn-ea"/>
                <a:cs typeface="+mn-cs"/>
              </a:rPr>
              <a:t>tentoonstellingsvogels</a:t>
            </a:r>
            <a:r>
              <a:rPr kumimoji="0" lang="en-US" sz="2400" b="0" i="0" u="none" strike="noStrike" kern="1200" cap="none" spc="0" normalizeH="0" baseline="0" noProof="0" dirty="0">
                <a:ln>
                  <a:noFill/>
                </a:ln>
                <a:solidFill>
                  <a:srgbClr val="00B050"/>
                </a:solidFill>
                <a:effectLst/>
                <a:uLnTx/>
                <a:uFillTx/>
                <a:latin typeface="Corbel" panose="020B0503020204020204"/>
                <a:ea typeface="+mn-ea"/>
                <a:cs typeface="+mn-cs"/>
              </a:rPr>
              <a:t> </a:t>
            </a:r>
            <a:r>
              <a:rPr kumimoji="0" lang="en-US" sz="2400" b="0" i="0" u="none" strike="noStrike" kern="1200" cap="none" spc="0" normalizeH="0" baseline="0" noProof="0" dirty="0" err="1">
                <a:ln>
                  <a:noFill/>
                </a:ln>
                <a:solidFill>
                  <a:srgbClr val="675E47"/>
                </a:solidFill>
                <a:effectLst/>
                <a:uLnTx/>
                <a:uFillTx/>
                <a:latin typeface="Corbel" panose="020B0503020204020204"/>
                <a:ea typeface="+mn-ea"/>
                <a:cs typeface="+mn-cs"/>
              </a:rPr>
              <a:t>wordt</a:t>
            </a:r>
            <a:r>
              <a:rPr kumimoji="0" lang="en-US" sz="2400" b="0" i="0" u="none" strike="noStrike" kern="1200" cap="none" spc="0" normalizeH="0" baseline="0" noProof="0" dirty="0">
                <a:ln>
                  <a:noFill/>
                </a:ln>
                <a:solidFill>
                  <a:srgbClr val="675E47"/>
                </a:solidFill>
                <a:effectLst/>
                <a:uLnTx/>
                <a:uFillTx/>
                <a:latin typeface="Corbel" panose="020B0503020204020204"/>
                <a:ea typeface="+mn-ea"/>
                <a:cs typeface="+mn-cs"/>
              </a:rPr>
              <a:t> de </a:t>
            </a:r>
            <a:r>
              <a:rPr kumimoji="0" lang="en-US" sz="2400" b="0" i="0" u="none" strike="noStrike" kern="1200" cap="none" spc="0" normalizeH="0" baseline="0" noProof="0" dirty="0" err="1">
                <a:ln>
                  <a:noFill/>
                </a:ln>
                <a:solidFill>
                  <a:srgbClr val="675E47"/>
                </a:solidFill>
                <a:effectLst/>
                <a:uLnTx/>
                <a:uFillTx/>
                <a:latin typeface="Corbel" panose="020B0503020204020204"/>
                <a:ea typeface="+mn-ea"/>
                <a:cs typeface="+mn-cs"/>
              </a:rPr>
              <a:t>overgang</a:t>
            </a:r>
            <a:r>
              <a:rPr kumimoji="0" lang="en-US" sz="2400" b="0" i="0" u="none" strike="noStrike" kern="1200" cap="none" spc="0" normalizeH="0" baseline="0" noProof="0" dirty="0">
                <a:ln>
                  <a:noFill/>
                </a:ln>
                <a:solidFill>
                  <a:srgbClr val="675E47"/>
                </a:solidFill>
                <a:effectLst/>
                <a:uLnTx/>
                <a:uFillTx/>
                <a:latin typeface="Corbel" panose="020B0503020204020204"/>
                <a:ea typeface="+mn-ea"/>
                <a:cs typeface="+mn-cs"/>
              </a:rPr>
              <a:t> </a:t>
            </a:r>
            <a:r>
              <a:rPr kumimoji="0" lang="en-US" sz="2400" b="0" i="0" u="none" strike="noStrike" kern="1200" cap="none" spc="0" normalizeH="0" baseline="0" noProof="0" dirty="0" err="1">
                <a:ln>
                  <a:noFill/>
                </a:ln>
                <a:solidFill>
                  <a:srgbClr val="675E47"/>
                </a:solidFill>
                <a:effectLst/>
                <a:uLnTx/>
                <a:uFillTx/>
                <a:latin typeface="Corbel" panose="020B0503020204020204"/>
                <a:ea typeface="+mn-ea"/>
                <a:cs typeface="+mn-cs"/>
              </a:rPr>
              <a:t>tussen</a:t>
            </a:r>
            <a:r>
              <a:rPr kumimoji="0" lang="en-US" sz="2400" b="0" i="0" u="none" strike="noStrike" kern="1200" cap="none" spc="0" normalizeH="0" baseline="0" noProof="0" dirty="0">
                <a:ln>
                  <a:noFill/>
                </a:ln>
                <a:solidFill>
                  <a:srgbClr val="675E47"/>
                </a:solidFill>
                <a:effectLst/>
                <a:uLnTx/>
                <a:uFillTx/>
                <a:latin typeface="Corbel" panose="020B0503020204020204"/>
                <a:ea typeface="+mn-ea"/>
                <a:cs typeface="+mn-cs"/>
              </a:rPr>
              <a:t> </a:t>
            </a:r>
            <a:r>
              <a:rPr kumimoji="0" lang="en-US" sz="2400" b="0" i="0" u="none" strike="noStrike" kern="1200" cap="none" spc="0" normalizeH="0" baseline="0" noProof="0" dirty="0" err="1">
                <a:ln>
                  <a:noFill/>
                </a:ln>
                <a:solidFill>
                  <a:srgbClr val="675E47"/>
                </a:solidFill>
                <a:effectLst/>
                <a:uLnTx/>
                <a:uFillTx/>
                <a:latin typeface="Corbel" panose="020B0503020204020204"/>
                <a:ea typeface="+mn-ea"/>
                <a:cs typeface="+mn-cs"/>
              </a:rPr>
              <a:t>rustperiode</a:t>
            </a:r>
            <a:r>
              <a:rPr kumimoji="0" lang="en-US" sz="2400" b="0" i="0" u="none" strike="noStrike" kern="1200" cap="none" spc="0" normalizeH="0" baseline="0" noProof="0" dirty="0">
                <a:ln>
                  <a:noFill/>
                </a:ln>
                <a:solidFill>
                  <a:srgbClr val="675E47"/>
                </a:solidFill>
                <a:effectLst/>
                <a:uLnTx/>
                <a:uFillTx/>
                <a:latin typeface="Corbel" panose="020B0503020204020204"/>
                <a:ea typeface="+mn-ea"/>
                <a:cs typeface="+mn-cs"/>
              </a:rPr>
              <a:t> en </a:t>
            </a:r>
            <a:r>
              <a:rPr kumimoji="0" lang="en-US" sz="2400" b="0" i="0" u="none" strike="noStrike" kern="1200" cap="none" spc="0" normalizeH="0" baseline="0" noProof="0" dirty="0" err="1">
                <a:ln>
                  <a:noFill/>
                </a:ln>
                <a:solidFill>
                  <a:srgbClr val="675E47"/>
                </a:solidFill>
                <a:effectLst/>
                <a:uLnTx/>
                <a:uFillTx/>
                <a:latin typeface="Corbel" panose="020B0503020204020204"/>
                <a:ea typeface="+mn-ea"/>
                <a:cs typeface="+mn-cs"/>
              </a:rPr>
              <a:t>kweekvoorbereiding</a:t>
            </a:r>
            <a:r>
              <a:rPr kumimoji="0" lang="en-US" sz="2400" b="0" i="0" u="none" strike="noStrike" kern="1200" cap="none" spc="0" normalizeH="0" baseline="0" noProof="0" dirty="0">
                <a:ln>
                  <a:noFill/>
                </a:ln>
                <a:solidFill>
                  <a:srgbClr val="675E47"/>
                </a:solidFill>
                <a:effectLst/>
                <a:uLnTx/>
                <a:uFillTx/>
                <a:latin typeface="Corbel" panose="020B0503020204020204"/>
                <a:ea typeface="+mn-ea"/>
                <a:cs typeface="+mn-cs"/>
              </a:rPr>
              <a:t> </a:t>
            </a:r>
            <a:r>
              <a:rPr kumimoji="0" lang="en-US" sz="2400" b="0" i="0" u="none" strike="noStrike" kern="1200" cap="none" spc="0" normalizeH="0" baseline="0" noProof="0" dirty="0" err="1">
                <a:ln>
                  <a:noFill/>
                </a:ln>
                <a:solidFill>
                  <a:srgbClr val="675E47"/>
                </a:solidFill>
                <a:effectLst/>
                <a:uLnTx/>
                <a:uFillTx/>
                <a:latin typeface="Corbel" panose="020B0503020204020204"/>
                <a:ea typeface="+mn-ea"/>
                <a:cs typeface="+mn-cs"/>
              </a:rPr>
              <a:t>aangepast</a:t>
            </a:r>
            <a:endParaRPr kumimoji="0" lang="en-US" sz="2400" b="0" i="0" u="none" strike="noStrike" kern="1200" cap="none" spc="0" normalizeH="0" baseline="0" noProof="0" dirty="0">
              <a:ln>
                <a:noFill/>
              </a:ln>
              <a:solidFill>
                <a:srgbClr val="675E47"/>
              </a:solidFill>
              <a:effectLst/>
              <a:uLnTx/>
              <a:uFillTx/>
              <a:latin typeface="Corbel" panose="020B0503020204020204"/>
              <a:ea typeface="+mn-ea"/>
              <a:cs typeface="+mn-cs"/>
            </a:endParaRPr>
          </a:p>
          <a:p>
            <a:pPr marL="182880" marR="0" lvl="0" indent="-182880" algn="l" defTabSz="914400" rtl="0" eaLnBrk="1" fontAlgn="auto" latinLnBrk="0" hangingPunct="1">
              <a:lnSpc>
                <a:spcPct val="90000"/>
              </a:lnSpc>
              <a:spcBef>
                <a:spcPts val="1200"/>
              </a:spcBef>
              <a:spcAft>
                <a:spcPts val="0"/>
              </a:spcAft>
              <a:buClr>
                <a:srgbClr val="A9A57C"/>
              </a:buClr>
              <a:buSzTx/>
              <a:buFont typeface="Wingdings 2" pitchFamily="18" charset="2"/>
              <a:buChar char=""/>
              <a:tabLst/>
              <a:defRPr/>
            </a:pPr>
            <a:r>
              <a:rPr kumimoji="0" lang="en-US" sz="2400" b="0" i="0" u="none" strike="noStrike" kern="1200" cap="none" spc="0" normalizeH="0" baseline="0" noProof="0" dirty="0">
                <a:ln>
                  <a:noFill/>
                </a:ln>
                <a:solidFill>
                  <a:srgbClr val="675E47"/>
                </a:solidFill>
                <a:effectLst/>
                <a:uLnTx/>
                <a:uFillTx/>
                <a:latin typeface="Corbel" panose="020B0503020204020204"/>
                <a:ea typeface="+mn-ea"/>
                <a:cs typeface="+mn-cs"/>
              </a:rPr>
              <a:t>De </a:t>
            </a:r>
            <a:r>
              <a:rPr kumimoji="0" lang="en-US" sz="2400" b="0" i="0" u="none" strike="noStrike" kern="1200" cap="none" spc="0" normalizeH="0" baseline="0" noProof="0" dirty="0" err="1">
                <a:ln>
                  <a:noFill/>
                </a:ln>
                <a:solidFill>
                  <a:srgbClr val="675E47"/>
                </a:solidFill>
                <a:effectLst/>
                <a:uLnTx/>
                <a:uFillTx/>
                <a:latin typeface="Corbel" panose="020B0503020204020204"/>
                <a:ea typeface="+mn-ea"/>
                <a:cs typeface="+mn-cs"/>
              </a:rPr>
              <a:t>samenstelling</a:t>
            </a:r>
            <a:r>
              <a:rPr kumimoji="0" lang="en-US" sz="2400" b="0" i="0" u="none" strike="noStrike" kern="1200" cap="none" spc="0" normalizeH="0" baseline="0" noProof="0" dirty="0">
                <a:ln>
                  <a:noFill/>
                </a:ln>
                <a:solidFill>
                  <a:srgbClr val="675E47"/>
                </a:solidFill>
                <a:effectLst/>
                <a:uLnTx/>
                <a:uFillTx/>
                <a:latin typeface="Corbel" panose="020B0503020204020204"/>
                <a:ea typeface="+mn-ea"/>
                <a:cs typeface="+mn-cs"/>
              </a:rPr>
              <a:t> van het </a:t>
            </a:r>
            <a:r>
              <a:rPr kumimoji="0" lang="en-US" sz="2400" b="0" i="0" u="none" strike="noStrike" kern="1200" cap="none" spc="0" normalizeH="0" baseline="0" noProof="0" dirty="0" err="1">
                <a:ln>
                  <a:noFill/>
                </a:ln>
                <a:solidFill>
                  <a:srgbClr val="C00000"/>
                </a:solidFill>
                <a:effectLst/>
                <a:uLnTx/>
                <a:uFillTx/>
                <a:latin typeface="Corbel" panose="020B0503020204020204"/>
                <a:ea typeface="+mn-ea"/>
                <a:cs typeface="+mn-cs"/>
              </a:rPr>
              <a:t>zaad</a:t>
            </a:r>
            <a:r>
              <a:rPr kumimoji="0" lang="en-US" sz="2400" b="0" i="0" u="none" strike="noStrike" kern="1200" cap="none" spc="0" normalizeH="0" baseline="0" noProof="0" dirty="0">
                <a:ln>
                  <a:noFill/>
                </a:ln>
                <a:solidFill>
                  <a:srgbClr val="675E47"/>
                </a:solidFill>
                <a:effectLst/>
                <a:uLnTx/>
                <a:uFillTx/>
                <a:latin typeface="Corbel" panose="020B0503020204020204"/>
                <a:ea typeface="+mn-ea"/>
                <a:cs typeface="+mn-cs"/>
              </a:rPr>
              <a:t> </a:t>
            </a:r>
            <a:r>
              <a:rPr kumimoji="0" lang="en-US" sz="2400" b="0" i="0" u="none" strike="noStrike" kern="1200" cap="none" spc="0" normalizeH="0" baseline="0" noProof="0" dirty="0" err="1">
                <a:ln>
                  <a:noFill/>
                </a:ln>
                <a:solidFill>
                  <a:srgbClr val="675E47"/>
                </a:solidFill>
                <a:effectLst/>
                <a:uLnTx/>
                <a:uFillTx/>
                <a:latin typeface="Corbel" panose="020B0503020204020204"/>
                <a:ea typeface="+mn-ea"/>
                <a:cs typeface="+mn-cs"/>
              </a:rPr>
              <a:t>moet</a:t>
            </a:r>
            <a:r>
              <a:rPr kumimoji="0" lang="en-US" sz="2400" b="0" i="0" u="none" strike="noStrike" kern="1200" cap="none" spc="0" normalizeH="0" baseline="0" noProof="0" dirty="0">
                <a:ln>
                  <a:noFill/>
                </a:ln>
                <a:solidFill>
                  <a:srgbClr val="675E47"/>
                </a:solidFill>
                <a:effectLst/>
                <a:uLnTx/>
                <a:uFillTx/>
                <a:latin typeface="Corbel" panose="020B0503020204020204"/>
                <a:ea typeface="+mn-ea"/>
                <a:cs typeface="+mn-cs"/>
              </a:rPr>
              <a:t> </a:t>
            </a:r>
            <a:r>
              <a:rPr kumimoji="0" lang="en-US" sz="2400" b="0" i="0" u="none" strike="noStrike" kern="1200" cap="none" spc="0" normalizeH="0" baseline="0" noProof="0" dirty="0" err="1">
                <a:ln>
                  <a:noFill/>
                </a:ln>
                <a:solidFill>
                  <a:srgbClr val="0070C0"/>
                </a:solidFill>
                <a:effectLst/>
                <a:uLnTx/>
                <a:uFillTx/>
                <a:latin typeface="Corbel" panose="020B0503020204020204"/>
                <a:ea typeface="+mn-ea"/>
                <a:cs typeface="+mn-cs"/>
              </a:rPr>
              <a:t>aansluiten</a:t>
            </a:r>
            <a:r>
              <a:rPr kumimoji="0" lang="en-US" sz="2400" b="0" i="0" u="none" strike="noStrike" kern="1200" cap="none" spc="0" normalizeH="0" baseline="0" noProof="0" dirty="0">
                <a:ln>
                  <a:noFill/>
                </a:ln>
                <a:solidFill>
                  <a:srgbClr val="0070C0"/>
                </a:solidFill>
                <a:effectLst/>
                <a:uLnTx/>
                <a:uFillTx/>
                <a:latin typeface="Corbel" panose="020B0503020204020204"/>
                <a:ea typeface="+mn-ea"/>
                <a:cs typeface="+mn-cs"/>
              </a:rPr>
              <a:t> op </a:t>
            </a:r>
            <a:r>
              <a:rPr kumimoji="0" lang="en-US" sz="2400" b="0" i="0" u="none" strike="noStrike" kern="1200" cap="none" spc="0" normalizeH="0" baseline="0" noProof="0" dirty="0">
                <a:ln>
                  <a:noFill/>
                </a:ln>
                <a:solidFill>
                  <a:srgbClr val="675E47"/>
                </a:solidFill>
                <a:effectLst/>
                <a:uLnTx/>
                <a:uFillTx/>
                <a:latin typeface="Corbel" panose="020B0503020204020204"/>
                <a:ea typeface="+mn-ea"/>
                <a:cs typeface="+mn-cs"/>
              </a:rPr>
              <a:t>de </a:t>
            </a:r>
            <a:r>
              <a:rPr kumimoji="0" lang="en-US" sz="2400" b="0" i="0" u="none" strike="noStrike" kern="1200" cap="none" spc="0" normalizeH="0" baseline="0" noProof="0" dirty="0" err="1">
                <a:ln>
                  <a:noFill/>
                </a:ln>
                <a:solidFill>
                  <a:srgbClr val="675E47"/>
                </a:solidFill>
                <a:effectLst/>
                <a:uLnTx/>
                <a:uFillTx/>
                <a:latin typeface="Corbel" panose="020B0503020204020204"/>
                <a:ea typeface="+mn-ea"/>
                <a:cs typeface="+mn-cs"/>
              </a:rPr>
              <a:t>verschillende</a:t>
            </a:r>
            <a:r>
              <a:rPr kumimoji="0" lang="en-US" sz="2400" b="0" i="0" u="none" strike="noStrike" kern="1200" cap="none" spc="0" normalizeH="0" baseline="0" noProof="0" dirty="0">
                <a:ln>
                  <a:noFill/>
                </a:ln>
                <a:solidFill>
                  <a:srgbClr val="675E47"/>
                </a:solidFill>
                <a:effectLst/>
                <a:uLnTx/>
                <a:uFillTx/>
                <a:latin typeface="Corbel" panose="020B0503020204020204"/>
                <a:ea typeface="+mn-ea"/>
                <a:cs typeface="+mn-cs"/>
              </a:rPr>
              <a:t> </a:t>
            </a:r>
            <a:r>
              <a:rPr kumimoji="0" lang="en-US" sz="2400" b="0" i="0" u="none" strike="noStrike" kern="1200" cap="none" spc="0" normalizeH="0" baseline="0" noProof="0" dirty="0" err="1">
                <a:ln>
                  <a:noFill/>
                </a:ln>
                <a:solidFill>
                  <a:srgbClr val="675E47"/>
                </a:solidFill>
                <a:effectLst/>
                <a:uLnTx/>
                <a:uFillTx/>
                <a:latin typeface="Corbel" panose="020B0503020204020204"/>
                <a:ea typeface="+mn-ea"/>
                <a:cs typeface="+mn-cs"/>
              </a:rPr>
              <a:t>fasen</a:t>
            </a:r>
            <a:r>
              <a:rPr kumimoji="0" lang="en-US" sz="2400" b="0" i="0" u="none" strike="noStrike" kern="1200" cap="none" spc="0" normalizeH="0" baseline="0" noProof="0" dirty="0">
                <a:ln>
                  <a:noFill/>
                </a:ln>
                <a:solidFill>
                  <a:srgbClr val="675E47"/>
                </a:solidFill>
                <a:effectLst/>
                <a:uLnTx/>
                <a:uFillTx/>
                <a:latin typeface="Corbel" panose="020B0503020204020204"/>
                <a:ea typeface="+mn-ea"/>
                <a:cs typeface="+mn-cs"/>
              </a:rPr>
              <a:t> in het </a:t>
            </a:r>
            <a:r>
              <a:rPr kumimoji="0" lang="en-US" sz="2400" b="0" i="0" u="none" strike="noStrike" kern="1200" cap="none" spc="0" normalizeH="0" baseline="0" noProof="0" dirty="0" err="1">
                <a:ln>
                  <a:noFill/>
                </a:ln>
                <a:solidFill>
                  <a:srgbClr val="0070C0"/>
                </a:solidFill>
                <a:effectLst/>
                <a:uLnTx/>
                <a:uFillTx/>
                <a:latin typeface="Corbel" panose="020B0503020204020204"/>
                <a:ea typeface="+mn-ea"/>
                <a:cs typeface="+mn-cs"/>
              </a:rPr>
              <a:t>bioritme</a:t>
            </a:r>
            <a:r>
              <a:rPr kumimoji="0" lang="en-US" sz="2400" b="0" i="0" u="none" strike="noStrike" kern="1200" cap="none" spc="0" normalizeH="0" baseline="0" noProof="0" dirty="0">
                <a:ln>
                  <a:noFill/>
                </a:ln>
                <a:solidFill>
                  <a:srgbClr val="675E47"/>
                </a:solidFill>
                <a:effectLst/>
                <a:uLnTx/>
                <a:uFillTx/>
                <a:latin typeface="Corbel" panose="020B0503020204020204"/>
                <a:ea typeface="+mn-ea"/>
                <a:cs typeface="+mn-cs"/>
              </a:rPr>
              <a:t> en op de </a:t>
            </a:r>
            <a:r>
              <a:rPr kumimoji="0" lang="en-US" sz="2400" b="0" i="0" u="none" strike="noStrike" kern="1200" cap="none" spc="0" normalizeH="0" baseline="0" noProof="0" dirty="0" err="1">
                <a:ln>
                  <a:noFill/>
                </a:ln>
                <a:solidFill>
                  <a:srgbClr val="0070C0"/>
                </a:solidFill>
                <a:effectLst/>
                <a:uLnTx/>
                <a:uFillTx/>
                <a:latin typeface="Corbel" panose="020B0503020204020204"/>
                <a:ea typeface="+mn-ea"/>
                <a:cs typeface="+mn-cs"/>
              </a:rPr>
              <a:t>omstandigheden</a:t>
            </a:r>
            <a:r>
              <a:rPr kumimoji="0" lang="en-US" sz="2400" b="0" i="0" u="none" strike="noStrike" kern="1200" cap="none" spc="0" normalizeH="0" baseline="0" noProof="0" dirty="0">
                <a:ln>
                  <a:noFill/>
                </a:ln>
                <a:solidFill>
                  <a:srgbClr val="0070C0"/>
                </a:solidFill>
                <a:effectLst/>
                <a:uLnTx/>
                <a:uFillTx/>
                <a:latin typeface="Corbel" panose="020B0503020204020204"/>
                <a:ea typeface="+mn-ea"/>
                <a:cs typeface="+mn-cs"/>
              </a:rPr>
              <a:t> </a:t>
            </a:r>
            <a:r>
              <a:rPr kumimoji="0" lang="en-US" sz="2400" b="0" i="0" u="none" strike="noStrike" kern="1200" cap="none" spc="0" normalizeH="0" baseline="0" noProof="0" dirty="0" err="1">
                <a:ln>
                  <a:noFill/>
                </a:ln>
                <a:solidFill>
                  <a:srgbClr val="675E47"/>
                </a:solidFill>
                <a:effectLst/>
                <a:uLnTx/>
                <a:uFillTx/>
                <a:latin typeface="Corbel" panose="020B0503020204020204"/>
                <a:ea typeface="+mn-ea"/>
                <a:cs typeface="+mn-cs"/>
              </a:rPr>
              <a:t>waaronder</a:t>
            </a:r>
            <a:r>
              <a:rPr kumimoji="0" lang="en-US" sz="2400" b="0" i="0" u="none" strike="noStrike" kern="1200" cap="none" spc="0" normalizeH="0" baseline="0" noProof="0" dirty="0">
                <a:ln>
                  <a:noFill/>
                </a:ln>
                <a:solidFill>
                  <a:srgbClr val="675E47"/>
                </a:solidFill>
                <a:effectLst/>
                <a:uLnTx/>
                <a:uFillTx/>
                <a:latin typeface="Corbel" panose="020B0503020204020204"/>
                <a:ea typeface="+mn-ea"/>
                <a:cs typeface="+mn-cs"/>
              </a:rPr>
              <a:t> de </a:t>
            </a:r>
            <a:r>
              <a:rPr kumimoji="0" lang="en-US" sz="2400" b="0" i="0" u="none" strike="noStrike" kern="1200" cap="none" spc="0" normalizeH="0" baseline="0" noProof="0" dirty="0" err="1">
                <a:ln>
                  <a:noFill/>
                </a:ln>
                <a:solidFill>
                  <a:srgbClr val="675E47"/>
                </a:solidFill>
                <a:effectLst/>
                <a:uLnTx/>
                <a:uFillTx/>
                <a:latin typeface="Corbel" panose="020B0503020204020204"/>
                <a:ea typeface="+mn-ea"/>
                <a:cs typeface="+mn-cs"/>
              </a:rPr>
              <a:t>dieren</a:t>
            </a:r>
            <a:r>
              <a:rPr kumimoji="0" lang="en-US" sz="2400" b="0" i="0" u="none" strike="noStrike" kern="1200" cap="none" spc="0" normalizeH="0" baseline="0" noProof="0" dirty="0">
                <a:ln>
                  <a:noFill/>
                </a:ln>
                <a:solidFill>
                  <a:srgbClr val="675E47"/>
                </a:solidFill>
                <a:effectLst/>
                <a:uLnTx/>
                <a:uFillTx/>
                <a:latin typeface="Corbel" panose="020B0503020204020204"/>
                <a:ea typeface="+mn-ea"/>
                <a:cs typeface="+mn-cs"/>
              </a:rPr>
              <a:t> </a:t>
            </a:r>
            <a:r>
              <a:rPr kumimoji="0" lang="en-US" sz="2400" b="0" i="0" u="none" strike="noStrike" kern="1200" cap="none" spc="0" normalizeH="0" baseline="0" noProof="0" dirty="0" err="1">
                <a:ln>
                  <a:noFill/>
                </a:ln>
                <a:solidFill>
                  <a:srgbClr val="675E47"/>
                </a:solidFill>
                <a:effectLst/>
                <a:uLnTx/>
                <a:uFillTx/>
                <a:latin typeface="Corbel" panose="020B0503020204020204"/>
                <a:ea typeface="+mn-ea"/>
                <a:cs typeface="+mn-cs"/>
              </a:rPr>
              <a:t>worden</a:t>
            </a:r>
            <a:r>
              <a:rPr kumimoji="0" lang="en-US" sz="2400" b="0" i="0" u="none" strike="noStrike" kern="1200" cap="none" spc="0" normalizeH="0" baseline="0" noProof="0" dirty="0">
                <a:ln>
                  <a:noFill/>
                </a:ln>
                <a:solidFill>
                  <a:srgbClr val="675E47"/>
                </a:solidFill>
                <a:effectLst/>
                <a:uLnTx/>
                <a:uFillTx/>
                <a:latin typeface="Corbel" panose="020B0503020204020204"/>
                <a:ea typeface="+mn-ea"/>
                <a:cs typeface="+mn-cs"/>
              </a:rPr>
              <a:t> </a:t>
            </a:r>
            <a:r>
              <a:rPr kumimoji="0" lang="en-US" sz="2400" b="0" i="0" u="none" strike="noStrike" kern="1200" cap="none" spc="0" normalizeH="0" baseline="0" noProof="0" dirty="0" err="1">
                <a:ln>
                  <a:noFill/>
                </a:ln>
                <a:solidFill>
                  <a:srgbClr val="675E47"/>
                </a:solidFill>
                <a:effectLst/>
                <a:uLnTx/>
                <a:uFillTx/>
                <a:latin typeface="Corbel" panose="020B0503020204020204"/>
                <a:ea typeface="+mn-ea"/>
                <a:cs typeface="+mn-cs"/>
              </a:rPr>
              <a:t>gehouden</a:t>
            </a:r>
            <a:r>
              <a:rPr kumimoji="0" lang="en-US" sz="2400" b="0" i="0" u="none" strike="noStrike" kern="1200" cap="none" spc="0" normalizeH="0" baseline="0" noProof="0" dirty="0">
                <a:ln>
                  <a:noFill/>
                </a:ln>
                <a:solidFill>
                  <a:srgbClr val="675E47"/>
                </a:solidFill>
                <a:effectLst/>
                <a:uLnTx/>
                <a:uFillTx/>
                <a:latin typeface="Corbel" panose="020B0503020204020204"/>
                <a:ea typeface="+mn-ea"/>
                <a:cs typeface="+mn-cs"/>
              </a:rPr>
              <a:t>.</a:t>
            </a:r>
            <a:endParaRPr lang="en-US" dirty="0"/>
          </a:p>
        </p:txBody>
      </p:sp>
      <p:sp>
        <p:nvSpPr>
          <p:cNvPr id="4" name="Date Placeholder 3">
            <a:extLst>
              <a:ext uri="{FF2B5EF4-FFF2-40B4-BE49-F238E27FC236}">
                <a16:creationId xmlns:a16="http://schemas.microsoft.com/office/drawing/2014/main" xmlns="" id="{D8B78AC0-19E6-5619-27D2-F91256F2B900}"/>
              </a:ext>
            </a:extLst>
          </p:cNvPr>
          <p:cNvSpPr>
            <a:spLocks noGrp="1"/>
          </p:cNvSpPr>
          <p:nvPr>
            <p:ph type="dt" sz="half" idx="10"/>
          </p:nvPr>
        </p:nvSpPr>
        <p:spPr/>
        <p:txBody>
          <a:bodyPr/>
          <a:lstStyle/>
          <a:p>
            <a:r>
              <a:rPr lang="en-US"/>
              <a:t>06-Feb-24</a:t>
            </a:r>
            <a:endParaRPr lang="en-US" dirty="0"/>
          </a:p>
        </p:txBody>
      </p:sp>
      <p:sp>
        <p:nvSpPr>
          <p:cNvPr id="5" name="Footer Placeholder 4">
            <a:extLst>
              <a:ext uri="{FF2B5EF4-FFF2-40B4-BE49-F238E27FC236}">
                <a16:creationId xmlns:a16="http://schemas.microsoft.com/office/drawing/2014/main" xmlns="" id="{28A94280-B469-EEFF-202F-9E13F06F9521}"/>
              </a:ext>
            </a:extLst>
          </p:cNvPr>
          <p:cNvSpPr>
            <a:spLocks noGrp="1"/>
          </p:cNvSpPr>
          <p:nvPr>
            <p:ph type="ftr" sz="quarter" idx="11"/>
          </p:nvPr>
        </p:nvSpPr>
        <p:spPr/>
        <p:txBody>
          <a:bodyPr/>
          <a:lstStyle/>
          <a:p>
            <a:r>
              <a:rPr lang="nl-NL"/>
              <a:t>Omstandigheden voor de Kleurkanariekweek: Voeding</a:t>
            </a:r>
            <a:endParaRPr lang="en-US" dirty="0"/>
          </a:p>
        </p:txBody>
      </p:sp>
      <p:sp>
        <p:nvSpPr>
          <p:cNvPr id="6" name="Slide Number Placeholder 5">
            <a:extLst>
              <a:ext uri="{FF2B5EF4-FFF2-40B4-BE49-F238E27FC236}">
                <a16:creationId xmlns:a16="http://schemas.microsoft.com/office/drawing/2014/main" xmlns="" id="{03A43439-46A4-ABDC-9BC4-F7EEFF29A95F}"/>
              </a:ext>
            </a:extLst>
          </p:cNvPr>
          <p:cNvSpPr>
            <a:spLocks noGrp="1"/>
          </p:cNvSpPr>
          <p:nvPr>
            <p:ph type="sldNum" sz="quarter" idx="12"/>
          </p:nvPr>
        </p:nvSpPr>
        <p:spPr/>
        <p:txBody>
          <a:bodyPr/>
          <a:lstStyle/>
          <a:p>
            <a:fld id="{4FAB73BC-B049-4115-A692-8D63A059BFB8}" type="slidenum">
              <a:rPr lang="en-US" smtClean="0"/>
              <a:pPr/>
              <a:t>8</a:t>
            </a:fld>
            <a:endParaRPr lang="en-US" dirty="0"/>
          </a:p>
        </p:txBody>
      </p:sp>
    </p:spTree>
    <p:extLst>
      <p:ext uri="{BB962C8B-B14F-4D97-AF65-F5344CB8AC3E}">
        <p14:creationId xmlns:p14="http://schemas.microsoft.com/office/powerpoint/2010/main" val="6589972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F8B64C7-6DD4-48A0-AE63-BBCEEBAA397B}"/>
              </a:ext>
            </a:extLst>
          </p:cNvPr>
          <p:cNvSpPr>
            <a:spLocks noGrp="1"/>
          </p:cNvSpPr>
          <p:nvPr>
            <p:ph type="title"/>
          </p:nvPr>
        </p:nvSpPr>
        <p:spPr/>
        <p:txBody>
          <a:bodyPr/>
          <a:lstStyle/>
          <a:p>
            <a:r>
              <a:rPr lang="en-US" dirty="0" err="1"/>
              <a:t>Vogels</a:t>
            </a:r>
            <a:r>
              <a:rPr lang="en-US" dirty="0"/>
              <a:t> op de Show: Extra </a:t>
            </a:r>
            <a:r>
              <a:rPr lang="en-US" dirty="0" err="1"/>
              <a:t>Fase</a:t>
            </a:r>
            <a:r>
              <a:rPr lang="en-US" dirty="0"/>
              <a:t> in de </a:t>
            </a:r>
            <a:r>
              <a:rPr lang="en-US" dirty="0" err="1"/>
              <a:t>Jaarcyclus</a:t>
            </a:r>
            <a:endParaRPr lang="en-US" dirty="0"/>
          </a:p>
        </p:txBody>
      </p:sp>
      <p:sp>
        <p:nvSpPr>
          <p:cNvPr id="4" name="Date Placeholder 3">
            <a:extLst>
              <a:ext uri="{FF2B5EF4-FFF2-40B4-BE49-F238E27FC236}">
                <a16:creationId xmlns:a16="http://schemas.microsoft.com/office/drawing/2014/main" xmlns="" id="{270F0479-FBD2-4BEE-AE8B-E3E14C08717C}"/>
              </a:ext>
            </a:extLst>
          </p:cNvPr>
          <p:cNvSpPr>
            <a:spLocks noGrp="1"/>
          </p:cNvSpPr>
          <p:nvPr>
            <p:ph type="dt" sz="half" idx="10"/>
          </p:nvPr>
        </p:nvSpPr>
        <p:spPr/>
        <p:txBody>
          <a:bodyPr/>
          <a:lstStyle/>
          <a:p>
            <a:r>
              <a:rPr lang="en-US"/>
              <a:t>06-Feb-24</a:t>
            </a:r>
            <a:endParaRPr lang="en-US" dirty="0"/>
          </a:p>
        </p:txBody>
      </p:sp>
      <p:sp>
        <p:nvSpPr>
          <p:cNvPr id="5" name="Footer Placeholder 4">
            <a:extLst>
              <a:ext uri="{FF2B5EF4-FFF2-40B4-BE49-F238E27FC236}">
                <a16:creationId xmlns:a16="http://schemas.microsoft.com/office/drawing/2014/main" xmlns="" id="{54046606-99D5-42AF-A571-6FA6E121B22E}"/>
              </a:ext>
            </a:extLst>
          </p:cNvPr>
          <p:cNvSpPr>
            <a:spLocks noGrp="1"/>
          </p:cNvSpPr>
          <p:nvPr>
            <p:ph type="ftr" sz="quarter" idx="11"/>
          </p:nvPr>
        </p:nvSpPr>
        <p:spPr/>
        <p:txBody>
          <a:bodyPr/>
          <a:lstStyle/>
          <a:p>
            <a:r>
              <a:rPr lang="nl-NL"/>
              <a:t>Omstandigheden voor de Kleurkanariekweek: Voeding</a:t>
            </a:r>
            <a:endParaRPr lang="en-US" dirty="0"/>
          </a:p>
        </p:txBody>
      </p:sp>
      <p:sp>
        <p:nvSpPr>
          <p:cNvPr id="6" name="Slide Number Placeholder 5">
            <a:extLst>
              <a:ext uri="{FF2B5EF4-FFF2-40B4-BE49-F238E27FC236}">
                <a16:creationId xmlns:a16="http://schemas.microsoft.com/office/drawing/2014/main" xmlns="" id="{9EEB2524-4942-488C-8040-BCA340580E96}"/>
              </a:ext>
            </a:extLst>
          </p:cNvPr>
          <p:cNvSpPr>
            <a:spLocks noGrp="1"/>
          </p:cNvSpPr>
          <p:nvPr>
            <p:ph type="sldNum" sz="quarter" idx="12"/>
          </p:nvPr>
        </p:nvSpPr>
        <p:spPr/>
        <p:txBody>
          <a:bodyPr/>
          <a:lstStyle/>
          <a:p>
            <a:fld id="{4FAB73BC-B049-4115-A692-8D63A059BFB8}" type="slidenum">
              <a:rPr lang="en-US" smtClean="0"/>
              <a:pPr/>
              <a:t>9</a:t>
            </a:fld>
            <a:endParaRPr lang="en-US" dirty="0"/>
          </a:p>
        </p:txBody>
      </p:sp>
      <p:sp>
        <p:nvSpPr>
          <p:cNvPr id="18" name="TextBox 17">
            <a:extLst>
              <a:ext uri="{FF2B5EF4-FFF2-40B4-BE49-F238E27FC236}">
                <a16:creationId xmlns:a16="http://schemas.microsoft.com/office/drawing/2014/main" xmlns="" id="{C0E44384-0E4F-4597-B863-7AE3C4E377C8}"/>
              </a:ext>
            </a:extLst>
          </p:cNvPr>
          <p:cNvSpPr txBox="1"/>
          <p:nvPr/>
        </p:nvSpPr>
        <p:spPr>
          <a:xfrm>
            <a:off x="2772821" y="4627776"/>
            <a:ext cx="5893007" cy="1477328"/>
          </a:xfrm>
          <a:prstGeom prst="rect">
            <a:avLst/>
          </a:prstGeom>
          <a:noFill/>
        </p:spPr>
        <p:txBody>
          <a:bodyPr wrap="square" rtlCol="0">
            <a:spAutoFit/>
          </a:bodyPr>
          <a:lstStyle/>
          <a:p>
            <a:r>
              <a:rPr lang="en-US" dirty="0" err="1"/>
              <a:t>Strategie</a:t>
            </a:r>
            <a:r>
              <a:rPr lang="en-US" dirty="0"/>
              <a:t>: </a:t>
            </a:r>
            <a:r>
              <a:rPr lang="en-US" dirty="0" err="1"/>
              <a:t>vogel</a:t>
            </a:r>
            <a:r>
              <a:rPr lang="en-US" dirty="0"/>
              <a:t> in</a:t>
            </a:r>
            <a:r>
              <a:rPr lang="en-US" dirty="0">
                <a:solidFill>
                  <a:srgbClr val="C00000"/>
                </a:solidFill>
              </a:rPr>
              <a:t> </a:t>
            </a:r>
            <a:r>
              <a:rPr lang="en-US" dirty="0" err="1">
                <a:solidFill>
                  <a:srgbClr val="C00000"/>
                </a:solidFill>
              </a:rPr>
              <a:t>showconditie</a:t>
            </a:r>
            <a:r>
              <a:rPr lang="en-US" dirty="0">
                <a:solidFill>
                  <a:srgbClr val="C00000"/>
                </a:solidFill>
              </a:rPr>
              <a:t> </a:t>
            </a:r>
            <a:r>
              <a:rPr lang="en-US" dirty="0" err="1"/>
              <a:t>krijgen</a:t>
            </a:r>
            <a:endParaRPr lang="en-US" dirty="0"/>
          </a:p>
          <a:p>
            <a:pPr marL="214313" indent="-214313">
              <a:buFont typeface="Arial" panose="020B0604020202020204" pitchFamily="34" charset="0"/>
              <a:buChar char="•"/>
            </a:pPr>
            <a:r>
              <a:rPr lang="en-US" dirty="0" err="1">
                <a:solidFill>
                  <a:srgbClr val="0070C0"/>
                </a:solidFill>
              </a:rPr>
              <a:t>daglengte</a:t>
            </a:r>
            <a:r>
              <a:rPr lang="en-US" dirty="0"/>
              <a:t> wat </a:t>
            </a:r>
            <a:r>
              <a:rPr lang="en-US" dirty="0" err="1"/>
              <a:t>langer</a:t>
            </a:r>
            <a:r>
              <a:rPr lang="en-US" dirty="0"/>
              <a:t>, </a:t>
            </a:r>
            <a:r>
              <a:rPr lang="en-US" dirty="0" err="1">
                <a:solidFill>
                  <a:srgbClr val="0070C0"/>
                </a:solidFill>
              </a:rPr>
              <a:t>voeding</a:t>
            </a:r>
            <a:r>
              <a:rPr lang="en-US" dirty="0"/>
              <a:t> wat </a:t>
            </a:r>
            <a:r>
              <a:rPr lang="en-US" dirty="0" err="1"/>
              <a:t>rijker</a:t>
            </a:r>
            <a:endParaRPr lang="en-US" dirty="0"/>
          </a:p>
          <a:p>
            <a:pPr marL="214313" indent="-214313">
              <a:buFont typeface="Arial" panose="020B0604020202020204" pitchFamily="34" charset="0"/>
              <a:buChar char="•"/>
            </a:pPr>
            <a:r>
              <a:rPr lang="en-US" dirty="0" err="1">
                <a:solidFill>
                  <a:srgbClr val="00B050"/>
                </a:solidFill>
              </a:rPr>
              <a:t>bevedering</a:t>
            </a:r>
            <a:r>
              <a:rPr lang="en-US" dirty="0"/>
              <a:t> “</a:t>
            </a:r>
            <a:r>
              <a:rPr lang="en-US" dirty="0" err="1"/>
              <a:t>vertroetelen</a:t>
            </a:r>
            <a:r>
              <a:rPr lang="en-US" dirty="0"/>
              <a:t>” </a:t>
            </a:r>
          </a:p>
          <a:p>
            <a:pPr marL="214313" indent="-214313">
              <a:buFont typeface="Arial" panose="020B0604020202020204" pitchFamily="34" charset="0"/>
              <a:buChar char="•"/>
            </a:pPr>
            <a:r>
              <a:rPr lang="en-US" dirty="0" err="1">
                <a:solidFill>
                  <a:srgbClr val="FF33CC"/>
                </a:solidFill>
              </a:rPr>
              <a:t>rustfase</a:t>
            </a:r>
            <a:r>
              <a:rPr lang="en-US" dirty="0"/>
              <a:t> </a:t>
            </a:r>
            <a:r>
              <a:rPr lang="en-US" dirty="0" err="1"/>
              <a:t>wordt</a:t>
            </a:r>
            <a:r>
              <a:rPr lang="en-US" dirty="0"/>
              <a:t> </a:t>
            </a:r>
            <a:r>
              <a:rPr lang="en-US" dirty="0" err="1"/>
              <a:t>deels</a:t>
            </a:r>
            <a:r>
              <a:rPr lang="en-US" dirty="0"/>
              <a:t> </a:t>
            </a:r>
            <a:r>
              <a:rPr lang="en-US" dirty="0" err="1"/>
              <a:t>vervangen</a:t>
            </a:r>
            <a:endParaRPr lang="en-US" dirty="0"/>
          </a:p>
          <a:p>
            <a:pPr marL="214313" indent="-214313">
              <a:buFont typeface="Arial" panose="020B0604020202020204" pitchFamily="34" charset="0"/>
              <a:buChar char="•"/>
            </a:pPr>
            <a:r>
              <a:rPr lang="en-US" dirty="0" err="1"/>
              <a:t>vogel</a:t>
            </a:r>
            <a:r>
              <a:rPr lang="en-US" dirty="0"/>
              <a:t> mag niet </a:t>
            </a:r>
            <a:r>
              <a:rPr lang="en-US" dirty="0" err="1"/>
              <a:t>terugvallen</a:t>
            </a:r>
            <a:r>
              <a:rPr lang="en-US" dirty="0"/>
              <a:t> (</a:t>
            </a:r>
            <a:r>
              <a:rPr lang="en-US" dirty="0" err="1"/>
              <a:t>rui</a:t>
            </a:r>
            <a:r>
              <a:rPr lang="en-US" dirty="0"/>
              <a:t>) of in </a:t>
            </a:r>
            <a:r>
              <a:rPr lang="en-US" dirty="0" err="1"/>
              <a:t>broedconditie</a:t>
            </a:r>
            <a:r>
              <a:rPr lang="en-US" dirty="0"/>
              <a:t> </a:t>
            </a:r>
            <a:r>
              <a:rPr lang="en-US" dirty="0" err="1"/>
              <a:t>komen</a:t>
            </a:r>
            <a:endParaRPr lang="en-US" dirty="0"/>
          </a:p>
        </p:txBody>
      </p:sp>
      <p:sp>
        <p:nvSpPr>
          <p:cNvPr id="19" name="Rectangle: Rounded Corners 18">
            <a:extLst>
              <a:ext uri="{FF2B5EF4-FFF2-40B4-BE49-F238E27FC236}">
                <a16:creationId xmlns:a16="http://schemas.microsoft.com/office/drawing/2014/main" xmlns="" id="{8BBE5995-54B6-43EC-87D9-5C33A76B93A8}"/>
              </a:ext>
            </a:extLst>
          </p:cNvPr>
          <p:cNvSpPr/>
          <p:nvPr/>
        </p:nvSpPr>
        <p:spPr>
          <a:xfrm>
            <a:off x="4945908" y="1063860"/>
            <a:ext cx="1315017" cy="91440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070C0"/>
                </a:solidFill>
              </a:rPr>
              <a:t>Rustfase</a:t>
            </a:r>
            <a:endParaRPr lang="en-US" sz="2000" dirty="0"/>
          </a:p>
        </p:txBody>
      </p:sp>
      <p:sp>
        <p:nvSpPr>
          <p:cNvPr id="20" name="Rectangle: Rounded Corners 19">
            <a:extLst>
              <a:ext uri="{FF2B5EF4-FFF2-40B4-BE49-F238E27FC236}">
                <a16:creationId xmlns:a16="http://schemas.microsoft.com/office/drawing/2014/main" xmlns="" id="{AB7305A7-6033-4889-AF59-E44AACEBAE73}"/>
              </a:ext>
            </a:extLst>
          </p:cNvPr>
          <p:cNvSpPr/>
          <p:nvPr/>
        </p:nvSpPr>
        <p:spPr>
          <a:xfrm>
            <a:off x="4945907" y="3427362"/>
            <a:ext cx="1315017" cy="914400"/>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rgbClr val="C00000"/>
                </a:solidFill>
              </a:rPr>
              <a:t>Broed-fase</a:t>
            </a:r>
            <a:endParaRPr lang="en-US" sz="2000" dirty="0"/>
          </a:p>
        </p:txBody>
      </p:sp>
      <p:sp>
        <p:nvSpPr>
          <p:cNvPr id="21" name="Rectangle: Rounded Corners 20">
            <a:extLst>
              <a:ext uri="{FF2B5EF4-FFF2-40B4-BE49-F238E27FC236}">
                <a16:creationId xmlns:a16="http://schemas.microsoft.com/office/drawing/2014/main" xmlns="" id="{831DBBA1-8033-44DF-8D3A-5938EE87ED81}"/>
              </a:ext>
            </a:extLst>
          </p:cNvPr>
          <p:cNvSpPr/>
          <p:nvPr/>
        </p:nvSpPr>
        <p:spPr>
          <a:xfrm>
            <a:off x="6575655" y="2212135"/>
            <a:ext cx="1315017" cy="914400"/>
          </a:xfrm>
          <a:prstGeom prst="roundRect">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7030A0"/>
                </a:solidFill>
              </a:rPr>
              <a:t>Show-</a:t>
            </a:r>
            <a:r>
              <a:rPr lang="en-US" sz="2000" b="1" dirty="0" err="1">
                <a:solidFill>
                  <a:srgbClr val="7030A0"/>
                </a:solidFill>
              </a:rPr>
              <a:t>fase</a:t>
            </a:r>
            <a:endParaRPr lang="en-US" sz="2000" dirty="0">
              <a:solidFill>
                <a:srgbClr val="7030A0"/>
              </a:solidFill>
            </a:endParaRPr>
          </a:p>
        </p:txBody>
      </p:sp>
      <p:sp>
        <p:nvSpPr>
          <p:cNvPr id="22" name="Arrow: Bent 21">
            <a:extLst>
              <a:ext uri="{FF2B5EF4-FFF2-40B4-BE49-F238E27FC236}">
                <a16:creationId xmlns:a16="http://schemas.microsoft.com/office/drawing/2014/main" xmlns="" id="{2C1A7133-9AC6-4638-B4B4-5DCCC21D4DB9}"/>
              </a:ext>
            </a:extLst>
          </p:cNvPr>
          <p:cNvSpPr/>
          <p:nvPr/>
        </p:nvSpPr>
        <p:spPr>
          <a:xfrm>
            <a:off x="3882676" y="1216607"/>
            <a:ext cx="813816" cy="868680"/>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Arrow: Bent 22">
            <a:extLst>
              <a:ext uri="{FF2B5EF4-FFF2-40B4-BE49-F238E27FC236}">
                <a16:creationId xmlns:a16="http://schemas.microsoft.com/office/drawing/2014/main" xmlns="" id="{E7C958B6-508C-40A3-9595-FF0D5D665DCE}"/>
              </a:ext>
            </a:extLst>
          </p:cNvPr>
          <p:cNvSpPr/>
          <p:nvPr/>
        </p:nvSpPr>
        <p:spPr>
          <a:xfrm rot="5400000">
            <a:off x="6602786" y="1244039"/>
            <a:ext cx="813816" cy="868680"/>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Arrow: Bent 23">
            <a:extLst>
              <a:ext uri="{FF2B5EF4-FFF2-40B4-BE49-F238E27FC236}">
                <a16:creationId xmlns:a16="http://schemas.microsoft.com/office/drawing/2014/main" xmlns="" id="{9BD7E309-B680-42BB-B72A-E8BEDEE5C2AA}"/>
              </a:ext>
            </a:extLst>
          </p:cNvPr>
          <p:cNvSpPr/>
          <p:nvPr/>
        </p:nvSpPr>
        <p:spPr>
          <a:xfrm rot="10800000">
            <a:off x="6602786" y="3278066"/>
            <a:ext cx="813816" cy="868680"/>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 name="Arrow: Bent 24">
            <a:extLst>
              <a:ext uri="{FF2B5EF4-FFF2-40B4-BE49-F238E27FC236}">
                <a16:creationId xmlns:a16="http://schemas.microsoft.com/office/drawing/2014/main" xmlns="" id="{7CD2C7A1-C304-4629-AA55-5119FAF5333F}"/>
              </a:ext>
            </a:extLst>
          </p:cNvPr>
          <p:cNvSpPr/>
          <p:nvPr/>
        </p:nvSpPr>
        <p:spPr>
          <a:xfrm rot="16200000">
            <a:off x="3828963" y="3220987"/>
            <a:ext cx="813816" cy="868680"/>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Rectangle: Rounded Corners 25">
            <a:extLst>
              <a:ext uri="{FF2B5EF4-FFF2-40B4-BE49-F238E27FC236}">
                <a16:creationId xmlns:a16="http://schemas.microsoft.com/office/drawing/2014/main" xmlns="" id="{034AC66C-6583-40EB-952A-0FF42C680DA3}"/>
              </a:ext>
            </a:extLst>
          </p:cNvPr>
          <p:cNvSpPr/>
          <p:nvPr/>
        </p:nvSpPr>
        <p:spPr>
          <a:xfrm>
            <a:off x="3381475" y="2212135"/>
            <a:ext cx="1315017" cy="914400"/>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rgbClr val="00B050"/>
                </a:solidFill>
              </a:rPr>
              <a:t>Ruifase</a:t>
            </a:r>
            <a:endParaRPr lang="en-US" sz="2000" dirty="0">
              <a:solidFill>
                <a:srgbClr val="00B050"/>
              </a:solidFill>
            </a:endParaRPr>
          </a:p>
        </p:txBody>
      </p:sp>
    </p:spTree>
    <p:extLst>
      <p:ext uri="{BB962C8B-B14F-4D97-AF65-F5344CB8AC3E}">
        <p14:creationId xmlns:p14="http://schemas.microsoft.com/office/powerpoint/2010/main" val="3123125951"/>
      </p:ext>
    </p:extLst>
  </p:cSld>
  <p:clrMapOvr>
    <a:masterClrMapping/>
  </p:clrMapOvr>
</p:sld>
</file>

<file path=ppt/theme/theme1.xml><?xml version="1.0" encoding="utf-8"?>
<a:theme xmlns:a="http://schemas.openxmlformats.org/drawingml/2006/main" name="Frame">
  <a:themeElements>
    <a:clrScheme name="Frame">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xmlns="" name="Frame" id="{F226E7A2-7162-461C-9490-D27D9DC04E43}" vid="{18A1B607-7BAE-46D6-8090-545AC7BDD739}"/>
    </a:ext>
  </a:extLst>
</a:theme>
</file>

<file path=ppt/theme/theme2.xml><?xml version="1.0" encoding="utf-8"?>
<a:theme xmlns:a="http://schemas.openxmlformats.org/drawingml/2006/main" name="1_Frame">
  <a:themeElements>
    <a:clrScheme name="Frame">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xmlns="" name="Frame" id="{F226E7A2-7162-461C-9490-D27D9DC04E43}" vid="{629A0216-3BBD-45C0-B63F-2683BEA18F60}"/>
    </a:ext>
  </a:extLst>
</a:theme>
</file>

<file path=ppt/theme/theme3.xml><?xml version="1.0" encoding="utf-8"?>
<a:theme xmlns:a="http://schemas.openxmlformats.org/drawingml/2006/main" name="2_Frame">
  <a:themeElements>
    <a:clrScheme name="Frame">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xmlns="" name="Frame" id="{F226E7A2-7162-461C-9490-D27D9DC04E43}" vid="{629A0216-3BBD-45C0-B63F-2683BEA18F60}"/>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TM03457475[[fn=Frame]]</Template>
  <TotalTime>1661</TotalTime>
  <Words>5016</Words>
  <Application>Microsoft Office PowerPoint</Application>
  <PresentationFormat>Diavoorstelling (4:3)</PresentationFormat>
  <Paragraphs>869</Paragraphs>
  <Slides>77</Slides>
  <Notes>0</Notes>
  <HiddenSlides>0</HiddenSlides>
  <MMClips>0</MMClips>
  <ScaleCrop>false</ScaleCrop>
  <HeadingPairs>
    <vt:vector size="4" baseType="variant">
      <vt:variant>
        <vt:lpstr>Thema</vt:lpstr>
      </vt:variant>
      <vt:variant>
        <vt:i4>3</vt:i4>
      </vt:variant>
      <vt:variant>
        <vt:lpstr>Diatitels</vt:lpstr>
      </vt:variant>
      <vt:variant>
        <vt:i4>77</vt:i4>
      </vt:variant>
    </vt:vector>
  </HeadingPairs>
  <TitlesOfParts>
    <vt:vector size="80" baseType="lpstr">
      <vt:lpstr>Frame</vt:lpstr>
      <vt:lpstr>1_Frame</vt:lpstr>
      <vt:lpstr>2_Frame</vt:lpstr>
      <vt:lpstr>Optimale omstandigheden voor het kweken van (kleur)kanaries</vt:lpstr>
      <vt:lpstr>Inhoud       van dit Deel van de Presentatie</vt:lpstr>
      <vt:lpstr>Ik ben geen expert, maar ik heb er        wel over nagedacht</vt:lpstr>
      <vt:lpstr>Bronnen      en Meer Informatie     </vt:lpstr>
      <vt:lpstr>1. Hoofdlijnen van Voeding</vt:lpstr>
      <vt:lpstr>Vogels in   het Wild</vt:lpstr>
      <vt:lpstr>Broedfase  bij Vogels in het Wild</vt:lpstr>
      <vt:lpstr>Gedomes-ticeerde Kanaries: Jaarcyclus</vt:lpstr>
      <vt:lpstr>Vogels op de Show: Extra Fase in de Jaarcyclus</vt:lpstr>
      <vt:lpstr>Gedomes-ticeerde Kanaries: Broedfase</vt:lpstr>
      <vt:lpstr>Voeding van Kanaries 5.</vt:lpstr>
      <vt:lpstr>2. Voeding in Componenten</vt:lpstr>
      <vt:lpstr>PowerPoint-presentatie</vt:lpstr>
      <vt:lpstr>Vetten    </vt:lpstr>
      <vt:lpstr>Eiwitten     </vt:lpstr>
      <vt:lpstr>Kool-hydraten</vt:lpstr>
      <vt:lpstr>Mineralen   </vt:lpstr>
      <vt:lpstr>Overzicht van alle Mineralen  en Sporen-elementen</vt:lpstr>
      <vt:lpstr>Vitaminen</vt:lpstr>
      <vt:lpstr>Goochelen met vitaminen</vt:lpstr>
      <vt:lpstr>Vetoplosbare Vitaminen: A en D</vt:lpstr>
      <vt:lpstr>Vetoplosbare Vitaminen: E en K</vt:lpstr>
      <vt:lpstr>Voorbeeld: de vorming van het skelet      </vt:lpstr>
      <vt:lpstr>Vitamine KADdRIeE van dr. Coutteel</vt:lpstr>
      <vt:lpstr>Calcium D3 van                dr. Coutteel       </vt:lpstr>
      <vt:lpstr>Avisanol van Quiko      </vt:lpstr>
      <vt:lpstr>Water-oplosbare Vitaminen</vt:lpstr>
      <vt:lpstr>3. Enkelvoudige zaden in de voeding van kanaries</vt:lpstr>
      <vt:lpstr>Indeling    naar het gehalte aan vetten en koolhydraten</vt:lpstr>
      <vt:lpstr>Witzaad, Kanariezaad, Platzaad</vt:lpstr>
      <vt:lpstr>Haver, Gebroken Haver</vt:lpstr>
      <vt:lpstr>Gierst/Millet, Panicum Miliaceum</vt:lpstr>
      <vt:lpstr>Gierst/Millet, Panicum Miliaceum</vt:lpstr>
      <vt:lpstr>Mungbonen</vt:lpstr>
      <vt:lpstr>Samenstelling Zetmeel-houdende Zaden</vt:lpstr>
      <vt:lpstr> Raapzaad en Koolzaad</vt:lpstr>
      <vt:lpstr>Lijnzaad, licht en donker</vt:lpstr>
      <vt:lpstr>Negerzaad</vt:lpstr>
      <vt:lpstr>Perillazaad, licht en bruin</vt:lpstr>
      <vt:lpstr>Hennepzaad, Kempzaad</vt:lpstr>
      <vt:lpstr>Mariadistel</vt:lpstr>
      <vt:lpstr>Samenstelling van Oliehoudende Zaden</vt:lpstr>
      <vt:lpstr>4. Zaadmengelingen voor kanaries</vt:lpstr>
      <vt:lpstr>Deli      Nature        Nr. 50</vt:lpstr>
      <vt:lpstr>Deli       Nature        Nr. 55</vt:lpstr>
      <vt:lpstr>Deli Nature Nr. 80 Kanarie kweek zonder raapzaad</vt:lpstr>
      <vt:lpstr>Kanarien-futter  Positur &amp; Farbe       Italia</vt:lpstr>
      <vt:lpstr>Garvo 5365 Kanarie Plus</vt:lpstr>
      <vt:lpstr>Garvo 5465 Kanarie Plus</vt:lpstr>
      <vt:lpstr>Garvo 5371 Kanariezaad zonder Raap</vt:lpstr>
      <vt:lpstr>5. Eivoer</vt:lpstr>
      <vt:lpstr>Eivoer voor kanaries, algemeen</vt:lpstr>
      <vt:lpstr>Easyyem eivoer voor kanaries</vt:lpstr>
      <vt:lpstr>Orlux eivoer droog kanaries  </vt:lpstr>
      <vt:lpstr>Cédé Eivoer Kanaries   </vt:lpstr>
      <vt:lpstr>Witte Molen Eivoer Next Generation</vt:lpstr>
      <vt:lpstr>Samenstelling Droog Eivoer</vt:lpstr>
      <vt:lpstr>Samenstelling Vochtig Eivoer, Patee</vt:lpstr>
      <vt:lpstr>6. Combineren van Zaad en Eivoer</vt:lpstr>
      <vt:lpstr>Samenvatting Zaadmen-gelingen</vt:lpstr>
      <vt:lpstr>Eiwitgehalte van Zaden</vt:lpstr>
      <vt:lpstr>Samenvatting Eivoer + Conclusie</vt:lpstr>
      <vt:lpstr>Naast de basisvoeding altijd voldoende grit en maagkiezel aanbieden!</vt:lpstr>
      <vt:lpstr>7. Voedings-supplementen voor kanaries</vt:lpstr>
      <vt:lpstr>De terreur van de voedings- supplementen</vt:lpstr>
      <vt:lpstr>Basisvoeding Aanvullen en Voorkomen van Ziektes</vt:lpstr>
      <vt:lpstr>Supplementen COMED</vt:lpstr>
      <vt:lpstr>Supplementen Pantex dr. Coutteel</vt:lpstr>
      <vt:lpstr>Medicatie Pantex dr. Coutteel</vt:lpstr>
      <vt:lpstr>Supplementen Vet-Schroeder TOLLISAN </vt:lpstr>
      <vt:lpstr>Nieuwe ontwikkeling: vogelkruiden (ook van        Sukses, Baroen, dr. Coutteel …)</vt:lpstr>
      <vt:lpstr>Verder toevoegen aan voeding of drinkwater</vt:lpstr>
      <vt:lpstr>PowerPoint-presentatie</vt:lpstr>
      <vt:lpstr>8. Conclusies</vt:lpstr>
      <vt:lpstr>Conclusies voor Deel 2: Voeding</vt:lpstr>
      <vt:lpstr>Oefening: Geelfactorige Mozaïek Kanaries        </vt:lpstr>
      <vt:lpstr>PowerPoint-presentatie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Antoon Tijhuis</dc:creator>
  <cp:lastModifiedBy>Windows User</cp:lastModifiedBy>
  <cp:revision>290</cp:revision>
  <cp:lastPrinted>2024-02-07T01:36:08Z</cp:lastPrinted>
  <dcterms:created xsi:type="dcterms:W3CDTF">2019-05-02T05:58:21Z</dcterms:created>
  <dcterms:modified xsi:type="dcterms:W3CDTF">2024-02-20T09:51:47Z</dcterms:modified>
</cp:coreProperties>
</file>